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theme/theme11.xml" ContentType="application/vnd.openxmlformats-officedocument.theme+xml"/>
  <Override PartName="/ppt/slideLayouts/slideLayout17.xml" ContentType="application/vnd.openxmlformats-officedocument.presentationml.slideLayout+xml"/>
  <Override PartName="/ppt/theme/theme12.xml" ContentType="application/vnd.openxmlformats-officedocument.theme+xml"/>
  <Override PartName="/ppt/slideLayouts/slideLayout18.xml" ContentType="application/vnd.openxmlformats-officedocument.presentationml.slideLayout+xml"/>
  <Override PartName="/ppt/theme/theme13.xml" ContentType="application/vnd.openxmlformats-officedocument.theme+xml"/>
  <Override PartName="/ppt/slideLayouts/slideLayout19.xml" ContentType="application/vnd.openxmlformats-officedocument.presentationml.slideLayout+xml"/>
  <Override PartName="/ppt/theme/theme14.xml" ContentType="application/vnd.openxmlformats-officedocument.theme+xml"/>
  <Override PartName="/ppt/slideLayouts/slideLayout20.xml" ContentType="application/vnd.openxmlformats-officedocument.presentationml.slideLayout+xml"/>
  <Override PartName="/ppt/theme/theme15.xml" ContentType="application/vnd.openxmlformats-officedocument.theme+xml"/>
  <Override PartName="/ppt/slideLayouts/slideLayout21.xml" ContentType="application/vnd.openxmlformats-officedocument.presentationml.slideLayout+xml"/>
  <Override PartName="/ppt/theme/theme16.xml" ContentType="application/vnd.openxmlformats-officedocument.theme+xml"/>
  <Override PartName="/ppt/slideLayouts/slideLayout22.xml" ContentType="application/vnd.openxmlformats-officedocument.presentationml.slideLayout+xml"/>
  <Override PartName="/ppt/theme/theme17.xml" ContentType="application/vnd.openxmlformats-officedocument.theme+xml"/>
  <Override PartName="/ppt/slideLayouts/slideLayout2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theme/theme19.xml" ContentType="application/vnd.openxmlformats-officedocument.theme+xml"/>
  <Override PartName="/ppt/slideLayouts/slideLayout25.xml" ContentType="application/vnd.openxmlformats-officedocument.presentationml.slideLayout+xml"/>
  <Override PartName="/ppt/theme/theme20.xml" ContentType="application/vnd.openxmlformats-officedocument.theme+xml"/>
  <Override PartName="/ppt/slideLayouts/slideLayout26.xml" ContentType="application/vnd.openxmlformats-officedocument.presentationml.slideLayout+xml"/>
  <Override PartName="/ppt/theme/theme21.xml" ContentType="application/vnd.openxmlformats-officedocument.theme+xml"/>
  <Override PartName="/ppt/slideLayouts/slideLayout27.xml" ContentType="application/vnd.openxmlformats-officedocument.presentationml.slideLayout+xml"/>
  <Override PartName="/ppt/theme/theme22.xml" ContentType="application/vnd.openxmlformats-officedocument.theme+xml"/>
  <Override PartName="/ppt/slideLayouts/slideLayout28.xml" ContentType="application/vnd.openxmlformats-officedocument.presentationml.slideLayout+xml"/>
  <Override PartName="/ppt/theme/theme23.xml" ContentType="application/vnd.openxmlformats-officedocument.theme+xml"/>
  <Override PartName="/ppt/slideLayouts/slideLayout29.xml" ContentType="application/vnd.openxmlformats-officedocument.presentationml.slideLayout+xml"/>
  <Override PartName="/ppt/theme/theme24.xml" ContentType="application/vnd.openxmlformats-officedocument.theme+xml"/>
  <Override PartName="/ppt/slideLayouts/slideLayout30.xml" ContentType="application/vnd.openxmlformats-officedocument.presentationml.slideLayout+xml"/>
  <Override PartName="/ppt/theme/theme25.xml" ContentType="application/vnd.openxmlformats-officedocument.theme+xml"/>
  <Override PartName="/ppt/slideLayouts/slideLayout31.xml" ContentType="application/vnd.openxmlformats-officedocument.presentationml.slideLayout+xml"/>
  <Override PartName="/ppt/theme/theme26.xml" ContentType="application/vnd.openxmlformats-officedocument.theme+xml"/>
  <Override PartName="/ppt/slideLayouts/slideLayout32.xml" ContentType="application/vnd.openxmlformats-officedocument.presentationml.slideLayout+xml"/>
  <Override PartName="/ppt/theme/theme27.xml" ContentType="application/vnd.openxmlformats-officedocument.theme+xml"/>
  <Override PartName="/ppt/slideLayouts/slideLayout33.xml" ContentType="application/vnd.openxmlformats-officedocument.presentationml.slideLayout+xml"/>
  <Override PartName="/ppt/theme/theme28.xml" ContentType="application/vnd.openxmlformats-officedocument.theme+xml"/>
  <Override PartName="/ppt/slideLayouts/slideLayout34.xml" ContentType="application/vnd.openxmlformats-officedocument.presentationml.slideLayout+xml"/>
  <Override PartName="/ppt/theme/theme29.xml" ContentType="application/vnd.openxmlformats-officedocument.theme+xml"/>
  <Override PartName="/ppt/slideLayouts/slideLayout35.xml" ContentType="application/vnd.openxmlformats-officedocument.presentationml.slideLayout+xml"/>
  <Override PartName="/ppt/theme/theme30.xml" ContentType="application/vnd.openxmlformats-officedocument.theme+xml"/>
  <Override PartName="/ppt/slideLayouts/slideLayout36.xml" ContentType="application/vnd.openxmlformats-officedocument.presentationml.slideLayout+xml"/>
  <Override PartName="/ppt/theme/theme31.xml" ContentType="application/vnd.openxmlformats-officedocument.theme+xml"/>
  <Override PartName="/ppt/slideLayouts/slideLayout37.xml" ContentType="application/vnd.openxmlformats-officedocument.presentationml.slideLayout+xml"/>
  <Override PartName="/ppt/theme/theme32.xml" ContentType="application/vnd.openxmlformats-officedocument.theme+xml"/>
  <Override PartName="/ppt/slideLayouts/slideLayout38.xml" ContentType="application/vnd.openxmlformats-officedocument.presentationml.slideLayout+xml"/>
  <Override PartName="/ppt/theme/theme33.xml" ContentType="application/vnd.openxmlformats-officedocument.theme+xml"/>
  <Override PartName="/ppt/slideLayouts/slideLayout39.xml" ContentType="application/vnd.openxmlformats-officedocument.presentationml.slideLayout+xml"/>
  <Override PartName="/ppt/theme/theme34.xml" ContentType="application/vnd.openxmlformats-officedocument.theme+xml"/>
  <Override PartName="/ppt/slideLayouts/slideLayout40.xml" ContentType="application/vnd.openxmlformats-officedocument.presentationml.slideLayout+xml"/>
  <Override PartName="/ppt/theme/theme35.xml" ContentType="application/vnd.openxmlformats-officedocument.theme+xml"/>
  <Override PartName="/ppt/slideLayouts/slideLayout41.xml" ContentType="application/vnd.openxmlformats-officedocument.presentationml.slideLayout+xml"/>
  <Override PartName="/ppt/theme/theme36.xml" ContentType="application/vnd.openxmlformats-officedocument.theme+xml"/>
  <Override PartName="/ppt/slideLayouts/slideLayout42.xml" ContentType="application/vnd.openxmlformats-officedocument.presentationml.slideLayout+xml"/>
  <Override PartName="/ppt/theme/theme37.xml" ContentType="application/vnd.openxmlformats-officedocument.theme+xml"/>
  <Override PartName="/ppt/slideLayouts/slideLayout43.xml" ContentType="application/vnd.openxmlformats-officedocument.presentationml.slideLayout+xml"/>
  <Override PartName="/ppt/theme/theme38.xml" ContentType="application/vnd.openxmlformats-officedocument.theme+xml"/>
  <Override PartName="/ppt/slideLayouts/slideLayout44.xml" ContentType="application/vnd.openxmlformats-officedocument.presentationml.slideLayout+xml"/>
  <Override PartName="/ppt/theme/theme39.xml" ContentType="application/vnd.openxmlformats-officedocument.theme+xml"/>
  <Override PartName="/ppt/slideLayouts/slideLayout45.xml" ContentType="application/vnd.openxmlformats-officedocument.presentationml.slideLayout+xml"/>
  <Override PartName="/ppt/theme/theme40.xml" ContentType="application/vnd.openxmlformats-officedocument.theme+xml"/>
  <Override PartName="/ppt/slideLayouts/slideLayout46.xml" ContentType="application/vnd.openxmlformats-officedocument.presentationml.slideLayout+xml"/>
  <Override PartName="/ppt/theme/theme41.xml" ContentType="application/vnd.openxmlformats-officedocument.theme+xml"/>
  <Override PartName="/ppt/slideLayouts/slideLayout47.xml" ContentType="application/vnd.openxmlformats-officedocument.presentationml.slideLayout+xml"/>
  <Override PartName="/ppt/theme/theme42.xml" ContentType="application/vnd.openxmlformats-officedocument.theme+xml"/>
  <Override PartName="/ppt/slideLayouts/slideLayout48.xml" ContentType="application/vnd.openxmlformats-officedocument.presentationml.slideLayout+xml"/>
  <Override PartName="/ppt/theme/theme43.xml" ContentType="application/vnd.openxmlformats-officedocument.theme+xml"/>
  <Override PartName="/ppt/slideLayouts/slideLayout49.xml" ContentType="application/vnd.openxmlformats-officedocument.presentationml.slideLayout+xml"/>
  <Override PartName="/ppt/theme/theme44.xml" ContentType="application/vnd.openxmlformats-officedocument.theme+xml"/>
  <Override PartName="/ppt/slideLayouts/slideLayout50.xml" ContentType="application/vnd.openxmlformats-officedocument.presentationml.slideLayout+xml"/>
  <Override PartName="/ppt/theme/theme45.xml" ContentType="application/vnd.openxmlformats-officedocument.theme+xml"/>
  <Override PartName="/ppt/slideLayouts/slideLayout51.xml" ContentType="application/vnd.openxmlformats-officedocument.presentationml.slideLayout+xml"/>
  <Override PartName="/ppt/theme/theme46.xml" ContentType="application/vnd.openxmlformats-officedocument.theme+xml"/>
  <Override PartName="/ppt/slideLayouts/slideLayout52.xml" ContentType="application/vnd.openxmlformats-officedocument.presentationml.slideLayout+xml"/>
  <Override PartName="/ppt/theme/theme47.xml" ContentType="application/vnd.openxmlformats-officedocument.theme+xml"/>
  <Override PartName="/ppt/slideLayouts/slideLayout53.xml" ContentType="application/vnd.openxmlformats-officedocument.presentationml.slideLayout+xml"/>
  <Override PartName="/ppt/theme/theme48.xml" ContentType="application/vnd.openxmlformats-officedocument.theme+xml"/>
  <Override PartName="/ppt/slideLayouts/slideLayout54.xml" ContentType="application/vnd.openxmlformats-officedocument.presentationml.slideLayout+xml"/>
  <Override PartName="/ppt/theme/theme49.xml" ContentType="application/vnd.openxmlformats-officedocument.theme+xml"/>
  <Override PartName="/ppt/slideLayouts/slideLayout55.xml" ContentType="application/vnd.openxmlformats-officedocument.presentationml.slideLayout+xml"/>
  <Override PartName="/ppt/theme/theme50.xml" ContentType="application/vnd.openxmlformats-officedocument.theme+xml"/>
  <Override PartName="/ppt/slideLayouts/slideLayout56.xml" ContentType="application/vnd.openxmlformats-officedocument.presentationml.slideLayout+xml"/>
  <Override PartName="/ppt/theme/theme51.xml" ContentType="application/vnd.openxmlformats-officedocument.theme+xml"/>
  <Override PartName="/ppt/slideLayouts/slideLayout57.xml" ContentType="application/vnd.openxmlformats-officedocument.presentationml.slideLayout+xml"/>
  <Override PartName="/ppt/theme/theme52.xml" ContentType="application/vnd.openxmlformats-officedocument.theme+xml"/>
  <Override PartName="/ppt/slideLayouts/slideLayout58.xml" ContentType="application/vnd.openxmlformats-officedocument.presentationml.slideLayout+xml"/>
  <Override PartName="/ppt/theme/theme53.xml" ContentType="application/vnd.openxmlformats-officedocument.theme+xml"/>
  <Override PartName="/ppt/slideLayouts/slideLayout59.xml" ContentType="application/vnd.openxmlformats-officedocument.presentationml.slideLayout+xml"/>
  <Override PartName="/ppt/theme/theme54.xml" ContentType="application/vnd.openxmlformats-officedocument.theme+xml"/>
  <Override PartName="/ppt/slideLayouts/slideLayout60.xml" ContentType="application/vnd.openxmlformats-officedocument.presentationml.slideLayout+xml"/>
  <Override PartName="/ppt/theme/theme55.xml" ContentType="application/vnd.openxmlformats-officedocument.theme+xml"/>
  <Override PartName="/ppt/slideLayouts/slideLayout61.xml" ContentType="application/vnd.openxmlformats-officedocument.presentationml.slideLayout+xml"/>
  <Override PartName="/ppt/theme/theme56.xml" ContentType="application/vnd.openxmlformats-officedocument.theme+xml"/>
  <Override PartName="/ppt/slideLayouts/slideLayout62.xml" ContentType="application/vnd.openxmlformats-officedocument.presentationml.slideLayout+xml"/>
  <Override PartName="/ppt/theme/theme57.xml" ContentType="application/vnd.openxmlformats-officedocument.theme+xml"/>
  <Override PartName="/ppt/slideLayouts/slideLayout63.xml" ContentType="application/vnd.openxmlformats-officedocument.presentationml.slideLayout+xml"/>
  <Override PartName="/ppt/theme/theme58.xml" ContentType="application/vnd.openxmlformats-officedocument.theme+xml"/>
  <Override PartName="/ppt/slideLayouts/slideLayout64.xml" ContentType="application/vnd.openxmlformats-officedocument.presentationml.slideLayout+xml"/>
  <Override PartName="/ppt/theme/theme59.xml" ContentType="application/vnd.openxmlformats-officedocument.theme+xml"/>
  <Override PartName="/ppt/slideLayouts/slideLayout65.xml" ContentType="application/vnd.openxmlformats-officedocument.presentationml.slideLayout+xml"/>
  <Override PartName="/ppt/theme/theme60.xml" ContentType="application/vnd.openxmlformats-officedocument.theme+xml"/>
  <Override PartName="/ppt/slideLayouts/slideLayout66.xml" ContentType="application/vnd.openxmlformats-officedocument.presentationml.slideLayout+xml"/>
  <Override PartName="/ppt/theme/theme61.xml" ContentType="application/vnd.openxmlformats-officedocument.theme+xml"/>
  <Override PartName="/ppt/slideLayouts/slideLayout67.xml" ContentType="application/vnd.openxmlformats-officedocument.presentationml.slideLayout+xml"/>
  <Override PartName="/ppt/theme/theme62.xml" ContentType="application/vnd.openxmlformats-officedocument.theme+xml"/>
  <Override PartName="/ppt/slideLayouts/slideLayout68.xml" ContentType="application/vnd.openxmlformats-officedocument.presentationml.slideLayout+xml"/>
  <Override PartName="/ppt/theme/theme63.xml" ContentType="application/vnd.openxmlformats-officedocument.theme+xml"/>
  <Override PartName="/ppt/slideLayouts/slideLayout69.xml" ContentType="application/vnd.openxmlformats-officedocument.presentationml.slideLayout+xml"/>
  <Override PartName="/ppt/theme/theme64.xml" ContentType="application/vnd.openxmlformats-officedocument.theme+xml"/>
  <Override PartName="/ppt/slideLayouts/slideLayout70.xml" ContentType="application/vnd.openxmlformats-officedocument.presentationml.slideLayout+xml"/>
  <Override PartName="/ppt/theme/theme65.xml" ContentType="application/vnd.openxmlformats-officedocument.theme+xml"/>
  <Override PartName="/ppt/slideLayouts/slideLayout71.xml" ContentType="application/vnd.openxmlformats-officedocument.presentationml.slideLayout+xml"/>
  <Override PartName="/ppt/theme/theme66.xml" ContentType="application/vnd.openxmlformats-officedocument.theme+xml"/>
  <Override PartName="/ppt/slideLayouts/slideLayout72.xml" ContentType="application/vnd.openxmlformats-officedocument.presentationml.slideLayout+xml"/>
  <Override PartName="/ppt/theme/theme67.xml" ContentType="application/vnd.openxmlformats-officedocument.theme+xml"/>
  <Override PartName="/ppt/slideLayouts/slideLayout73.xml" ContentType="application/vnd.openxmlformats-officedocument.presentationml.slideLayout+xml"/>
  <Override PartName="/ppt/theme/theme6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 id="2147483695" r:id="rId2"/>
    <p:sldMasterId id="2147483705" r:id="rId3"/>
    <p:sldMasterId id="2147483707" r:id="rId4"/>
    <p:sldMasterId id="2147483709" r:id="rId5"/>
    <p:sldMasterId id="2147483711" r:id="rId6"/>
    <p:sldMasterId id="2147483713" r:id="rId7"/>
    <p:sldMasterId id="2147483715" r:id="rId8"/>
    <p:sldMasterId id="2147483717" r:id="rId9"/>
    <p:sldMasterId id="2147483719" r:id="rId10"/>
    <p:sldMasterId id="2147483721" r:id="rId11"/>
    <p:sldMasterId id="2147483723" r:id="rId12"/>
    <p:sldMasterId id="2147483725" r:id="rId13"/>
    <p:sldMasterId id="2147483727" r:id="rId14"/>
    <p:sldMasterId id="2147483729" r:id="rId15"/>
    <p:sldMasterId id="2147483731" r:id="rId16"/>
    <p:sldMasterId id="2147483733" r:id="rId17"/>
    <p:sldMasterId id="2147483735" r:id="rId18"/>
    <p:sldMasterId id="2147483737" r:id="rId19"/>
    <p:sldMasterId id="2147483739" r:id="rId20"/>
    <p:sldMasterId id="2147483741" r:id="rId21"/>
    <p:sldMasterId id="2147483743" r:id="rId22"/>
    <p:sldMasterId id="2147483745" r:id="rId23"/>
    <p:sldMasterId id="2147483747" r:id="rId24"/>
    <p:sldMasterId id="2147483749" r:id="rId25"/>
    <p:sldMasterId id="2147483751" r:id="rId26"/>
    <p:sldMasterId id="2147483753" r:id="rId27"/>
    <p:sldMasterId id="2147483755" r:id="rId28"/>
    <p:sldMasterId id="2147483757" r:id="rId29"/>
    <p:sldMasterId id="2147483759" r:id="rId30"/>
    <p:sldMasterId id="2147483763" r:id="rId31"/>
    <p:sldMasterId id="2147483765" r:id="rId32"/>
    <p:sldMasterId id="2147483767" r:id="rId33"/>
    <p:sldMasterId id="2147483769" r:id="rId34"/>
    <p:sldMasterId id="2147483771" r:id="rId35"/>
    <p:sldMasterId id="2147483773" r:id="rId36"/>
    <p:sldMasterId id="2147483775" r:id="rId37"/>
    <p:sldMasterId id="2147483777" r:id="rId38"/>
    <p:sldMasterId id="2147483779" r:id="rId39"/>
    <p:sldMasterId id="2147483781" r:id="rId40"/>
    <p:sldMasterId id="2147483783" r:id="rId41"/>
    <p:sldMasterId id="2147483785" r:id="rId42"/>
    <p:sldMasterId id="2147483787" r:id="rId43"/>
    <p:sldMasterId id="2147483789" r:id="rId44"/>
    <p:sldMasterId id="2147483791" r:id="rId45"/>
    <p:sldMasterId id="2147483793" r:id="rId46"/>
    <p:sldMasterId id="2147483795" r:id="rId47"/>
    <p:sldMasterId id="2147483797" r:id="rId48"/>
    <p:sldMasterId id="2147483799" r:id="rId49"/>
    <p:sldMasterId id="2147483801" r:id="rId50"/>
    <p:sldMasterId id="2147483803" r:id="rId51"/>
    <p:sldMasterId id="2147483805" r:id="rId52"/>
    <p:sldMasterId id="2147483807" r:id="rId53"/>
    <p:sldMasterId id="2147483809" r:id="rId54"/>
    <p:sldMasterId id="2147483811" r:id="rId55"/>
    <p:sldMasterId id="2147483813" r:id="rId56"/>
    <p:sldMasterId id="2147483815" r:id="rId57"/>
    <p:sldMasterId id="2147483817" r:id="rId58"/>
    <p:sldMasterId id="2147483819" r:id="rId59"/>
    <p:sldMasterId id="2147483821" r:id="rId60"/>
    <p:sldMasterId id="2147483823" r:id="rId61"/>
    <p:sldMasterId id="2147483825" r:id="rId62"/>
    <p:sldMasterId id="2147483827" r:id="rId63"/>
    <p:sldMasterId id="2147483829" r:id="rId64"/>
    <p:sldMasterId id="2147483831" r:id="rId65"/>
    <p:sldMasterId id="2147483833" r:id="rId66"/>
    <p:sldMasterId id="2147483835" r:id="rId67"/>
    <p:sldMasterId id="2147483837" r:id="rId68"/>
    <p:sldMasterId id="2147483839" r:id="rId69"/>
  </p:sldMasterIdLst>
  <p:notesMasterIdLst>
    <p:notesMasterId r:id="rId227"/>
  </p:notesMasterIdLst>
  <p:handoutMasterIdLst>
    <p:handoutMasterId r:id="rId228"/>
  </p:handoutMasterIdLst>
  <p:sldIdLst>
    <p:sldId id="661" r:id="rId70"/>
    <p:sldId id="662" r:id="rId71"/>
    <p:sldId id="264" r:id="rId72"/>
    <p:sldId id="663" r:id="rId73"/>
    <p:sldId id="672" r:id="rId74"/>
    <p:sldId id="267" r:id="rId75"/>
    <p:sldId id="536" r:id="rId76"/>
    <p:sldId id="671" r:id="rId77"/>
    <p:sldId id="507" r:id="rId78"/>
    <p:sldId id="677" r:id="rId79"/>
    <p:sldId id="271" r:id="rId80"/>
    <p:sldId id="678" r:id="rId81"/>
    <p:sldId id="538" r:id="rId82"/>
    <p:sldId id="676" r:id="rId83"/>
    <p:sldId id="542" r:id="rId84"/>
    <p:sldId id="673" r:id="rId85"/>
    <p:sldId id="590" r:id="rId86"/>
    <p:sldId id="591" r:id="rId87"/>
    <p:sldId id="679" r:id="rId88"/>
    <p:sldId id="539" r:id="rId89"/>
    <p:sldId id="541" r:id="rId90"/>
    <p:sldId id="543" r:id="rId91"/>
    <p:sldId id="592" r:id="rId92"/>
    <p:sldId id="593" r:id="rId93"/>
    <p:sldId id="594" r:id="rId94"/>
    <p:sldId id="544" r:id="rId95"/>
    <p:sldId id="547" r:id="rId96"/>
    <p:sldId id="545" r:id="rId97"/>
    <p:sldId id="546" r:id="rId98"/>
    <p:sldId id="548" r:id="rId99"/>
    <p:sldId id="595" r:id="rId100"/>
    <p:sldId id="596" r:id="rId101"/>
    <p:sldId id="597" r:id="rId102"/>
    <p:sldId id="598" r:id="rId103"/>
    <p:sldId id="285" r:id="rId104"/>
    <p:sldId id="512" r:id="rId105"/>
    <p:sldId id="599" r:id="rId106"/>
    <p:sldId id="600" r:id="rId107"/>
    <p:sldId id="601" r:id="rId108"/>
    <p:sldId id="289" r:id="rId109"/>
    <p:sldId id="290" r:id="rId110"/>
    <p:sldId id="568" r:id="rId111"/>
    <p:sldId id="602" r:id="rId112"/>
    <p:sldId id="513" r:id="rId113"/>
    <p:sldId id="293" r:id="rId114"/>
    <p:sldId id="514" r:id="rId115"/>
    <p:sldId id="603" r:id="rId116"/>
    <p:sldId id="604" r:id="rId117"/>
    <p:sldId id="605" r:id="rId118"/>
    <p:sldId id="471" r:id="rId119"/>
    <p:sldId id="569" r:id="rId120"/>
    <p:sldId id="570" r:id="rId121"/>
    <p:sldId id="571" r:id="rId122"/>
    <p:sldId id="299" r:id="rId123"/>
    <p:sldId id="300" r:id="rId124"/>
    <p:sldId id="301" r:id="rId125"/>
    <p:sldId id="572" r:id="rId126"/>
    <p:sldId id="573" r:id="rId127"/>
    <p:sldId id="606" r:id="rId128"/>
    <p:sldId id="607" r:id="rId129"/>
    <p:sldId id="304" r:id="rId130"/>
    <p:sldId id="305" r:id="rId131"/>
    <p:sldId id="574" r:id="rId132"/>
    <p:sldId id="576" r:id="rId133"/>
    <p:sldId id="577" r:id="rId134"/>
    <p:sldId id="549" r:id="rId135"/>
    <p:sldId id="608" r:id="rId136"/>
    <p:sldId id="609" r:id="rId137"/>
    <p:sldId id="610" r:id="rId138"/>
    <p:sldId id="313" r:id="rId139"/>
    <p:sldId id="611" r:id="rId140"/>
    <p:sldId id="612" r:id="rId141"/>
    <p:sldId id="613" r:id="rId142"/>
    <p:sldId id="516" r:id="rId143"/>
    <p:sldId id="578" r:id="rId144"/>
    <p:sldId id="550" r:id="rId145"/>
    <p:sldId id="614" r:id="rId146"/>
    <p:sldId id="615" r:id="rId147"/>
    <p:sldId id="616" r:id="rId148"/>
    <p:sldId id="617" r:id="rId149"/>
    <p:sldId id="619" r:id="rId150"/>
    <p:sldId id="551" r:id="rId151"/>
    <p:sldId id="327" r:id="rId152"/>
    <p:sldId id="620" r:id="rId153"/>
    <p:sldId id="333" r:id="rId154"/>
    <p:sldId id="517" r:id="rId155"/>
    <p:sldId id="335" r:id="rId156"/>
    <p:sldId id="621" r:id="rId157"/>
    <p:sldId id="622" r:id="rId158"/>
    <p:sldId id="623" r:id="rId159"/>
    <p:sldId id="624" r:id="rId160"/>
    <p:sldId id="625" r:id="rId161"/>
    <p:sldId id="626" r:id="rId162"/>
    <p:sldId id="519" r:id="rId163"/>
    <p:sldId id="343" r:id="rId164"/>
    <p:sldId id="627" r:id="rId165"/>
    <p:sldId id="628" r:id="rId166"/>
    <p:sldId id="629" r:id="rId167"/>
    <p:sldId id="630" r:id="rId168"/>
    <p:sldId id="631" r:id="rId169"/>
    <p:sldId id="632" r:id="rId170"/>
    <p:sldId id="552" r:id="rId171"/>
    <p:sldId id="521" r:id="rId172"/>
    <p:sldId id="349" r:id="rId173"/>
    <p:sldId id="557" r:id="rId174"/>
    <p:sldId id="351" r:id="rId175"/>
    <p:sldId id="553" r:id="rId176"/>
    <p:sldId id="633" r:id="rId177"/>
    <p:sldId id="554" r:id="rId178"/>
    <p:sldId id="634" r:id="rId179"/>
    <p:sldId id="635" r:id="rId180"/>
    <p:sldId id="636" r:id="rId181"/>
    <p:sldId id="352" r:id="rId182"/>
    <p:sldId id="356" r:id="rId183"/>
    <p:sldId id="357" r:id="rId184"/>
    <p:sldId id="358" r:id="rId185"/>
    <p:sldId id="558" r:id="rId186"/>
    <p:sldId id="559" r:id="rId187"/>
    <p:sldId id="637" r:id="rId188"/>
    <p:sldId id="524" r:id="rId189"/>
    <p:sldId id="638" r:id="rId190"/>
    <p:sldId id="364" r:id="rId191"/>
    <p:sldId id="525" r:id="rId192"/>
    <p:sldId id="526" r:id="rId193"/>
    <p:sldId id="639" r:id="rId194"/>
    <p:sldId id="640" r:id="rId195"/>
    <p:sldId id="641" r:id="rId196"/>
    <p:sldId id="368" r:id="rId197"/>
    <p:sldId id="642" r:id="rId198"/>
    <p:sldId id="643" r:id="rId199"/>
    <p:sldId id="527" r:id="rId200"/>
    <p:sldId id="644" r:id="rId201"/>
    <p:sldId id="378" r:id="rId202"/>
    <p:sldId id="528" r:id="rId203"/>
    <p:sldId id="645" r:id="rId204"/>
    <p:sldId id="381" r:id="rId205"/>
    <p:sldId id="646" r:id="rId206"/>
    <p:sldId id="560" r:id="rId207"/>
    <p:sldId id="561" r:id="rId208"/>
    <p:sldId id="647" r:id="rId209"/>
    <p:sldId id="562" r:id="rId210"/>
    <p:sldId id="530" r:id="rId211"/>
    <p:sldId id="648" r:id="rId212"/>
    <p:sldId id="649" r:id="rId213"/>
    <p:sldId id="650" r:id="rId214"/>
    <p:sldId id="651" r:id="rId215"/>
    <p:sldId id="652" r:id="rId216"/>
    <p:sldId id="653" r:id="rId217"/>
    <p:sldId id="654" r:id="rId218"/>
    <p:sldId id="655" r:id="rId219"/>
    <p:sldId id="656" r:id="rId220"/>
    <p:sldId id="657" r:id="rId221"/>
    <p:sldId id="664" r:id="rId222"/>
    <p:sldId id="665" r:id="rId223"/>
    <p:sldId id="666" r:id="rId224"/>
    <p:sldId id="667" r:id="rId225"/>
    <p:sldId id="668" r:id="rId226"/>
  </p:sldIdLst>
  <p:sldSz cx="9144000" cy="6858000" type="screen4x3"/>
  <p:notesSz cx="12115800" cy="18973800"/>
  <p:custDataLst>
    <p:tags r:id="rId230"/>
  </p:custDataLst>
  <p:defaultTextStyle>
    <a:defPPr>
      <a:defRPr lang="en-US"/>
    </a:defPPr>
    <a:lvl1pPr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1pPr>
    <a:lvl2pPr marL="4572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2pPr>
    <a:lvl3pPr marL="9144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3pPr>
    <a:lvl4pPr marL="13716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4pPr>
    <a:lvl5pPr marL="18288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5pPr>
    <a:lvl6pPr marL="2286000" algn="l" defTabSz="457200" rtl="0" eaLnBrk="1" latinLnBrk="0" hangingPunct="1">
      <a:defRPr sz="2400" kern="1200">
        <a:solidFill>
          <a:schemeClr val="tx1"/>
        </a:solidFill>
        <a:latin typeface="Arial" pitchFamily="-108" charset="0"/>
        <a:ea typeface="Arial" pitchFamily="-108" charset="0"/>
        <a:cs typeface="Arial" pitchFamily="-108" charset="0"/>
      </a:defRPr>
    </a:lvl6pPr>
    <a:lvl7pPr marL="2743200" algn="l" defTabSz="457200" rtl="0" eaLnBrk="1" latinLnBrk="0" hangingPunct="1">
      <a:defRPr sz="2400" kern="1200">
        <a:solidFill>
          <a:schemeClr val="tx1"/>
        </a:solidFill>
        <a:latin typeface="Arial" pitchFamily="-108" charset="0"/>
        <a:ea typeface="Arial" pitchFamily="-108" charset="0"/>
        <a:cs typeface="Arial" pitchFamily="-108" charset="0"/>
      </a:defRPr>
    </a:lvl7pPr>
    <a:lvl8pPr marL="3200400" algn="l" defTabSz="457200" rtl="0" eaLnBrk="1" latinLnBrk="0" hangingPunct="1">
      <a:defRPr sz="2400" kern="1200">
        <a:solidFill>
          <a:schemeClr val="tx1"/>
        </a:solidFill>
        <a:latin typeface="Arial" pitchFamily="-108" charset="0"/>
        <a:ea typeface="Arial" pitchFamily="-108" charset="0"/>
        <a:cs typeface="Arial" pitchFamily="-108" charset="0"/>
      </a:defRPr>
    </a:lvl8pPr>
    <a:lvl9pPr marL="3657600" algn="l" defTabSz="457200" rtl="0" eaLnBrk="1" latinLnBrk="0" hangingPunct="1">
      <a:defRPr sz="2400" kern="1200">
        <a:solidFill>
          <a:schemeClr val="tx1"/>
        </a:solidFill>
        <a:latin typeface="Arial" pitchFamily="-108" charset="0"/>
        <a:ea typeface="Arial" pitchFamily="-108" charset="0"/>
        <a:cs typeface="Arial" pitchFamily="-108"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5976">
          <p15:clr>
            <a:srgbClr val="A4A3A4"/>
          </p15:clr>
        </p15:guide>
        <p15:guide id="2" pos="38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278"/>
    <a:srgbClr val="C39150"/>
    <a:srgbClr val="58662E"/>
    <a:srgbClr val="F7F7F7"/>
    <a:srgbClr val="4473B8"/>
    <a:srgbClr val="85B0DE"/>
    <a:srgbClr val="008B5D"/>
    <a:srgbClr val="007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03" autoAdjust="0"/>
    <p:restoredTop sz="99793" autoAdjust="0"/>
  </p:normalViewPr>
  <p:slideViewPr>
    <p:cSldViewPr snapToGrid="0">
      <p:cViewPr varScale="1">
        <p:scale>
          <a:sx n="85" d="100"/>
          <a:sy n="85" d="100"/>
        </p:scale>
        <p:origin x="-80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snapToGrid="0">
      <p:cViewPr>
        <p:scale>
          <a:sx n="67" d="100"/>
          <a:sy n="67" d="100"/>
        </p:scale>
        <p:origin x="-4032" y="72"/>
      </p:cViewPr>
      <p:guideLst>
        <p:guide orient="horz" pos="5976"/>
        <p:guide pos="3816"/>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73.xml"/><Relationship Id="rId143" Type="http://schemas.openxmlformats.org/officeDocument/2006/relationships/slide" Target="slides/slide74.xml"/><Relationship Id="rId144" Type="http://schemas.openxmlformats.org/officeDocument/2006/relationships/slide" Target="slides/slide75.xml"/><Relationship Id="rId145" Type="http://schemas.openxmlformats.org/officeDocument/2006/relationships/slide" Target="slides/slide76.xml"/><Relationship Id="rId146" Type="http://schemas.openxmlformats.org/officeDocument/2006/relationships/slide" Target="slides/slide77.xml"/><Relationship Id="rId147" Type="http://schemas.openxmlformats.org/officeDocument/2006/relationships/slide" Target="slides/slide78.xml"/><Relationship Id="rId148" Type="http://schemas.openxmlformats.org/officeDocument/2006/relationships/slide" Target="slides/slide79.xml"/><Relationship Id="rId149" Type="http://schemas.openxmlformats.org/officeDocument/2006/relationships/slide" Target="slides/slide80.xml"/><Relationship Id="rId180" Type="http://schemas.openxmlformats.org/officeDocument/2006/relationships/slide" Target="slides/slide111.xml"/><Relationship Id="rId181" Type="http://schemas.openxmlformats.org/officeDocument/2006/relationships/slide" Target="slides/slide112.xml"/><Relationship Id="rId182" Type="http://schemas.openxmlformats.org/officeDocument/2006/relationships/slide" Target="slides/slide113.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114.xml"/><Relationship Id="rId184" Type="http://schemas.openxmlformats.org/officeDocument/2006/relationships/slide" Target="slides/slide115.xml"/><Relationship Id="rId185" Type="http://schemas.openxmlformats.org/officeDocument/2006/relationships/slide" Target="slides/slide116.xml"/><Relationship Id="rId186" Type="http://schemas.openxmlformats.org/officeDocument/2006/relationships/slide" Target="slides/slide117.xml"/><Relationship Id="rId187" Type="http://schemas.openxmlformats.org/officeDocument/2006/relationships/slide" Target="slides/slide118.xml"/><Relationship Id="rId188" Type="http://schemas.openxmlformats.org/officeDocument/2006/relationships/slide" Target="slides/slide119.xml"/><Relationship Id="rId189" Type="http://schemas.openxmlformats.org/officeDocument/2006/relationships/slide" Target="slides/slide120.xml"/><Relationship Id="rId220" Type="http://schemas.openxmlformats.org/officeDocument/2006/relationships/slide" Target="slides/slide151.xml"/><Relationship Id="rId221" Type="http://schemas.openxmlformats.org/officeDocument/2006/relationships/slide" Target="slides/slide152.xml"/><Relationship Id="rId222" Type="http://schemas.openxmlformats.org/officeDocument/2006/relationships/slide" Target="slides/slide153.xml"/><Relationship Id="rId223" Type="http://schemas.openxmlformats.org/officeDocument/2006/relationships/slide" Target="slides/slide154.xml"/><Relationship Id="rId80" Type="http://schemas.openxmlformats.org/officeDocument/2006/relationships/slide" Target="slides/slide11.xml"/><Relationship Id="rId81" Type="http://schemas.openxmlformats.org/officeDocument/2006/relationships/slide" Target="slides/slide12.xml"/><Relationship Id="rId82" Type="http://schemas.openxmlformats.org/officeDocument/2006/relationships/slide" Target="slides/slide13.xml"/><Relationship Id="rId83" Type="http://schemas.openxmlformats.org/officeDocument/2006/relationships/slide" Target="slides/slide14.xml"/><Relationship Id="rId84" Type="http://schemas.openxmlformats.org/officeDocument/2006/relationships/slide" Target="slides/slide15.xml"/><Relationship Id="rId85" Type="http://schemas.openxmlformats.org/officeDocument/2006/relationships/slide" Target="slides/slide16.xml"/><Relationship Id="rId86" Type="http://schemas.openxmlformats.org/officeDocument/2006/relationships/slide" Target="slides/slide17.xml"/><Relationship Id="rId87" Type="http://schemas.openxmlformats.org/officeDocument/2006/relationships/slide" Target="slides/slide18.xml"/><Relationship Id="rId88" Type="http://schemas.openxmlformats.org/officeDocument/2006/relationships/slide" Target="slides/slide19.xml"/><Relationship Id="rId89" Type="http://schemas.openxmlformats.org/officeDocument/2006/relationships/slide" Target="slides/slide20.xml"/><Relationship Id="rId224" Type="http://schemas.openxmlformats.org/officeDocument/2006/relationships/slide" Target="slides/slide155.xml"/><Relationship Id="rId225" Type="http://schemas.openxmlformats.org/officeDocument/2006/relationships/slide" Target="slides/slide156.xml"/><Relationship Id="rId226" Type="http://schemas.openxmlformats.org/officeDocument/2006/relationships/slide" Target="slides/slide157.xml"/><Relationship Id="rId227" Type="http://schemas.openxmlformats.org/officeDocument/2006/relationships/notesMaster" Target="notesMasters/notesMaster1.xml"/><Relationship Id="rId228" Type="http://schemas.openxmlformats.org/officeDocument/2006/relationships/handoutMaster" Target="handoutMasters/handoutMaster1.xml"/><Relationship Id="rId229" Type="http://schemas.openxmlformats.org/officeDocument/2006/relationships/printerSettings" Target="printerSettings/printerSettings1.bin"/><Relationship Id="rId110" Type="http://schemas.openxmlformats.org/officeDocument/2006/relationships/slide" Target="slides/slide41.xml"/><Relationship Id="rId111" Type="http://schemas.openxmlformats.org/officeDocument/2006/relationships/slide" Target="slides/slide42.xml"/><Relationship Id="rId112" Type="http://schemas.openxmlformats.org/officeDocument/2006/relationships/slide" Target="slides/slide43.xml"/><Relationship Id="rId113" Type="http://schemas.openxmlformats.org/officeDocument/2006/relationships/slide" Target="slides/slide44.xml"/><Relationship Id="rId114" Type="http://schemas.openxmlformats.org/officeDocument/2006/relationships/slide" Target="slides/slide45.xml"/><Relationship Id="rId115" Type="http://schemas.openxmlformats.org/officeDocument/2006/relationships/slide" Target="slides/slide46.xml"/><Relationship Id="rId116" Type="http://schemas.openxmlformats.org/officeDocument/2006/relationships/slide" Target="slides/slide47.xml"/><Relationship Id="rId117" Type="http://schemas.openxmlformats.org/officeDocument/2006/relationships/slide" Target="slides/slide48.xml"/><Relationship Id="rId118" Type="http://schemas.openxmlformats.org/officeDocument/2006/relationships/slide" Target="slides/slide49.xml"/><Relationship Id="rId119" Type="http://schemas.openxmlformats.org/officeDocument/2006/relationships/slide" Target="slides/slide50.xml"/><Relationship Id="rId150" Type="http://schemas.openxmlformats.org/officeDocument/2006/relationships/slide" Target="slides/slide81.xml"/><Relationship Id="rId151" Type="http://schemas.openxmlformats.org/officeDocument/2006/relationships/slide" Target="slides/slide82.xml"/><Relationship Id="rId152" Type="http://schemas.openxmlformats.org/officeDocument/2006/relationships/slide" Target="slides/slide8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84.xml"/><Relationship Id="rId154" Type="http://schemas.openxmlformats.org/officeDocument/2006/relationships/slide" Target="slides/slide85.xml"/><Relationship Id="rId155" Type="http://schemas.openxmlformats.org/officeDocument/2006/relationships/slide" Target="slides/slide86.xml"/><Relationship Id="rId156" Type="http://schemas.openxmlformats.org/officeDocument/2006/relationships/slide" Target="slides/slide87.xml"/><Relationship Id="rId157" Type="http://schemas.openxmlformats.org/officeDocument/2006/relationships/slide" Target="slides/slide88.xml"/><Relationship Id="rId158" Type="http://schemas.openxmlformats.org/officeDocument/2006/relationships/slide" Target="slides/slide89.xml"/><Relationship Id="rId159" Type="http://schemas.openxmlformats.org/officeDocument/2006/relationships/slide" Target="slides/slide90.xml"/><Relationship Id="rId190" Type="http://schemas.openxmlformats.org/officeDocument/2006/relationships/slide" Target="slides/slide121.xml"/><Relationship Id="rId191" Type="http://schemas.openxmlformats.org/officeDocument/2006/relationships/slide" Target="slides/slide122.xml"/><Relationship Id="rId192" Type="http://schemas.openxmlformats.org/officeDocument/2006/relationships/slide" Target="slides/slide123.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93" Type="http://schemas.openxmlformats.org/officeDocument/2006/relationships/slide" Target="slides/slide124.xml"/><Relationship Id="rId194" Type="http://schemas.openxmlformats.org/officeDocument/2006/relationships/slide" Target="slides/slide125.xml"/><Relationship Id="rId195" Type="http://schemas.openxmlformats.org/officeDocument/2006/relationships/slide" Target="slides/slide126.xml"/><Relationship Id="rId196" Type="http://schemas.openxmlformats.org/officeDocument/2006/relationships/slide" Target="slides/slide127.xml"/><Relationship Id="rId197" Type="http://schemas.openxmlformats.org/officeDocument/2006/relationships/slide" Target="slides/slide128.xml"/><Relationship Id="rId198" Type="http://schemas.openxmlformats.org/officeDocument/2006/relationships/slide" Target="slides/slide129.xml"/><Relationship Id="rId199" Type="http://schemas.openxmlformats.org/officeDocument/2006/relationships/slide" Target="slides/slide130.xml"/><Relationship Id="rId230" Type="http://schemas.openxmlformats.org/officeDocument/2006/relationships/tags" Target="tags/tag1.xml"/><Relationship Id="rId231" Type="http://schemas.openxmlformats.org/officeDocument/2006/relationships/presProps" Target="presProps.xml"/><Relationship Id="rId232" Type="http://schemas.openxmlformats.org/officeDocument/2006/relationships/viewProps" Target="viewProps.xml"/><Relationship Id="rId233" Type="http://schemas.openxmlformats.org/officeDocument/2006/relationships/theme" Target="theme/theme1.xml"/><Relationship Id="rId90" Type="http://schemas.openxmlformats.org/officeDocument/2006/relationships/slide" Target="slides/slide21.xml"/><Relationship Id="rId91" Type="http://schemas.openxmlformats.org/officeDocument/2006/relationships/slide" Target="slides/slide22.xml"/><Relationship Id="rId92" Type="http://schemas.openxmlformats.org/officeDocument/2006/relationships/slide" Target="slides/slide23.xml"/><Relationship Id="rId93" Type="http://schemas.openxmlformats.org/officeDocument/2006/relationships/slide" Target="slides/slide24.xml"/><Relationship Id="rId94" Type="http://schemas.openxmlformats.org/officeDocument/2006/relationships/slide" Target="slides/slide25.xml"/><Relationship Id="rId95" Type="http://schemas.openxmlformats.org/officeDocument/2006/relationships/slide" Target="slides/slide26.xml"/><Relationship Id="rId96" Type="http://schemas.openxmlformats.org/officeDocument/2006/relationships/slide" Target="slides/slide27.xml"/><Relationship Id="rId97" Type="http://schemas.openxmlformats.org/officeDocument/2006/relationships/slide" Target="slides/slide28.xml"/><Relationship Id="rId98" Type="http://schemas.openxmlformats.org/officeDocument/2006/relationships/slide" Target="slides/slide29.xml"/><Relationship Id="rId99" Type="http://schemas.openxmlformats.org/officeDocument/2006/relationships/slide" Target="slides/slide30.xml"/><Relationship Id="rId234" Type="http://schemas.openxmlformats.org/officeDocument/2006/relationships/tableStyles" Target="tableStyles.xml"/><Relationship Id="rId120" Type="http://schemas.openxmlformats.org/officeDocument/2006/relationships/slide" Target="slides/slide51.xml"/><Relationship Id="rId121" Type="http://schemas.openxmlformats.org/officeDocument/2006/relationships/slide" Target="slides/slide52.xml"/><Relationship Id="rId122" Type="http://schemas.openxmlformats.org/officeDocument/2006/relationships/slide" Target="slides/slide53.xml"/><Relationship Id="rId123" Type="http://schemas.openxmlformats.org/officeDocument/2006/relationships/slide" Target="slides/slide54.xml"/><Relationship Id="rId124" Type="http://schemas.openxmlformats.org/officeDocument/2006/relationships/slide" Target="slides/slide55.xml"/><Relationship Id="rId125" Type="http://schemas.openxmlformats.org/officeDocument/2006/relationships/slide" Target="slides/slide56.xml"/><Relationship Id="rId126" Type="http://schemas.openxmlformats.org/officeDocument/2006/relationships/slide" Target="slides/slide57.xml"/><Relationship Id="rId127" Type="http://schemas.openxmlformats.org/officeDocument/2006/relationships/slide" Target="slides/slide58.xml"/><Relationship Id="rId128" Type="http://schemas.openxmlformats.org/officeDocument/2006/relationships/slide" Target="slides/slide59.xml"/><Relationship Id="rId129" Type="http://schemas.openxmlformats.org/officeDocument/2006/relationships/slide" Target="slides/slide60.xml"/><Relationship Id="rId160" Type="http://schemas.openxmlformats.org/officeDocument/2006/relationships/slide" Target="slides/slide91.xml"/><Relationship Id="rId161" Type="http://schemas.openxmlformats.org/officeDocument/2006/relationships/slide" Target="slides/slide92.xml"/><Relationship Id="rId162" Type="http://schemas.openxmlformats.org/officeDocument/2006/relationships/slide" Target="slides/slide9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94.xml"/><Relationship Id="rId164" Type="http://schemas.openxmlformats.org/officeDocument/2006/relationships/slide" Target="slides/slide95.xml"/><Relationship Id="rId165" Type="http://schemas.openxmlformats.org/officeDocument/2006/relationships/slide" Target="slides/slide96.xml"/><Relationship Id="rId166" Type="http://schemas.openxmlformats.org/officeDocument/2006/relationships/slide" Target="slides/slide97.xml"/><Relationship Id="rId167" Type="http://schemas.openxmlformats.org/officeDocument/2006/relationships/slide" Target="slides/slide98.xml"/><Relationship Id="rId168" Type="http://schemas.openxmlformats.org/officeDocument/2006/relationships/slide" Target="slides/slide99.xml"/><Relationship Id="rId169" Type="http://schemas.openxmlformats.org/officeDocument/2006/relationships/slide" Target="slides/slide100.xml"/><Relationship Id="rId200" Type="http://schemas.openxmlformats.org/officeDocument/2006/relationships/slide" Target="slides/slide131.xml"/><Relationship Id="rId201" Type="http://schemas.openxmlformats.org/officeDocument/2006/relationships/slide" Target="slides/slide132.xml"/><Relationship Id="rId202" Type="http://schemas.openxmlformats.org/officeDocument/2006/relationships/slide" Target="slides/slide133.xml"/><Relationship Id="rId203" Type="http://schemas.openxmlformats.org/officeDocument/2006/relationships/slide" Target="slides/slide134.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204" Type="http://schemas.openxmlformats.org/officeDocument/2006/relationships/slide" Target="slides/slide135.xml"/><Relationship Id="rId205" Type="http://schemas.openxmlformats.org/officeDocument/2006/relationships/slide" Target="slides/slide136.xml"/><Relationship Id="rId206" Type="http://schemas.openxmlformats.org/officeDocument/2006/relationships/slide" Target="slides/slide137.xml"/><Relationship Id="rId207" Type="http://schemas.openxmlformats.org/officeDocument/2006/relationships/slide" Target="slides/slide138.xml"/><Relationship Id="rId208" Type="http://schemas.openxmlformats.org/officeDocument/2006/relationships/slide" Target="slides/slide139.xml"/><Relationship Id="rId209" Type="http://schemas.openxmlformats.org/officeDocument/2006/relationships/slide" Target="slides/slide140.xml"/><Relationship Id="rId130" Type="http://schemas.openxmlformats.org/officeDocument/2006/relationships/slide" Target="slides/slide61.xml"/><Relationship Id="rId131" Type="http://schemas.openxmlformats.org/officeDocument/2006/relationships/slide" Target="slides/slide62.xml"/><Relationship Id="rId132" Type="http://schemas.openxmlformats.org/officeDocument/2006/relationships/slide" Target="slides/slide63.xml"/><Relationship Id="rId133" Type="http://schemas.openxmlformats.org/officeDocument/2006/relationships/slide" Target="slides/slide64.xml"/><Relationship Id="rId134" Type="http://schemas.openxmlformats.org/officeDocument/2006/relationships/slide" Target="slides/slide65.xml"/><Relationship Id="rId135" Type="http://schemas.openxmlformats.org/officeDocument/2006/relationships/slide" Target="slides/slide66.xml"/><Relationship Id="rId136" Type="http://schemas.openxmlformats.org/officeDocument/2006/relationships/slide" Target="slides/slide67.xml"/><Relationship Id="rId137" Type="http://schemas.openxmlformats.org/officeDocument/2006/relationships/slide" Target="slides/slide68.xml"/><Relationship Id="rId138" Type="http://schemas.openxmlformats.org/officeDocument/2006/relationships/slide" Target="slides/slide69.xml"/><Relationship Id="rId139" Type="http://schemas.openxmlformats.org/officeDocument/2006/relationships/slide" Target="slides/slide70.xml"/><Relationship Id="rId170" Type="http://schemas.openxmlformats.org/officeDocument/2006/relationships/slide" Target="slides/slide101.xml"/><Relationship Id="rId171" Type="http://schemas.openxmlformats.org/officeDocument/2006/relationships/slide" Target="slides/slide102.xml"/><Relationship Id="rId172" Type="http://schemas.openxmlformats.org/officeDocument/2006/relationships/slide" Target="slides/slide10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04.xml"/><Relationship Id="rId174" Type="http://schemas.openxmlformats.org/officeDocument/2006/relationships/slide" Target="slides/slide105.xml"/><Relationship Id="rId175" Type="http://schemas.openxmlformats.org/officeDocument/2006/relationships/slide" Target="slides/slide106.xml"/><Relationship Id="rId176" Type="http://schemas.openxmlformats.org/officeDocument/2006/relationships/slide" Target="slides/slide107.xml"/><Relationship Id="rId177" Type="http://schemas.openxmlformats.org/officeDocument/2006/relationships/slide" Target="slides/slide108.xml"/><Relationship Id="rId178" Type="http://schemas.openxmlformats.org/officeDocument/2006/relationships/slide" Target="slides/slide109.xml"/><Relationship Id="rId179" Type="http://schemas.openxmlformats.org/officeDocument/2006/relationships/slide" Target="slides/slide110.xml"/><Relationship Id="rId210" Type="http://schemas.openxmlformats.org/officeDocument/2006/relationships/slide" Target="slides/slide141.xml"/><Relationship Id="rId211" Type="http://schemas.openxmlformats.org/officeDocument/2006/relationships/slide" Target="slides/slide142.xml"/><Relationship Id="rId212" Type="http://schemas.openxmlformats.org/officeDocument/2006/relationships/slide" Target="slides/slide143.xml"/><Relationship Id="rId213" Type="http://schemas.openxmlformats.org/officeDocument/2006/relationships/slide" Target="slides/slide144.xml"/><Relationship Id="rId70" Type="http://schemas.openxmlformats.org/officeDocument/2006/relationships/slide" Target="slides/slide1.xml"/><Relationship Id="rId71" Type="http://schemas.openxmlformats.org/officeDocument/2006/relationships/slide" Target="slides/slide2.xml"/><Relationship Id="rId72" Type="http://schemas.openxmlformats.org/officeDocument/2006/relationships/slide" Target="slides/slide3.xml"/><Relationship Id="rId73" Type="http://schemas.openxmlformats.org/officeDocument/2006/relationships/slide" Target="slides/slide4.xml"/><Relationship Id="rId74" Type="http://schemas.openxmlformats.org/officeDocument/2006/relationships/slide" Target="slides/slide5.xml"/><Relationship Id="rId75" Type="http://schemas.openxmlformats.org/officeDocument/2006/relationships/slide" Target="slides/slide6.xml"/><Relationship Id="rId76" Type="http://schemas.openxmlformats.org/officeDocument/2006/relationships/slide" Target="slides/slide7.xml"/><Relationship Id="rId77" Type="http://schemas.openxmlformats.org/officeDocument/2006/relationships/slide" Target="slides/slide8.xml"/><Relationship Id="rId78" Type="http://schemas.openxmlformats.org/officeDocument/2006/relationships/slide" Target="slides/slide9.xml"/><Relationship Id="rId79" Type="http://schemas.openxmlformats.org/officeDocument/2006/relationships/slide" Target="slides/slide10.xml"/><Relationship Id="rId214" Type="http://schemas.openxmlformats.org/officeDocument/2006/relationships/slide" Target="slides/slide145.xml"/><Relationship Id="rId215" Type="http://schemas.openxmlformats.org/officeDocument/2006/relationships/slide" Target="slides/slide146.xml"/><Relationship Id="rId216" Type="http://schemas.openxmlformats.org/officeDocument/2006/relationships/slide" Target="slides/slide147.xml"/><Relationship Id="rId217" Type="http://schemas.openxmlformats.org/officeDocument/2006/relationships/slide" Target="slides/slide148.xml"/><Relationship Id="rId218" Type="http://schemas.openxmlformats.org/officeDocument/2006/relationships/slide" Target="slides/slide149.xml"/><Relationship Id="rId219" Type="http://schemas.openxmlformats.org/officeDocument/2006/relationships/slide" Target="slides/slide15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31.xml"/><Relationship Id="rId101" Type="http://schemas.openxmlformats.org/officeDocument/2006/relationships/slide" Target="slides/slide32.xml"/><Relationship Id="rId102" Type="http://schemas.openxmlformats.org/officeDocument/2006/relationships/slide" Target="slides/slide33.xml"/><Relationship Id="rId103" Type="http://schemas.openxmlformats.org/officeDocument/2006/relationships/slide" Target="slides/slide34.xml"/><Relationship Id="rId104" Type="http://schemas.openxmlformats.org/officeDocument/2006/relationships/slide" Target="slides/slide35.xml"/><Relationship Id="rId105" Type="http://schemas.openxmlformats.org/officeDocument/2006/relationships/slide" Target="slides/slide36.xml"/><Relationship Id="rId106" Type="http://schemas.openxmlformats.org/officeDocument/2006/relationships/slide" Target="slides/slide37.xml"/><Relationship Id="rId107" Type="http://schemas.openxmlformats.org/officeDocument/2006/relationships/slide" Target="slides/slide38.xml"/><Relationship Id="rId108" Type="http://schemas.openxmlformats.org/officeDocument/2006/relationships/slide" Target="slides/slide39.xml"/><Relationship Id="rId109" Type="http://schemas.openxmlformats.org/officeDocument/2006/relationships/slide" Target="slides/slide40.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71.xml"/><Relationship Id="rId141"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Times New Roman" charset="0"/>
                <a:ea typeface="+mn-ea"/>
                <a:cs typeface="+mn-cs"/>
              </a:defRPr>
            </a:lvl1pPr>
          </a:lstStyle>
          <a:p>
            <a:pPr>
              <a:defRPr/>
            </a:pPr>
            <a:endParaRPr lang="en-US" dirty="0"/>
          </a:p>
        </p:txBody>
      </p:sp>
      <p:sp>
        <p:nvSpPr>
          <p:cNvPr id="462851" name="Rectangle 3"/>
          <p:cNvSpPr>
            <a:spLocks noGrp="1" noChangeArrowheads="1"/>
          </p:cNvSpPr>
          <p:nvPr>
            <p:ph type="dt" sz="quarter" idx="1"/>
          </p:nvPr>
        </p:nvSpPr>
        <p:spPr bwMode="auto">
          <a:xfrm>
            <a:off x="6862763" y="0"/>
            <a:ext cx="5248275"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Times New Roman" charset="0"/>
                <a:ea typeface="+mn-ea"/>
                <a:cs typeface="+mn-cs"/>
              </a:defRPr>
            </a:lvl1pPr>
          </a:lstStyle>
          <a:p>
            <a:pPr>
              <a:defRPr/>
            </a:pPr>
            <a:endParaRPr lang="en-US" dirty="0"/>
          </a:p>
        </p:txBody>
      </p:sp>
      <p:sp>
        <p:nvSpPr>
          <p:cNvPr id="462852" name="Rectangle 4"/>
          <p:cNvSpPr>
            <a:spLocks noGrp="1" noChangeArrowheads="1"/>
          </p:cNvSpPr>
          <p:nvPr>
            <p:ph type="ftr" sz="quarter" idx="2"/>
          </p:nvPr>
        </p:nvSpPr>
        <p:spPr bwMode="auto">
          <a:xfrm>
            <a:off x="0" y="18019713"/>
            <a:ext cx="5249863"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Times New Roman" charset="0"/>
                <a:ea typeface="+mn-ea"/>
                <a:cs typeface="+mn-cs"/>
              </a:defRPr>
            </a:lvl1pPr>
          </a:lstStyle>
          <a:p>
            <a:pPr>
              <a:defRPr/>
            </a:pPr>
            <a:endParaRPr lang="en-US" dirty="0"/>
          </a:p>
        </p:txBody>
      </p:sp>
      <p:sp>
        <p:nvSpPr>
          <p:cNvPr id="462853" name="Rectangle 5"/>
          <p:cNvSpPr>
            <a:spLocks noGrp="1" noChangeArrowheads="1"/>
          </p:cNvSpPr>
          <p:nvPr>
            <p:ph type="sldNum" sz="quarter" idx="3"/>
          </p:nvPr>
        </p:nvSpPr>
        <p:spPr bwMode="auto">
          <a:xfrm>
            <a:off x="6862763" y="18019713"/>
            <a:ext cx="5248275"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atin typeface="Times New Roman" pitchFamily="-108" charset="0"/>
              </a:defRPr>
            </a:lvl1pPr>
          </a:lstStyle>
          <a:p>
            <a:fld id="{1EC65EA1-2EA0-3047-9050-9B4FE9ED3C66}" type="slidenum">
              <a:rPr lang="en-US"/>
              <a:pPr/>
              <a:t>‹#›</a:t>
            </a:fld>
            <a:endParaRPr lang="en-US" dirty="0"/>
          </a:p>
        </p:txBody>
      </p:sp>
    </p:spTree>
    <p:extLst>
      <p:ext uri="{BB962C8B-B14F-4D97-AF65-F5344CB8AC3E}">
        <p14:creationId xmlns:p14="http://schemas.microsoft.com/office/powerpoint/2010/main" val="3533012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1634"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Arial" charset="0"/>
                <a:ea typeface="+mn-ea"/>
                <a:cs typeface="+mn-cs"/>
              </a:defRPr>
            </a:lvl1pPr>
          </a:lstStyle>
          <a:p>
            <a:pPr>
              <a:defRPr/>
            </a:pPr>
            <a:endParaRPr lang="en-US" dirty="0"/>
          </a:p>
        </p:txBody>
      </p:sp>
      <p:sp>
        <p:nvSpPr>
          <p:cNvPr id="581635" name="Rectangle 3"/>
          <p:cNvSpPr>
            <a:spLocks noGrp="1" noChangeArrowheads="1"/>
          </p:cNvSpPr>
          <p:nvPr>
            <p:ph type="dt" idx="1"/>
          </p:nvPr>
        </p:nvSpPr>
        <p:spPr bwMode="auto">
          <a:xfrm>
            <a:off x="6865938" y="0"/>
            <a:ext cx="5249862"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Arial" charset="0"/>
                <a:ea typeface="+mn-ea"/>
                <a:cs typeface="+mn-cs"/>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314450" y="1423988"/>
            <a:ext cx="9486900" cy="7115175"/>
          </a:xfrm>
          <a:prstGeom prst="rect">
            <a:avLst/>
          </a:prstGeom>
          <a:noFill/>
          <a:ln w="9525">
            <a:solidFill>
              <a:srgbClr val="000000"/>
            </a:solidFill>
            <a:miter lim="800000"/>
            <a:headEnd/>
            <a:tailEnd/>
          </a:ln>
        </p:spPr>
      </p:sp>
      <p:sp>
        <p:nvSpPr>
          <p:cNvPr id="581637" name="Rectangle 5"/>
          <p:cNvSpPr>
            <a:spLocks noGrp="1" noChangeArrowheads="1"/>
          </p:cNvSpPr>
          <p:nvPr>
            <p:ph type="body" sz="quarter" idx="3"/>
          </p:nvPr>
        </p:nvSpPr>
        <p:spPr bwMode="auto">
          <a:xfrm>
            <a:off x="1614488" y="9013825"/>
            <a:ext cx="8886825" cy="853598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1638" name="Rectangle 6"/>
          <p:cNvSpPr>
            <a:spLocks noGrp="1" noChangeArrowheads="1"/>
          </p:cNvSpPr>
          <p:nvPr>
            <p:ph type="ftr" sz="quarter" idx="4"/>
          </p:nvPr>
        </p:nvSpPr>
        <p:spPr bwMode="auto">
          <a:xfrm>
            <a:off x="0" y="18026063"/>
            <a:ext cx="5249863"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Arial" charset="0"/>
                <a:ea typeface="+mn-ea"/>
                <a:cs typeface="+mn-cs"/>
              </a:defRPr>
            </a:lvl1pPr>
          </a:lstStyle>
          <a:p>
            <a:pPr>
              <a:defRPr/>
            </a:pPr>
            <a:endParaRPr lang="en-US" dirty="0"/>
          </a:p>
        </p:txBody>
      </p:sp>
      <p:sp>
        <p:nvSpPr>
          <p:cNvPr id="581639" name="Rectangle 7"/>
          <p:cNvSpPr>
            <a:spLocks noGrp="1" noChangeArrowheads="1"/>
          </p:cNvSpPr>
          <p:nvPr>
            <p:ph type="sldNum" sz="quarter" idx="5"/>
          </p:nvPr>
        </p:nvSpPr>
        <p:spPr bwMode="auto">
          <a:xfrm>
            <a:off x="6865938" y="18026063"/>
            <a:ext cx="5249862"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vl1pPr>
          </a:lstStyle>
          <a:p>
            <a:fld id="{99822530-7B92-D34B-83C7-648AF506CEAC}" type="slidenum">
              <a:rPr lang="en-US"/>
              <a:pPr/>
              <a:t>‹#›</a:t>
            </a:fld>
            <a:endParaRPr lang="en-US" dirty="0"/>
          </a:p>
        </p:txBody>
      </p:sp>
    </p:spTree>
    <p:extLst>
      <p:ext uri="{BB962C8B-B14F-4D97-AF65-F5344CB8AC3E}">
        <p14:creationId xmlns:p14="http://schemas.microsoft.com/office/powerpoint/2010/main" val="16171582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pitchFamily="-108" charset="-128"/>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33E2AC6-9256-0046-96F9-FC48B7D732DA}" type="slidenum">
              <a:rPr lang="en-US" sz="2300"/>
              <a:pPr algn="r" defTabSz="1776413" eaLnBrk="0" hangingPunct="0"/>
              <a:t>3</a:t>
            </a:fld>
            <a:endParaRPr lang="en-US" sz="2300" dirty="0"/>
          </a:p>
        </p:txBody>
      </p:sp>
      <p:sp>
        <p:nvSpPr>
          <p:cNvPr id="235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eaLnBrk="1" hangingPunct="1"/>
            <a:endParaRPr lang="en-US" dirty="0" smtClean="0">
              <a:latin typeface="Times New Roman" pitchFamily="-108" charset="0"/>
            </a:endParaRPr>
          </a:p>
        </p:txBody>
      </p:sp>
    </p:spTree>
    <p:extLst>
      <p:ext uri="{BB962C8B-B14F-4D97-AF65-F5344CB8AC3E}">
        <p14:creationId xmlns:p14="http://schemas.microsoft.com/office/powerpoint/2010/main" val="3255898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13</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15125329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D483F03-2D72-E948-A1F9-B72F1D1A3BED}" type="slidenum">
              <a:rPr lang="en-US" sz="2300"/>
              <a:pPr algn="r" defTabSz="1776413" eaLnBrk="0" hangingPunct="0"/>
              <a:t>116</a:t>
            </a:fld>
            <a:endParaRPr lang="en-US" sz="2300" dirty="0"/>
          </a:p>
        </p:txBody>
      </p:sp>
      <p:sp>
        <p:nvSpPr>
          <p:cNvPr id="2160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6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21933021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D483F03-2D72-E948-A1F9-B72F1D1A3BED}" type="slidenum">
              <a:rPr lang="en-US" sz="2300"/>
              <a:pPr algn="r" defTabSz="1776413" eaLnBrk="0" hangingPunct="0"/>
              <a:t>117</a:t>
            </a:fld>
            <a:endParaRPr lang="en-US" sz="2300" dirty="0"/>
          </a:p>
        </p:txBody>
      </p:sp>
      <p:sp>
        <p:nvSpPr>
          <p:cNvPr id="2160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6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5645804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D483F03-2D72-E948-A1F9-B72F1D1A3BED}" type="slidenum">
              <a:rPr lang="en-US" sz="2300"/>
              <a:pPr algn="r" defTabSz="1776413" eaLnBrk="0" hangingPunct="0"/>
              <a:t>118</a:t>
            </a:fld>
            <a:endParaRPr lang="en-US" sz="2300" dirty="0"/>
          </a:p>
        </p:txBody>
      </p:sp>
      <p:sp>
        <p:nvSpPr>
          <p:cNvPr id="2160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6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18123618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11.16 How a proto-oncogene can become an oncogene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119</a:t>
            </a:fld>
            <a:endParaRPr lang="en-US" dirty="0">
              <a:solidFill>
                <a:srgbClr val="000000"/>
              </a:solidFill>
            </a:endParaRPr>
          </a:p>
        </p:txBody>
      </p:sp>
    </p:spTree>
    <p:extLst>
      <p:ext uri="{BB962C8B-B14F-4D97-AF65-F5344CB8AC3E}">
        <p14:creationId xmlns:p14="http://schemas.microsoft.com/office/powerpoint/2010/main" val="39037973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D483F03-2D72-E948-A1F9-B72F1D1A3BED}" type="slidenum">
              <a:rPr lang="en-US" sz="2300"/>
              <a:pPr algn="r" defTabSz="1776413" eaLnBrk="0" hangingPunct="0"/>
              <a:t>120</a:t>
            </a:fld>
            <a:endParaRPr lang="en-US" sz="2300" dirty="0"/>
          </a:p>
        </p:txBody>
      </p:sp>
      <p:sp>
        <p:nvSpPr>
          <p:cNvPr id="2160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6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10795201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11.17 Tumor-suppressor genes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121</a:t>
            </a:fld>
            <a:endParaRPr lang="en-US" dirty="0">
              <a:solidFill>
                <a:srgbClr val="000000"/>
              </a:solidFill>
            </a:endParaRPr>
          </a:p>
        </p:txBody>
      </p:sp>
    </p:spTree>
    <p:extLst>
      <p:ext uri="{BB962C8B-B14F-4D97-AF65-F5344CB8AC3E}">
        <p14:creationId xmlns:p14="http://schemas.microsoft.com/office/powerpoint/2010/main" val="10363124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850FCBA-B3A6-A74B-82E0-F6CC56401416}" type="slidenum">
              <a:rPr lang="en-US" sz="2300"/>
              <a:pPr algn="r" defTabSz="1776413" eaLnBrk="0" hangingPunct="0"/>
              <a:t>122</a:t>
            </a:fld>
            <a:endParaRPr lang="en-US" sz="2300" dirty="0"/>
          </a:p>
        </p:txBody>
      </p:sp>
      <p:sp>
        <p:nvSpPr>
          <p:cNvPr id="228355"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283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1143310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850FCBA-B3A6-A74B-82E0-F6CC56401416}" type="slidenum">
              <a:rPr lang="en-US" sz="2300"/>
              <a:pPr algn="r" defTabSz="1776413" eaLnBrk="0" hangingPunct="0"/>
              <a:t>123</a:t>
            </a:fld>
            <a:endParaRPr lang="en-US" sz="2300" dirty="0"/>
          </a:p>
        </p:txBody>
      </p:sp>
      <p:sp>
        <p:nvSpPr>
          <p:cNvPr id="228355"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283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18408866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850FCBA-B3A6-A74B-82E0-F6CC56401416}" type="slidenum">
              <a:rPr lang="en-US" sz="2300"/>
              <a:pPr algn="r" defTabSz="1776413" eaLnBrk="0" hangingPunct="0"/>
              <a:t>124</a:t>
            </a:fld>
            <a:endParaRPr lang="en-US" sz="2300" dirty="0"/>
          </a:p>
        </p:txBody>
      </p:sp>
      <p:sp>
        <p:nvSpPr>
          <p:cNvPr id="228355"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283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40185950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11.18 A magnetic resonance image (MRI) machine can be used to visualize a brain tumor</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125</a:t>
            </a:fld>
            <a:endParaRPr lang="en-US" dirty="0">
              <a:solidFill>
                <a:srgbClr val="000000"/>
              </a:solidFill>
            </a:endParaRPr>
          </a:p>
        </p:txBody>
      </p:sp>
    </p:spTree>
    <p:extLst>
      <p:ext uri="{BB962C8B-B14F-4D97-AF65-F5344CB8AC3E}">
        <p14:creationId xmlns:p14="http://schemas.microsoft.com/office/powerpoint/2010/main" val="148668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15</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34491137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11.18-1 A magnetic resonance image (MRI) machine can be used to visualize a brain tumor (part 1: MRI machine)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126</a:t>
            </a:fld>
            <a:endParaRPr lang="en-US" dirty="0">
              <a:solidFill>
                <a:srgbClr val="000000"/>
              </a:solidFill>
            </a:endParaRPr>
          </a:p>
        </p:txBody>
      </p:sp>
    </p:spTree>
    <p:extLst>
      <p:ext uri="{BB962C8B-B14F-4D97-AF65-F5344CB8AC3E}">
        <p14:creationId xmlns:p14="http://schemas.microsoft.com/office/powerpoint/2010/main" val="31468223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11.18-2 A magnetic resonance image (MRI) machine can be used to visualize a brain tumor (part 2: MRI)</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127</a:t>
            </a:fld>
            <a:endParaRPr lang="en-US" dirty="0">
              <a:solidFill>
                <a:srgbClr val="000000"/>
              </a:solidFill>
            </a:endParaRPr>
          </a:p>
        </p:txBody>
      </p:sp>
    </p:spTree>
    <p:extLst>
      <p:ext uri="{BB962C8B-B14F-4D97-AF65-F5344CB8AC3E}">
        <p14:creationId xmlns:p14="http://schemas.microsoft.com/office/powerpoint/2010/main" val="24957679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B387F21-D8ED-F244-9700-C7A6D77A537C}" type="slidenum">
              <a:rPr lang="en-US" sz="2300"/>
              <a:pPr algn="r" defTabSz="1776413" eaLnBrk="0" hangingPunct="0"/>
              <a:t>128</a:t>
            </a:fld>
            <a:endParaRPr lang="en-US" sz="2300" dirty="0"/>
          </a:p>
        </p:txBody>
      </p:sp>
      <p:sp>
        <p:nvSpPr>
          <p:cNvPr id="23654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65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p>
        </p:txBody>
      </p:sp>
    </p:spTree>
    <p:extLst>
      <p:ext uri="{BB962C8B-B14F-4D97-AF65-F5344CB8AC3E}">
        <p14:creationId xmlns:p14="http://schemas.microsoft.com/office/powerpoint/2010/main" val="19353383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11.19 Stepwise development of colon cancer</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129</a:t>
            </a:fld>
            <a:endParaRPr lang="en-US" dirty="0">
              <a:solidFill>
                <a:srgbClr val="000000"/>
              </a:solidFill>
            </a:endParaRPr>
          </a:p>
        </p:txBody>
      </p:sp>
    </p:spTree>
    <p:extLst>
      <p:ext uri="{BB962C8B-B14F-4D97-AF65-F5344CB8AC3E}">
        <p14:creationId xmlns:p14="http://schemas.microsoft.com/office/powerpoint/2010/main" val="21583582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11.19-1 Stepwise development of colon cancer (part 1: detail)</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130</a:t>
            </a:fld>
            <a:endParaRPr lang="en-US" dirty="0">
              <a:solidFill>
                <a:srgbClr val="000000"/>
              </a:solidFill>
            </a:endParaRPr>
          </a:p>
        </p:txBody>
      </p:sp>
    </p:spTree>
    <p:extLst>
      <p:ext uri="{BB962C8B-B14F-4D97-AF65-F5344CB8AC3E}">
        <p14:creationId xmlns:p14="http://schemas.microsoft.com/office/powerpoint/2010/main" val="4821466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B387F21-D8ED-F244-9700-C7A6D77A537C}" type="slidenum">
              <a:rPr lang="en-US" sz="2300"/>
              <a:pPr algn="r" defTabSz="1776413" eaLnBrk="0" hangingPunct="0"/>
              <a:t>131</a:t>
            </a:fld>
            <a:endParaRPr lang="en-US" sz="2300" dirty="0"/>
          </a:p>
        </p:txBody>
      </p:sp>
      <p:sp>
        <p:nvSpPr>
          <p:cNvPr id="23654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65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18281891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11.20 Accumulation of mutations in the development of a cancer cell</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132</a:t>
            </a:fld>
            <a:endParaRPr lang="en-US" dirty="0">
              <a:solidFill>
                <a:srgbClr val="000000"/>
              </a:solidFill>
            </a:endParaRPr>
          </a:p>
        </p:txBody>
      </p:sp>
    </p:spTree>
    <p:extLst>
      <p:ext uri="{BB962C8B-B14F-4D97-AF65-F5344CB8AC3E}">
        <p14:creationId xmlns:p14="http://schemas.microsoft.com/office/powerpoint/2010/main" val="8684648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289F60B-B7F5-804A-AFC8-35C06E5F2A7A}" type="slidenum">
              <a:rPr lang="en-US" sz="2300"/>
              <a:pPr algn="r" defTabSz="1776413" eaLnBrk="0" hangingPunct="0"/>
              <a:t>133</a:t>
            </a:fld>
            <a:endParaRPr lang="en-US" sz="2300" dirty="0"/>
          </a:p>
        </p:txBody>
      </p:sp>
      <p:sp>
        <p:nvSpPr>
          <p:cNvPr id="25702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5702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32586505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289F60B-B7F5-804A-AFC8-35C06E5F2A7A}" type="slidenum">
              <a:rPr lang="en-US" sz="2300"/>
              <a:pPr algn="r" defTabSz="1776413" eaLnBrk="0" hangingPunct="0"/>
              <a:t>134</a:t>
            </a:fld>
            <a:endParaRPr lang="en-US" sz="2300" dirty="0"/>
          </a:p>
        </p:txBody>
      </p:sp>
      <p:sp>
        <p:nvSpPr>
          <p:cNvPr id="25702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5702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p>
        </p:txBody>
      </p:sp>
    </p:spTree>
    <p:extLst>
      <p:ext uri="{BB962C8B-B14F-4D97-AF65-F5344CB8AC3E}">
        <p14:creationId xmlns:p14="http://schemas.microsoft.com/office/powerpoint/2010/main" val="39124090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11.21 The actress Angelina Jolie, at risk for breast cancer</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135</a:t>
            </a:fld>
            <a:endParaRPr lang="en-US" dirty="0">
              <a:solidFill>
                <a:srgbClr val="000000"/>
              </a:solidFill>
            </a:endParaRPr>
          </a:p>
        </p:txBody>
      </p:sp>
    </p:spTree>
    <p:extLst>
      <p:ext uri="{BB962C8B-B14F-4D97-AF65-F5344CB8AC3E}">
        <p14:creationId xmlns:p14="http://schemas.microsoft.com/office/powerpoint/2010/main" val="376687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11.2-1 The </a:t>
            </a:r>
            <a:r>
              <a:rPr lang="en-US" sz="1200" i="1" kern="1200" dirty="0" smtClean="0">
                <a:solidFill>
                  <a:schemeClr val="tx1"/>
                </a:solidFill>
                <a:effectLst/>
                <a:latin typeface="Arial" pitchFamily="34" charset="0"/>
                <a:ea typeface="ＭＳ Ｐゴシック" charset="0"/>
                <a:cs typeface="Arial" pitchFamily="34" charset="0"/>
              </a:rPr>
              <a:t>lac</a:t>
            </a:r>
            <a:r>
              <a:rPr lang="en-US" sz="1200" kern="1200" dirty="0" smtClean="0">
                <a:solidFill>
                  <a:schemeClr val="tx1"/>
                </a:solidFill>
                <a:effectLst/>
                <a:latin typeface="Arial" pitchFamily="34" charset="0"/>
                <a:ea typeface="ＭＳ Ｐゴシック" charset="0"/>
                <a:cs typeface="Arial" pitchFamily="34" charset="0"/>
              </a:rPr>
              <a:t> operon of </a:t>
            </a:r>
            <a:r>
              <a:rPr lang="en-US" sz="1200" i="1" kern="1200" dirty="0" smtClean="0">
                <a:solidFill>
                  <a:schemeClr val="tx1"/>
                </a:solidFill>
                <a:effectLst/>
                <a:latin typeface="Arial" pitchFamily="34" charset="0"/>
                <a:ea typeface="ＭＳ Ｐゴシック" charset="0"/>
                <a:cs typeface="Arial" pitchFamily="34" charset="0"/>
              </a:rPr>
              <a:t>E. coli</a:t>
            </a:r>
            <a:r>
              <a:rPr lang="en-US" sz="1200" kern="1200" dirty="0" smtClean="0">
                <a:solidFill>
                  <a:schemeClr val="tx1"/>
                </a:solidFill>
                <a:effectLst/>
                <a:latin typeface="Arial" pitchFamily="34" charset="0"/>
                <a:ea typeface="ＭＳ Ｐゴシック" charset="0"/>
                <a:cs typeface="Arial" pitchFamily="34" charset="0"/>
              </a:rPr>
              <a:t> (part 1: operon off)</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3414936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E116114-EAE5-E645-8F07-24EDCBF1544C}" type="slidenum">
              <a:rPr lang="en-US" sz="2300"/>
              <a:pPr algn="r" defTabSz="1776413" eaLnBrk="0" hangingPunct="0"/>
              <a:t>136</a:t>
            </a:fld>
            <a:endParaRPr lang="en-US" sz="2300" dirty="0"/>
          </a:p>
        </p:txBody>
      </p:sp>
      <p:sp>
        <p:nvSpPr>
          <p:cNvPr id="2631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631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11600077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Table 11.1 Cancer in the United States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137</a:t>
            </a:fld>
            <a:endParaRPr lang="en-US" dirty="0">
              <a:solidFill>
                <a:srgbClr val="000000"/>
              </a:solidFill>
            </a:endParaRPr>
          </a:p>
        </p:txBody>
      </p:sp>
    </p:spTree>
    <p:extLst>
      <p:ext uri="{BB962C8B-B14F-4D97-AF65-F5344CB8AC3E}">
        <p14:creationId xmlns:p14="http://schemas.microsoft.com/office/powerpoint/2010/main" val="24489688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E116114-EAE5-E645-8F07-24EDCBF1544C}" type="slidenum">
              <a:rPr lang="en-US" sz="2300"/>
              <a:pPr algn="r" defTabSz="1776413" eaLnBrk="0" hangingPunct="0"/>
              <a:t>138</a:t>
            </a:fld>
            <a:endParaRPr lang="en-US" sz="2300" dirty="0"/>
          </a:p>
        </p:txBody>
      </p:sp>
      <p:sp>
        <p:nvSpPr>
          <p:cNvPr id="2631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631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31928066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4A42F9-DAB0-1E43-AE93-16B5BFA0948D}" type="slidenum">
              <a:rPr lang="en-US" sz="2300"/>
              <a:pPr algn="r" defTabSz="1776413" eaLnBrk="0" hangingPunct="0"/>
              <a:t>139</a:t>
            </a:fld>
            <a:endParaRPr lang="en-US" sz="2300" dirty="0"/>
          </a:p>
        </p:txBody>
      </p:sp>
      <p:sp>
        <p:nvSpPr>
          <p:cNvPr id="26931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6931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19268354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11.22 X-ray of shoulder and upper arm, revealing a large bone tumor</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140</a:t>
            </a:fld>
            <a:endParaRPr lang="en-US" dirty="0">
              <a:solidFill>
                <a:srgbClr val="000000"/>
              </a:solidFill>
            </a:endParaRPr>
          </a:p>
        </p:txBody>
      </p:sp>
    </p:spTree>
    <p:extLst>
      <p:ext uri="{BB962C8B-B14F-4D97-AF65-F5344CB8AC3E}">
        <p14:creationId xmlns:p14="http://schemas.microsoft.com/office/powerpoint/2010/main" val="12167479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4A42F9-DAB0-1E43-AE93-16B5BFA0948D}" type="slidenum">
              <a:rPr lang="en-US" sz="2300"/>
              <a:pPr algn="r" defTabSz="1776413" eaLnBrk="0" hangingPunct="0"/>
              <a:t>141</a:t>
            </a:fld>
            <a:endParaRPr lang="en-US" sz="2300" dirty="0"/>
          </a:p>
        </p:txBody>
      </p:sp>
      <p:sp>
        <p:nvSpPr>
          <p:cNvPr id="26931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6931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r>
              <a:rPr lang="en-US" dirty="0" smtClean="0"/>
              <a:t>.</a:t>
            </a:r>
            <a:endParaRPr lang="en-US" dirty="0"/>
          </a:p>
        </p:txBody>
      </p:sp>
    </p:spTree>
    <p:extLst>
      <p:ext uri="{BB962C8B-B14F-4D97-AF65-F5344CB8AC3E}">
        <p14:creationId xmlns:p14="http://schemas.microsoft.com/office/powerpoint/2010/main" val="40136139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4A42F9-DAB0-1E43-AE93-16B5BFA0948D}" type="slidenum">
              <a:rPr lang="en-US" sz="2300"/>
              <a:pPr algn="r" defTabSz="1776413" eaLnBrk="0" hangingPunct="0"/>
              <a:t>142</a:t>
            </a:fld>
            <a:endParaRPr lang="en-US" sz="2300" dirty="0"/>
          </a:p>
        </p:txBody>
      </p:sp>
      <p:sp>
        <p:nvSpPr>
          <p:cNvPr id="26931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6931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p>
        </p:txBody>
      </p:sp>
    </p:spTree>
    <p:extLst>
      <p:ext uri="{BB962C8B-B14F-4D97-AF65-F5344CB8AC3E}">
        <p14:creationId xmlns:p14="http://schemas.microsoft.com/office/powerpoint/2010/main" val="30044868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11.UN01 In-text figure, DNA packing, p. 200</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143</a:t>
            </a:fld>
            <a:endParaRPr lang="en-US" dirty="0">
              <a:solidFill>
                <a:srgbClr val="000000"/>
              </a:solidFill>
            </a:endParaRPr>
          </a:p>
        </p:txBody>
      </p:sp>
    </p:spTree>
    <p:extLst>
      <p:ext uri="{BB962C8B-B14F-4D97-AF65-F5344CB8AC3E}">
        <p14:creationId xmlns:p14="http://schemas.microsoft.com/office/powerpoint/2010/main" val="26202519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11.UN02 In-text figure, transcription initiation, p. 201</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144</a:t>
            </a:fld>
            <a:endParaRPr lang="en-US" dirty="0">
              <a:solidFill>
                <a:srgbClr val="000000"/>
              </a:solidFill>
            </a:endParaRPr>
          </a:p>
        </p:txBody>
      </p:sp>
    </p:spTree>
    <p:extLst>
      <p:ext uri="{BB962C8B-B14F-4D97-AF65-F5344CB8AC3E}">
        <p14:creationId xmlns:p14="http://schemas.microsoft.com/office/powerpoint/2010/main" val="26128364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11.UN03 In-text figure, RNA processing, p. 202</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145</a:t>
            </a:fld>
            <a:endParaRPr lang="en-US" dirty="0">
              <a:solidFill>
                <a:srgbClr val="000000"/>
              </a:solidFill>
            </a:endParaRPr>
          </a:p>
        </p:txBody>
      </p:sp>
    </p:spTree>
    <p:extLst>
      <p:ext uri="{BB962C8B-B14F-4D97-AF65-F5344CB8AC3E}">
        <p14:creationId xmlns:p14="http://schemas.microsoft.com/office/powerpoint/2010/main" val="4075548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11.2-2 The </a:t>
            </a:r>
            <a:r>
              <a:rPr lang="en-US" sz="1200" i="1" kern="1200" dirty="0" smtClean="0">
                <a:solidFill>
                  <a:schemeClr val="tx1"/>
                </a:solidFill>
                <a:effectLst/>
                <a:latin typeface="Arial" pitchFamily="34" charset="0"/>
                <a:ea typeface="ＭＳ Ｐゴシック" charset="0"/>
                <a:cs typeface="Arial" pitchFamily="34" charset="0"/>
              </a:rPr>
              <a:t>lac</a:t>
            </a:r>
            <a:r>
              <a:rPr lang="en-US" sz="1200" kern="1200" dirty="0" smtClean="0">
                <a:solidFill>
                  <a:schemeClr val="tx1"/>
                </a:solidFill>
                <a:effectLst/>
                <a:latin typeface="Arial" pitchFamily="34" charset="0"/>
                <a:ea typeface="ＭＳ Ｐゴシック" charset="0"/>
                <a:cs typeface="Arial" pitchFamily="34" charset="0"/>
              </a:rPr>
              <a:t> operon of </a:t>
            </a:r>
            <a:r>
              <a:rPr lang="en-US" sz="1200" i="1" kern="1200" dirty="0" smtClean="0">
                <a:solidFill>
                  <a:schemeClr val="tx1"/>
                </a:solidFill>
                <a:effectLst/>
                <a:latin typeface="Arial" pitchFamily="34" charset="0"/>
                <a:ea typeface="ＭＳ Ｐゴシック" charset="0"/>
                <a:cs typeface="Arial" pitchFamily="34" charset="0"/>
              </a:rPr>
              <a:t>E. coli</a:t>
            </a:r>
            <a:r>
              <a:rPr lang="en-US" sz="1200" kern="1200" dirty="0" smtClean="0">
                <a:solidFill>
                  <a:schemeClr val="tx1"/>
                </a:solidFill>
                <a:effectLst/>
                <a:latin typeface="Arial" pitchFamily="34" charset="0"/>
                <a:ea typeface="ＭＳ Ｐゴシック" charset="0"/>
                <a:cs typeface="Arial" pitchFamily="34" charset="0"/>
              </a:rPr>
              <a:t> (part 2: operon on)</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211849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11.UN04 In-text figure, translation initiation, p. 202</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146</a:t>
            </a:fld>
            <a:endParaRPr lang="en-US" dirty="0">
              <a:solidFill>
                <a:srgbClr val="000000"/>
              </a:solidFill>
            </a:endParaRPr>
          </a:p>
        </p:txBody>
      </p:sp>
    </p:spTree>
    <p:extLst>
      <p:ext uri="{BB962C8B-B14F-4D97-AF65-F5344CB8AC3E}">
        <p14:creationId xmlns:p14="http://schemas.microsoft.com/office/powerpoint/2010/main" val="34587836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11.UN05 In-text figure, salamander tail regeneration, p. 205</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147</a:t>
            </a:fld>
            <a:endParaRPr lang="en-US" dirty="0">
              <a:solidFill>
                <a:srgbClr val="000000"/>
              </a:solidFill>
            </a:endParaRPr>
          </a:p>
        </p:txBody>
      </p:sp>
    </p:spTree>
    <p:extLst>
      <p:ext uri="{BB962C8B-B14F-4D97-AF65-F5344CB8AC3E}">
        <p14:creationId xmlns:p14="http://schemas.microsoft.com/office/powerpoint/2010/main" val="32059584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11.UN06 Summary of key concepts: bacterial gene regulation</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148</a:t>
            </a:fld>
            <a:endParaRPr lang="en-US" dirty="0">
              <a:solidFill>
                <a:srgbClr val="000000"/>
              </a:solidFill>
            </a:endParaRPr>
          </a:p>
        </p:txBody>
      </p:sp>
    </p:spTree>
    <p:extLst>
      <p:ext uri="{BB962C8B-B14F-4D97-AF65-F5344CB8AC3E}">
        <p14:creationId xmlns:p14="http://schemas.microsoft.com/office/powerpoint/2010/main" val="381297640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11.UN07 Summary of key concepts: eukaryotic gene regulation</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149</a:t>
            </a:fld>
            <a:endParaRPr lang="en-US" dirty="0">
              <a:solidFill>
                <a:srgbClr val="000000"/>
              </a:solidFill>
            </a:endParaRPr>
          </a:p>
        </p:txBody>
      </p:sp>
    </p:spTree>
    <p:extLst>
      <p:ext uri="{BB962C8B-B14F-4D97-AF65-F5344CB8AC3E}">
        <p14:creationId xmlns:p14="http://schemas.microsoft.com/office/powerpoint/2010/main" val="17819065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11.UN08 Summary of key concepts: reproductive cloning</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150</a:t>
            </a:fld>
            <a:endParaRPr lang="en-US" dirty="0">
              <a:solidFill>
                <a:srgbClr val="000000"/>
              </a:solidFill>
            </a:endParaRPr>
          </a:p>
        </p:txBody>
      </p:sp>
    </p:spTree>
    <p:extLst>
      <p:ext uri="{BB962C8B-B14F-4D97-AF65-F5344CB8AC3E}">
        <p14:creationId xmlns:p14="http://schemas.microsoft.com/office/powerpoint/2010/main" val="26894261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11.UN09 Summary of key concepts: therapeutic cloning</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151</a:t>
            </a:fld>
            <a:endParaRPr lang="en-US" dirty="0">
              <a:solidFill>
                <a:srgbClr val="000000"/>
              </a:solidFill>
            </a:endParaRPr>
          </a:p>
        </p:txBody>
      </p:sp>
    </p:spTree>
    <p:extLst>
      <p:ext uri="{BB962C8B-B14F-4D97-AF65-F5344CB8AC3E}">
        <p14:creationId xmlns:p14="http://schemas.microsoft.com/office/powerpoint/2010/main" val="36090246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11.UN10 Summary of key concepts: cancer-causing genes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152</a:t>
            </a:fld>
            <a:endParaRPr lang="en-US" dirty="0">
              <a:solidFill>
                <a:srgbClr val="000000"/>
              </a:solidFill>
            </a:endParaRPr>
          </a:p>
        </p:txBody>
      </p:sp>
    </p:spTree>
    <p:extLst>
      <p:ext uri="{BB962C8B-B14F-4D97-AF65-F5344CB8AC3E}">
        <p14:creationId xmlns:p14="http://schemas.microsoft.com/office/powerpoint/2010/main" val="3483888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11.0-2 Cancer: human cancer cells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153</a:t>
            </a:fld>
            <a:endParaRPr lang="en-US" dirty="0">
              <a:solidFill>
                <a:srgbClr val="000000"/>
              </a:solidFill>
            </a:endParaRPr>
          </a:p>
        </p:txBody>
      </p:sp>
    </p:spTree>
    <p:extLst>
      <p:ext uri="{BB962C8B-B14F-4D97-AF65-F5344CB8AC3E}">
        <p14:creationId xmlns:p14="http://schemas.microsoft.com/office/powerpoint/2010/main" val="41427116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33E2AC6-9256-0046-96F9-FC48B7D732DA}" type="slidenum">
              <a:rPr lang="en-US" sz="2300"/>
              <a:pPr algn="r" defTabSz="1776413" eaLnBrk="0" hangingPunct="0"/>
              <a:t>154</a:t>
            </a:fld>
            <a:endParaRPr lang="en-US" sz="2300" dirty="0"/>
          </a:p>
        </p:txBody>
      </p:sp>
      <p:sp>
        <p:nvSpPr>
          <p:cNvPr id="235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eaLnBrk="1" hangingPunct="1"/>
            <a:endParaRPr lang="en-US" dirty="0" smtClean="0">
              <a:latin typeface="Times New Roman" pitchFamily="-108" charset="0"/>
            </a:endParaRPr>
          </a:p>
        </p:txBody>
      </p:sp>
    </p:spTree>
    <p:extLst>
      <p:ext uri="{BB962C8B-B14F-4D97-AF65-F5344CB8AC3E}">
        <p14:creationId xmlns:p14="http://schemas.microsoft.com/office/powerpoint/2010/main" val="16165364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33E2AC6-9256-0046-96F9-FC48B7D732DA}" type="slidenum">
              <a:rPr lang="en-US" sz="2300"/>
              <a:pPr algn="r" defTabSz="1776413" eaLnBrk="0" hangingPunct="0"/>
              <a:t>155</a:t>
            </a:fld>
            <a:endParaRPr lang="en-US" sz="2300" dirty="0"/>
          </a:p>
        </p:txBody>
      </p:sp>
      <p:sp>
        <p:nvSpPr>
          <p:cNvPr id="235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eaLnBrk="1" hangingPunct="1"/>
            <a:endParaRPr lang="en-US" dirty="0" smtClean="0">
              <a:latin typeface="Times New Roman" pitchFamily="-108" charset="0"/>
            </a:endParaRPr>
          </a:p>
        </p:txBody>
      </p:sp>
    </p:spTree>
    <p:extLst>
      <p:ext uri="{BB962C8B-B14F-4D97-AF65-F5344CB8AC3E}">
        <p14:creationId xmlns:p14="http://schemas.microsoft.com/office/powerpoint/2010/main" val="975601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20</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14266289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33E2AC6-9256-0046-96F9-FC48B7D732DA}" type="slidenum">
              <a:rPr lang="en-US" sz="2300"/>
              <a:pPr algn="r" defTabSz="1776413" eaLnBrk="0" hangingPunct="0"/>
              <a:t>156</a:t>
            </a:fld>
            <a:endParaRPr lang="en-US" sz="2300" dirty="0"/>
          </a:p>
        </p:txBody>
      </p:sp>
      <p:sp>
        <p:nvSpPr>
          <p:cNvPr id="235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eaLnBrk="1" hangingPunct="1"/>
            <a:endParaRPr lang="en-US" dirty="0" smtClean="0">
              <a:latin typeface="Times New Roman" pitchFamily="-108" charset="0"/>
            </a:endParaRPr>
          </a:p>
        </p:txBody>
      </p:sp>
    </p:spTree>
    <p:extLst>
      <p:ext uri="{BB962C8B-B14F-4D97-AF65-F5344CB8AC3E}">
        <p14:creationId xmlns:p14="http://schemas.microsoft.com/office/powerpoint/2010/main" val="97226657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33E2AC6-9256-0046-96F9-FC48B7D732DA}" type="slidenum">
              <a:rPr lang="en-US" sz="2300"/>
              <a:pPr algn="r" defTabSz="1776413" eaLnBrk="0" hangingPunct="0"/>
              <a:t>157</a:t>
            </a:fld>
            <a:endParaRPr lang="en-US" sz="2300" dirty="0"/>
          </a:p>
        </p:txBody>
      </p:sp>
      <p:sp>
        <p:nvSpPr>
          <p:cNvPr id="235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eaLnBrk="1" hangingPunct="1"/>
            <a:endParaRPr lang="en-US" dirty="0" smtClean="0">
              <a:latin typeface="Times New Roman" pitchFamily="-108" charset="0"/>
            </a:endParaRPr>
          </a:p>
        </p:txBody>
      </p:sp>
    </p:spTree>
    <p:extLst>
      <p:ext uri="{BB962C8B-B14F-4D97-AF65-F5344CB8AC3E}">
        <p14:creationId xmlns:p14="http://schemas.microsoft.com/office/powerpoint/2010/main" val="3054228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21</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22719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22</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3744119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11.2 The </a:t>
            </a:r>
            <a:r>
              <a:rPr lang="en-US" sz="1200" i="1" kern="1200" dirty="0" smtClean="0">
                <a:solidFill>
                  <a:schemeClr val="tx1"/>
                </a:solidFill>
                <a:effectLst/>
                <a:latin typeface="Arial" pitchFamily="34" charset="0"/>
                <a:ea typeface="ＭＳ Ｐゴシック" charset="0"/>
                <a:cs typeface="Arial" pitchFamily="34" charset="0"/>
              </a:rPr>
              <a:t>lac</a:t>
            </a:r>
            <a:r>
              <a:rPr lang="en-US" sz="1200" kern="1200" dirty="0" smtClean="0">
                <a:solidFill>
                  <a:schemeClr val="tx1"/>
                </a:solidFill>
                <a:effectLst/>
                <a:latin typeface="Arial" pitchFamily="34" charset="0"/>
                <a:ea typeface="ＭＳ Ｐゴシック" charset="0"/>
                <a:cs typeface="Arial" pitchFamily="34" charset="0"/>
              </a:rPr>
              <a:t> operon of </a:t>
            </a:r>
            <a:r>
              <a:rPr lang="en-US" sz="1200" i="1" kern="1200" dirty="0" smtClean="0">
                <a:solidFill>
                  <a:schemeClr val="tx1"/>
                </a:solidFill>
                <a:effectLst/>
                <a:latin typeface="Arial" pitchFamily="34" charset="0"/>
                <a:ea typeface="ＭＳ Ｐゴシック" charset="0"/>
                <a:cs typeface="Arial" pitchFamily="34" charset="0"/>
              </a:rPr>
              <a:t>E. coli</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2167095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11.2-1 The </a:t>
            </a:r>
            <a:r>
              <a:rPr lang="en-US" sz="1200" i="1" kern="1200" dirty="0" smtClean="0">
                <a:solidFill>
                  <a:schemeClr val="tx1"/>
                </a:solidFill>
                <a:effectLst/>
                <a:latin typeface="Arial" pitchFamily="34" charset="0"/>
                <a:ea typeface="ＭＳ Ｐゴシック" charset="0"/>
                <a:cs typeface="Arial" pitchFamily="34" charset="0"/>
              </a:rPr>
              <a:t>lac</a:t>
            </a:r>
            <a:r>
              <a:rPr lang="en-US" sz="1200" kern="1200" dirty="0" smtClean="0">
                <a:solidFill>
                  <a:schemeClr val="tx1"/>
                </a:solidFill>
                <a:effectLst/>
                <a:latin typeface="Arial" pitchFamily="34" charset="0"/>
                <a:ea typeface="ＭＳ Ｐゴシック" charset="0"/>
                <a:cs typeface="Arial" pitchFamily="34" charset="0"/>
              </a:rPr>
              <a:t> operon of </a:t>
            </a:r>
            <a:r>
              <a:rPr lang="en-US" sz="1200" i="1" kern="1200" dirty="0" smtClean="0">
                <a:solidFill>
                  <a:schemeClr val="tx1"/>
                </a:solidFill>
                <a:effectLst/>
                <a:latin typeface="Arial" pitchFamily="34" charset="0"/>
                <a:ea typeface="ＭＳ Ｐゴシック" charset="0"/>
                <a:cs typeface="Arial" pitchFamily="34" charset="0"/>
              </a:rPr>
              <a:t>E. coli</a:t>
            </a:r>
            <a:r>
              <a:rPr lang="en-US" sz="1200" kern="1200" dirty="0" smtClean="0">
                <a:solidFill>
                  <a:schemeClr val="tx1"/>
                </a:solidFill>
                <a:effectLst/>
                <a:latin typeface="Arial" pitchFamily="34" charset="0"/>
                <a:ea typeface="ＭＳ Ｐゴシック" charset="0"/>
                <a:cs typeface="Arial" pitchFamily="34" charset="0"/>
              </a:rPr>
              <a:t> (part 1: operon off)</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341493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11.2-2 The </a:t>
            </a:r>
            <a:r>
              <a:rPr lang="en-US" sz="1200" i="1" kern="1200" dirty="0" smtClean="0">
                <a:solidFill>
                  <a:schemeClr val="tx1"/>
                </a:solidFill>
                <a:effectLst/>
                <a:latin typeface="Arial" pitchFamily="34" charset="0"/>
                <a:ea typeface="ＭＳ Ｐゴシック" charset="0"/>
                <a:cs typeface="Arial" pitchFamily="34" charset="0"/>
              </a:rPr>
              <a:t>lac</a:t>
            </a:r>
            <a:r>
              <a:rPr lang="en-US" sz="1200" kern="1200" dirty="0" smtClean="0">
                <a:solidFill>
                  <a:schemeClr val="tx1"/>
                </a:solidFill>
                <a:effectLst/>
                <a:latin typeface="Arial" pitchFamily="34" charset="0"/>
                <a:ea typeface="ＭＳ Ｐゴシック" charset="0"/>
                <a:cs typeface="Arial" pitchFamily="34" charset="0"/>
              </a:rPr>
              <a:t> operon of </a:t>
            </a:r>
            <a:r>
              <a:rPr lang="en-US" sz="1200" i="1" kern="1200" dirty="0" smtClean="0">
                <a:solidFill>
                  <a:schemeClr val="tx1"/>
                </a:solidFill>
                <a:effectLst/>
                <a:latin typeface="Arial" pitchFamily="34" charset="0"/>
                <a:ea typeface="ＭＳ Ｐゴシック" charset="0"/>
                <a:cs typeface="Arial" pitchFamily="34" charset="0"/>
              </a:rPr>
              <a:t>E. coli</a:t>
            </a:r>
            <a:r>
              <a:rPr lang="en-US" sz="1200" kern="1200" dirty="0" smtClean="0">
                <a:solidFill>
                  <a:schemeClr val="tx1"/>
                </a:solidFill>
                <a:effectLst/>
                <a:latin typeface="Arial" pitchFamily="34" charset="0"/>
                <a:ea typeface="ＭＳ Ｐゴシック" charset="0"/>
                <a:cs typeface="Arial" pitchFamily="34" charset="0"/>
              </a:rPr>
              <a:t> (part 2: operon on)</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25</a:t>
            </a:fld>
            <a:endParaRPr lang="en-US" dirty="0">
              <a:solidFill>
                <a:srgbClr val="000000"/>
              </a:solidFill>
            </a:endParaRPr>
          </a:p>
        </p:txBody>
      </p:sp>
    </p:spTree>
    <p:extLst>
      <p:ext uri="{BB962C8B-B14F-4D97-AF65-F5344CB8AC3E}">
        <p14:creationId xmlns:p14="http://schemas.microsoft.com/office/powerpoint/2010/main" val="211849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33E2AC6-9256-0046-96F9-FC48B7D732DA}" type="slidenum">
              <a:rPr lang="en-US" sz="2300"/>
              <a:pPr algn="r" defTabSz="1776413" eaLnBrk="0" hangingPunct="0"/>
              <a:t>4</a:t>
            </a:fld>
            <a:endParaRPr lang="en-US" sz="2300" dirty="0"/>
          </a:p>
        </p:txBody>
      </p:sp>
      <p:sp>
        <p:nvSpPr>
          <p:cNvPr id="235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eaLnBrk="1" hangingPunct="1"/>
            <a:r>
              <a:rPr lang="en-US" dirty="0" smtClean="0">
                <a:latin typeface="Times New Roman" pitchFamily="-108" charset="0"/>
              </a:rPr>
              <a:t>Cancer specialists traditionally determine whether a woman should have chemotherapy by using clinical factors, such as the size of her tumor and how many lymph nodes had cancer cells in them. As an analogy, suppose that you knew a car with no brakes was headed toward a cliff. Should you shoot out the tires? Is the intervention worth the risk? The clinical factors are like looking at how far the car is from the edge of the cliff. The closer to the edge, the more it makes sense to use an extreme intervention. However, a woman may have a large tumor and several affected lymph nodes because she has had a slow-growing cancer for a long time. Her risk may actually be low. Giving her chemo- therapy might be an unnecessary intervention, like shooting out the tires on a car that is never going to reach the cliff.</a:t>
            </a:r>
          </a:p>
        </p:txBody>
      </p:sp>
    </p:spTree>
    <p:extLst>
      <p:ext uri="{BB962C8B-B14F-4D97-AF65-F5344CB8AC3E}">
        <p14:creationId xmlns:p14="http://schemas.microsoft.com/office/powerpoint/2010/main" val="3255898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26</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424861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27</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1332450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28</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333310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29</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1369247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30</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2204050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11.3 The gene expression </a:t>
            </a:r>
            <a:r>
              <a:rPr lang="en-US" sz="1200" kern="1200" dirty="0" smtClean="0">
                <a:solidFill>
                  <a:schemeClr val="tx1"/>
                </a:solidFill>
                <a:effectLst/>
                <a:latin typeface="Times" pitchFamily="84" charset="0"/>
                <a:ea typeface="ＭＳ Ｐゴシック" charset="0"/>
                <a:cs typeface="ＭＳ Ｐゴシック" charset="0"/>
              </a:rPr>
              <a:t>“</a:t>
            </a:r>
            <a:r>
              <a:rPr lang="en-US" sz="1200" kern="1200" dirty="0" smtClean="0">
                <a:solidFill>
                  <a:schemeClr val="tx1"/>
                </a:solidFill>
                <a:effectLst/>
                <a:latin typeface="Arial" pitchFamily="34" charset="0"/>
                <a:ea typeface="ＭＳ Ｐゴシック" charset="0"/>
                <a:cs typeface="Arial" pitchFamily="34" charset="0"/>
              </a:rPr>
              <a:t>pipeline</a:t>
            </a:r>
            <a:r>
              <a:rPr lang="en-US" sz="1200" kern="1200" dirty="0" smtClean="0">
                <a:solidFill>
                  <a:schemeClr val="tx1"/>
                </a:solidFill>
                <a:effectLst/>
                <a:latin typeface="Times" pitchFamily="84" charset="0"/>
                <a:ea typeface="ＭＳ Ｐゴシック" charset="0"/>
                <a:cs typeface="ＭＳ Ｐゴシック" charset="0"/>
              </a:rPr>
              <a:t>”</a:t>
            </a:r>
            <a:r>
              <a:rPr lang="en-US" sz="1200" kern="1200" dirty="0" smtClean="0">
                <a:solidFill>
                  <a:schemeClr val="tx1"/>
                </a:solidFill>
                <a:effectLst/>
                <a:latin typeface="Arial" pitchFamily="34" charset="0"/>
                <a:ea typeface="ＭＳ Ｐゴシック" charset="0"/>
                <a:cs typeface="Arial" pitchFamily="34" charset="0"/>
              </a:rPr>
              <a:t> in a eukaryotic cell</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2391116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11.3-1 The gene expression </a:t>
            </a:r>
            <a:r>
              <a:rPr lang="en-US" sz="1200" kern="1200" dirty="0" smtClean="0">
                <a:solidFill>
                  <a:schemeClr val="tx1"/>
                </a:solidFill>
                <a:effectLst/>
                <a:latin typeface="Times" pitchFamily="84" charset="0"/>
                <a:ea typeface="ＭＳ Ｐゴシック" charset="0"/>
                <a:cs typeface="ＭＳ Ｐゴシック" charset="0"/>
              </a:rPr>
              <a:t>“</a:t>
            </a:r>
            <a:r>
              <a:rPr lang="en-US" sz="1200" kern="1200" dirty="0" smtClean="0">
                <a:solidFill>
                  <a:schemeClr val="tx1"/>
                </a:solidFill>
                <a:effectLst/>
                <a:latin typeface="Arial" pitchFamily="34" charset="0"/>
                <a:ea typeface="ＭＳ Ｐゴシック" charset="0"/>
                <a:cs typeface="Arial" pitchFamily="34" charset="0"/>
              </a:rPr>
              <a:t>pipeline</a:t>
            </a:r>
            <a:r>
              <a:rPr lang="en-US" sz="1200" kern="1200" dirty="0" smtClean="0">
                <a:solidFill>
                  <a:schemeClr val="tx1"/>
                </a:solidFill>
                <a:effectLst/>
                <a:latin typeface="Times" pitchFamily="84" charset="0"/>
                <a:ea typeface="ＭＳ Ｐゴシック" charset="0"/>
                <a:cs typeface="ＭＳ Ｐゴシック" charset="0"/>
              </a:rPr>
              <a:t>”</a:t>
            </a:r>
            <a:r>
              <a:rPr lang="en-US" sz="1200" kern="1200" dirty="0" smtClean="0">
                <a:solidFill>
                  <a:schemeClr val="tx1"/>
                </a:solidFill>
                <a:effectLst/>
                <a:latin typeface="Arial" pitchFamily="34" charset="0"/>
                <a:ea typeface="ＭＳ Ｐゴシック" charset="0"/>
                <a:cs typeface="Arial" pitchFamily="34" charset="0"/>
              </a:rPr>
              <a:t> in a eukaryotic cell (part 1: chromosome to RNA transcript)</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32</a:t>
            </a:fld>
            <a:endParaRPr lang="en-US" dirty="0">
              <a:solidFill>
                <a:srgbClr val="000000"/>
              </a:solidFill>
            </a:endParaRPr>
          </a:p>
        </p:txBody>
      </p:sp>
    </p:spTree>
    <p:extLst>
      <p:ext uri="{BB962C8B-B14F-4D97-AF65-F5344CB8AC3E}">
        <p14:creationId xmlns:p14="http://schemas.microsoft.com/office/powerpoint/2010/main" val="3682117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11.3-2 The gene expression </a:t>
            </a:r>
            <a:r>
              <a:rPr lang="en-US" sz="1200" kern="1200" dirty="0" smtClean="0">
                <a:solidFill>
                  <a:schemeClr val="tx1"/>
                </a:solidFill>
                <a:effectLst/>
                <a:latin typeface="Times" pitchFamily="84" charset="0"/>
                <a:ea typeface="ＭＳ Ｐゴシック" charset="0"/>
                <a:cs typeface="ＭＳ Ｐゴシック" charset="0"/>
              </a:rPr>
              <a:t>“</a:t>
            </a:r>
            <a:r>
              <a:rPr lang="en-US" sz="1200" kern="1200" dirty="0" smtClean="0">
                <a:solidFill>
                  <a:schemeClr val="tx1"/>
                </a:solidFill>
                <a:effectLst/>
                <a:latin typeface="Arial" pitchFamily="34" charset="0"/>
                <a:ea typeface="ＭＳ Ｐゴシック" charset="0"/>
                <a:cs typeface="Arial" pitchFamily="34" charset="0"/>
              </a:rPr>
              <a:t>pipeline</a:t>
            </a:r>
            <a:r>
              <a:rPr lang="en-US" sz="1200" kern="1200" dirty="0" smtClean="0">
                <a:solidFill>
                  <a:schemeClr val="tx1"/>
                </a:solidFill>
                <a:effectLst/>
                <a:latin typeface="Times" pitchFamily="84" charset="0"/>
                <a:ea typeface="ＭＳ Ｐゴシック" charset="0"/>
                <a:cs typeface="ＭＳ Ｐゴシック" charset="0"/>
              </a:rPr>
              <a:t>”</a:t>
            </a:r>
            <a:r>
              <a:rPr lang="en-US" sz="1200" kern="1200" dirty="0" smtClean="0">
                <a:solidFill>
                  <a:schemeClr val="tx1"/>
                </a:solidFill>
                <a:effectLst/>
                <a:latin typeface="Arial" pitchFamily="34" charset="0"/>
                <a:ea typeface="ＭＳ Ｐゴシック" charset="0"/>
                <a:cs typeface="Arial" pitchFamily="34" charset="0"/>
              </a:rPr>
              <a:t> in a eukaryotic cell (part 2: processing of RNA to breakdown of mRNA)</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33</a:t>
            </a:fld>
            <a:endParaRPr lang="en-US" dirty="0">
              <a:solidFill>
                <a:srgbClr val="000000"/>
              </a:solidFill>
            </a:endParaRPr>
          </a:p>
        </p:txBody>
      </p:sp>
    </p:spTree>
    <p:extLst>
      <p:ext uri="{BB962C8B-B14F-4D97-AF65-F5344CB8AC3E}">
        <p14:creationId xmlns:p14="http://schemas.microsoft.com/office/powerpoint/2010/main" val="4236535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11.3-3 The gene expression </a:t>
            </a:r>
            <a:r>
              <a:rPr lang="en-US" sz="1200" kern="1200" dirty="0" smtClean="0">
                <a:solidFill>
                  <a:schemeClr val="tx1"/>
                </a:solidFill>
                <a:effectLst/>
                <a:latin typeface="Times" pitchFamily="84" charset="0"/>
                <a:ea typeface="ＭＳ Ｐゴシック" charset="0"/>
                <a:cs typeface="ＭＳ Ｐゴシック" charset="0"/>
              </a:rPr>
              <a:t>“</a:t>
            </a:r>
            <a:r>
              <a:rPr lang="en-US" sz="1200" kern="1200" dirty="0" smtClean="0">
                <a:solidFill>
                  <a:schemeClr val="tx1"/>
                </a:solidFill>
                <a:effectLst/>
                <a:latin typeface="Arial" pitchFamily="34" charset="0"/>
                <a:ea typeface="ＭＳ Ｐゴシック" charset="0"/>
                <a:cs typeface="Arial" pitchFamily="34" charset="0"/>
              </a:rPr>
              <a:t>pipeline</a:t>
            </a:r>
            <a:r>
              <a:rPr lang="en-US" sz="1200" kern="1200" dirty="0" smtClean="0">
                <a:solidFill>
                  <a:schemeClr val="tx1"/>
                </a:solidFill>
                <a:effectLst/>
                <a:latin typeface="Times" pitchFamily="84" charset="0"/>
                <a:ea typeface="ＭＳ Ｐゴシック" charset="0"/>
                <a:cs typeface="ＭＳ Ｐゴシック" charset="0"/>
              </a:rPr>
              <a:t>”</a:t>
            </a:r>
            <a:r>
              <a:rPr lang="en-US" sz="1200" kern="1200" dirty="0" smtClean="0">
                <a:solidFill>
                  <a:schemeClr val="tx1"/>
                </a:solidFill>
                <a:effectLst/>
                <a:latin typeface="Arial" pitchFamily="34" charset="0"/>
                <a:ea typeface="ＭＳ Ｐゴシック" charset="0"/>
                <a:cs typeface="Arial" pitchFamily="34" charset="0"/>
              </a:rPr>
              <a:t> in a eukaryotic cell (part 3: translation of mRNA to breakdown of protein)</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34</a:t>
            </a:fld>
            <a:endParaRPr lang="en-US" dirty="0">
              <a:solidFill>
                <a:srgbClr val="000000"/>
              </a:solidFill>
            </a:endParaRPr>
          </a:p>
        </p:txBody>
      </p:sp>
    </p:spTree>
    <p:extLst>
      <p:ext uri="{BB962C8B-B14F-4D97-AF65-F5344CB8AC3E}">
        <p14:creationId xmlns:p14="http://schemas.microsoft.com/office/powerpoint/2010/main" val="120610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C02969-04C5-1A41-8115-8DC2DB3737B7}" type="slidenum">
              <a:rPr lang="en-US" sz="2300"/>
              <a:pPr algn="r" defTabSz="1776413" eaLnBrk="0" hangingPunct="0"/>
              <a:t>35</a:t>
            </a:fld>
            <a:endParaRPr lang="en-US" sz="2300" dirty="0"/>
          </a:p>
        </p:txBody>
      </p:sp>
      <p:sp>
        <p:nvSpPr>
          <p:cNvPr id="665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7388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4700">
                <a:solidFill>
                  <a:schemeClr val="tx1"/>
                </a:solidFill>
                <a:latin typeface="Arial" charset="0"/>
                <a:ea typeface="ＭＳ Ｐゴシック" charset="0"/>
                <a:cs typeface="ＭＳ Ｐゴシック" charset="0"/>
              </a:defRPr>
            </a:lvl1pPr>
            <a:lvl2pPr marL="1443403" indent="-555155">
              <a:defRPr sz="4700">
                <a:solidFill>
                  <a:schemeClr val="tx1"/>
                </a:solidFill>
                <a:latin typeface="Arial" charset="0"/>
                <a:ea typeface="ＭＳ Ｐゴシック" charset="0"/>
              </a:defRPr>
            </a:lvl2pPr>
            <a:lvl3pPr marL="2220620" indent="-444124">
              <a:defRPr sz="4700">
                <a:solidFill>
                  <a:schemeClr val="tx1"/>
                </a:solidFill>
                <a:latin typeface="Arial" charset="0"/>
                <a:ea typeface="ＭＳ Ｐゴシック" charset="0"/>
              </a:defRPr>
            </a:lvl3pPr>
            <a:lvl4pPr marL="3108869" indent="-444124">
              <a:defRPr sz="4700">
                <a:solidFill>
                  <a:schemeClr val="tx1"/>
                </a:solidFill>
                <a:latin typeface="Arial" charset="0"/>
                <a:ea typeface="ＭＳ Ｐゴシック" charset="0"/>
              </a:defRPr>
            </a:lvl4pPr>
            <a:lvl5pPr marL="3997117" indent="-444124">
              <a:defRPr sz="4700">
                <a:solidFill>
                  <a:schemeClr val="tx1"/>
                </a:solidFill>
                <a:latin typeface="Arial" charset="0"/>
                <a:ea typeface="ＭＳ Ｐゴシック" charset="0"/>
              </a:defRPr>
            </a:lvl5pPr>
            <a:lvl6pPr marL="4885365" indent="-444124" eaLnBrk="0" fontAlgn="base" hangingPunct="0">
              <a:spcBef>
                <a:spcPct val="0"/>
              </a:spcBef>
              <a:spcAft>
                <a:spcPct val="0"/>
              </a:spcAft>
              <a:defRPr sz="4700">
                <a:solidFill>
                  <a:schemeClr val="tx1"/>
                </a:solidFill>
                <a:latin typeface="Arial" charset="0"/>
                <a:ea typeface="ＭＳ Ｐゴシック" charset="0"/>
              </a:defRPr>
            </a:lvl6pPr>
            <a:lvl7pPr marL="5773613" indent="-444124" eaLnBrk="0" fontAlgn="base" hangingPunct="0">
              <a:spcBef>
                <a:spcPct val="0"/>
              </a:spcBef>
              <a:spcAft>
                <a:spcPct val="0"/>
              </a:spcAft>
              <a:defRPr sz="4700">
                <a:solidFill>
                  <a:schemeClr val="tx1"/>
                </a:solidFill>
                <a:latin typeface="Arial" charset="0"/>
                <a:ea typeface="ＭＳ Ｐゴシック" charset="0"/>
              </a:defRPr>
            </a:lvl7pPr>
            <a:lvl8pPr marL="6661861" indent="-444124" eaLnBrk="0" fontAlgn="base" hangingPunct="0">
              <a:spcBef>
                <a:spcPct val="0"/>
              </a:spcBef>
              <a:spcAft>
                <a:spcPct val="0"/>
              </a:spcAft>
              <a:defRPr sz="4700">
                <a:solidFill>
                  <a:schemeClr val="tx1"/>
                </a:solidFill>
                <a:latin typeface="Arial" charset="0"/>
                <a:ea typeface="ＭＳ Ｐゴシック" charset="0"/>
              </a:defRPr>
            </a:lvl8pPr>
            <a:lvl9pPr marL="7550109" indent="-444124" eaLnBrk="0" fontAlgn="base" hangingPunct="0">
              <a:spcBef>
                <a:spcPct val="0"/>
              </a:spcBef>
              <a:spcAft>
                <a:spcPct val="0"/>
              </a:spcAft>
              <a:defRPr sz="4700">
                <a:solidFill>
                  <a:schemeClr val="tx1"/>
                </a:solidFill>
                <a:latin typeface="Arial" charset="0"/>
                <a:ea typeface="ＭＳ Ｐゴシック" charset="0"/>
              </a:defRPr>
            </a:lvl9pPr>
          </a:lstStyle>
          <a:p>
            <a:fld id="{D29265B8-DD01-5949-AD8F-E96426DC10A1}" type="slidenum">
              <a:rPr lang="en-US" sz="2300">
                <a:solidFill>
                  <a:srgbClr val="000000"/>
                </a:solidFill>
                <a:latin typeface="Times" charset="0"/>
              </a:rPr>
              <a:pPr/>
              <a:t>5</a:t>
            </a:fld>
            <a:endParaRPr lang="en-US" sz="2300">
              <a:solidFill>
                <a:srgbClr val="000000"/>
              </a:solidFill>
              <a:latin typeface="Times"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cs typeface="Arial" charset="0"/>
              </a:rPr>
              <a:t>Figure 8.12 The human life cycle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C02969-04C5-1A41-8115-8DC2DB3737B7}" type="slidenum">
              <a:rPr lang="en-US" sz="2300"/>
              <a:pPr algn="r" defTabSz="1776413" eaLnBrk="0" hangingPunct="0"/>
              <a:t>36</a:t>
            </a:fld>
            <a:endParaRPr lang="en-US" sz="2300" dirty="0"/>
          </a:p>
        </p:txBody>
      </p:sp>
      <p:sp>
        <p:nvSpPr>
          <p:cNvPr id="665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166981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11.4 X chromosome inactivation: the tortoiseshell pattern on a cat</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37</a:t>
            </a:fld>
            <a:endParaRPr lang="en-US" dirty="0">
              <a:solidFill>
                <a:srgbClr val="000000"/>
              </a:solidFill>
            </a:endParaRPr>
          </a:p>
        </p:txBody>
      </p:sp>
    </p:spTree>
    <p:extLst>
      <p:ext uri="{BB962C8B-B14F-4D97-AF65-F5344CB8AC3E}">
        <p14:creationId xmlns:p14="http://schemas.microsoft.com/office/powerpoint/2010/main" val="2924712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11.4-1 X chromosome inactivation: the tortoiseshell pattern on a cat (part 1: detail)</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3326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11.4-2 X chromosome inactivation: the tortoiseshell pattern on a cat (part 2: photo)</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3216770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D49DF259-4ABA-3C45-8C44-8AD595221B0B}" type="slidenum">
              <a:rPr lang="en-US" sz="2300"/>
              <a:pPr algn="r" defTabSz="1776413" eaLnBrk="0" hangingPunct="0"/>
              <a:t>40</a:t>
            </a:fld>
            <a:endParaRPr lang="en-US" sz="2300" dirty="0"/>
          </a:p>
        </p:txBody>
      </p:sp>
      <p:sp>
        <p:nvSpPr>
          <p:cNvPr id="747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747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2489264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36F80A0-F474-0A48-8CC9-605E7C0C0431}" type="slidenum">
              <a:rPr lang="en-US" sz="2300"/>
              <a:pPr algn="r" defTabSz="1776413" eaLnBrk="0" hangingPunct="0"/>
              <a:t>41</a:t>
            </a:fld>
            <a:endParaRPr lang="en-US" sz="2300" dirty="0"/>
          </a:p>
        </p:txBody>
      </p:sp>
      <p:sp>
        <p:nvSpPr>
          <p:cNvPr id="768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7680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162800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11.5 A model for turning on a eukaryotic gene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43</a:t>
            </a:fld>
            <a:endParaRPr lang="en-US" dirty="0">
              <a:solidFill>
                <a:srgbClr val="000000"/>
              </a:solidFill>
            </a:endParaRPr>
          </a:p>
        </p:txBody>
      </p:sp>
    </p:spTree>
    <p:extLst>
      <p:ext uri="{BB962C8B-B14F-4D97-AF65-F5344CB8AC3E}">
        <p14:creationId xmlns:p14="http://schemas.microsoft.com/office/powerpoint/2010/main" val="3287950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D49DF259-4ABA-3C45-8C44-8AD595221B0B}" type="slidenum">
              <a:rPr lang="en-US" sz="2300"/>
              <a:pPr algn="r" defTabSz="1776413" eaLnBrk="0" hangingPunct="0"/>
              <a:t>44</a:t>
            </a:fld>
            <a:endParaRPr lang="en-US" sz="2300" dirty="0"/>
          </a:p>
        </p:txBody>
      </p:sp>
      <p:sp>
        <p:nvSpPr>
          <p:cNvPr id="747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747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3672149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9CE73DF-48D1-2A42-9DF4-89D432DA010A}" type="slidenum">
              <a:rPr lang="en-US" sz="2300"/>
              <a:pPr algn="r" defTabSz="1776413" eaLnBrk="0" hangingPunct="0"/>
              <a:t>45</a:t>
            </a:fld>
            <a:endParaRPr lang="en-US" sz="2300" dirty="0"/>
          </a:p>
        </p:txBody>
      </p:sp>
      <p:sp>
        <p:nvSpPr>
          <p:cNvPr id="8294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829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22475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9CE73DF-48D1-2A42-9DF4-89D432DA010A}" type="slidenum">
              <a:rPr lang="en-US" sz="2300"/>
              <a:pPr algn="r" defTabSz="1776413" eaLnBrk="0" hangingPunct="0"/>
              <a:t>46</a:t>
            </a:fld>
            <a:endParaRPr lang="en-US" sz="2300" dirty="0"/>
          </a:p>
        </p:txBody>
      </p:sp>
      <p:sp>
        <p:nvSpPr>
          <p:cNvPr id="8294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829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85272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3F48DB3-4A64-3A44-8383-1160ADD56FB4}" type="slidenum">
              <a:rPr lang="en-US" sz="2300"/>
              <a:pPr algn="r" defTabSz="1776413" eaLnBrk="0" hangingPunct="0"/>
              <a:t>6</a:t>
            </a:fld>
            <a:endParaRPr lang="en-US" sz="2300" dirty="0"/>
          </a:p>
        </p:txBody>
      </p:sp>
      <p:sp>
        <p:nvSpPr>
          <p:cNvPr id="29699"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970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a:t>
            </a:r>
            <a:r>
              <a:rPr lang="en-US" dirty="0" smtClean="0"/>
              <a:t>the Academy </a:t>
            </a:r>
            <a:r>
              <a:rPr lang="en-US" sz="1200" kern="1200" dirty="0" smtClean="0">
                <a:solidFill>
                  <a:schemeClr val="tx1"/>
                </a:solidFill>
                <a:latin typeface="Times New Roman" charset="0"/>
                <a:ea typeface="+mn-ea"/>
                <a:cs typeface="+mn-cs"/>
              </a:rPr>
              <a:t>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2117477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11.6-s1 Alternative RNA splicing: producing multiple mRNAs from the same gene (step 1)</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47</a:t>
            </a:fld>
            <a:endParaRPr lang="en-US" dirty="0">
              <a:solidFill>
                <a:srgbClr val="000000"/>
              </a:solidFill>
            </a:endParaRPr>
          </a:p>
        </p:txBody>
      </p:sp>
    </p:spTree>
    <p:extLst>
      <p:ext uri="{BB962C8B-B14F-4D97-AF65-F5344CB8AC3E}">
        <p14:creationId xmlns:p14="http://schemas.microsoft.com/office/powerpoint/2010/main" val="40690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11.6-s2 Alternative RNA splicing: producing multiple mRNAs from the same gene (step 2)</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48</a:t>
            </a:fld>
            <a:endParaRPr lang="en-US" dirty="0">
              <a:solidFill>
                <a:srgbClr val="000000"/>
              </a:solidFill>
            </a:endParaRPr>
          </a:p>
        </p:txBody>
      </p:sp>
    </p:spTree>
    <p:extLst>
      <p:ext uri="{BB962C8B-B14F-4D97-AF65-F5344CB8AC3E}">
        <p14:creationId xmlns:p14="http://schemas.microsoft.com/office/powerpoint/2010/main" val="857020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11.6-s3 Alternative RNA splicing: producing multiple mRNAs from the same gene (step 3)</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949032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65D47B4-2360-F94A-957E-F109C6DC2767}" type="slidenum">
              <a:rPr lang="en-US" sz="2300"/>
              <a:pPr algn="r" defTabSz="1776413" eaLnBrk="0" hangingPunct="0"/>
              <a:t>50</a:t>
            </a:fld>
            <a:endParaRPr lang="en-US" sz="2300" dirty="0"/>
          </a:p>
        </p:txBody>
      </p:sp>
      <p:sp>
        <p:nvSpPr>
          <p:cNvPr id="45261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5261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a:t>
            </a:r>
            <a:r>
              <a:rPr lang="en-US" dirty="0" smtClean="0"/>
              <a:t>my</a:t>
            </a:r>
            <a:r>
              <a:rPr lang="en-US" sz="1200" kern="1200" dirty="0" smtClean="0">
                <a:solidFill>
                  <a:schemeClr val="tx1"/>
                </a:solidFill>
                <a:latin typeface="Times New Roman" charset="0"/>
                <a:ea typeface="+mn-ea"/>
                <a:cs typeface="+mn-cs"/>
              </a:rPr>
              <a:t>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60371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64AEE04-F81F-7242-8F5A-7112614947EB}" type="slidenum">
              <a:rPr lang="en-US" sz="2300"/>
              <a:pPr algn="r" defTabSz="1776413" eaLnBrk="0" hangingPunct="0"/>
              <a:t>54</a:t>
            </a:fld>
            <a:endParaRPr lang="en-US" sz="2300" dirty="0"/>
          </a:p>
        </p:txBody>
      </p:sp>
      <p:sp>
        <p:nvSpPr>
          <p:cNvPr id="9523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9523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232232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376943C-7C25-6B47-BC36-E06A6863FB7F}" type="slidenum">
              <a:rPr lang="en-US" sz="2300"/>
              <a:pPr algn="r" defTabSz="1776413" eaLnBrk="0" hangingPunct="0"/>
              <a:t>55</a:t>
            </a:fld>
            <a:endParaRPr lang="en-US" sz="2300" dirty="0"/>
          </a:p>
        </p:txBody>
      </p:sp>
      <p:sp>
        <p:nvSpPr>
          <p:cNvPr id="972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972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226874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D4F714E-FD0E-AC4C-88C6-1945A9A4005B}" type="slidenum">
              <a:rPr lang="en-US" sz="2300"/>
              <a:pPr algn="r" defTabSz="1776413" eaLnBrk="0" hangingPunct="0"/>
              <a:t>56</a:t>
            </a:fld>
            <a:endParaRPr lang="en-US" sz="2300" dirty="0"/>
          </a:p>
        </p:txBody>
      </p:sp>
      <p:sp>
        <p:nvSpPr>
          <p:cNvPr id="9933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9933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893007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11.7-s1 The formation of an active insulin molecule (step 1)</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59</a:t>
            </a:fld>
            <a:endParaRPr lang="en-US" dirty="0">
              <a:solidFill>
                <a:srgbClr val="000000"/>
              </a:solidFill>
            </a:endParaRPr>
          </a:p>
        </p:txBody>
      </p:sp>
    </p:spTree>
    <p:extLst>
      <p:ext uri="{BB962C8B-B14F-4D97-AF65-F5344CB8AC3E}">
        <p14:creationId xmlns:p14="http://schemas.microsoft.com/office/powerpoint/2010/main" val="3013936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11.7-s2 The formation of an active insulin molecule (step 2)</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60</a:t>
            </a:fld>
            <a:endParaRPr lang="en-US" dirty="0">
              <a:solidFill>
                <a:srgbClr val="000000"/>
              </a:solidFill>
            </a:endParaRPr>
          </a:p>
        </p:txBody>
      </p:sp>
    </p:spTree>
    <p:extLst>
      <p:ext uri="{BB962C8B-B14F-4D97-AF65-F5344CB8AC3E}">
        <p14:creationId xmlns:p14="http://schemas.microsoft.com/office/powerpoint/2010/main" val="3076121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32CB811-A8CD-0F40-9A0D-41426CA3DDE9}" type="slidenum">
              <a:rPr lang="en-US" sz="2300"/>
              <a:pPr algn="r" defTabSz="1776413" eaLnBrk="0" hangingPunct="0"/>
              <a:t>61</a:t>
            </a:fld>
            <a:endParaRPr lang="en-US" sz="2300" dirty="0"/>
          </a:p>
        </p:txBody>
      </p:sp>
      <p:sp>
        <p:nvSpPr>
          <p:cNvPr id="10547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0547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61673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3F48DB3-4A64-3A44-8383-1160ADD56FB4}" type="slidenum">
              <a:rPr lang="en-US" sz="2300"/>
              <a:pPr algn="r" defTabSz="1776413" eaLnBrk="0" hangingPunct="0"/>
              <a:t>7</a:t>
            </a:fld>
            <a:endParaRPr lang="en-US" sz="2300" dirty="0"/>
          </a:p>
        </p:txBody>
      </p:sp>
      <p:sp>
        <p:nvSpPr>
          <p:cNvPr id="29699"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970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587426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774FC244-D1B9-7F4D-B0E4-AB4A88253250}" type="slidenum">
              <a:rPr lang="en-US" sz="2300"/>
              <a:pPr algn="r" defTabSz="1776413" eaLnBrk="0" hangingPunct="0"/>
              <a:t>62</a:t>
            </a:fld>
            <a:endParaRPr lang="en-US" sz="2300" dirty="0"/>
          </a:p>
        </p:txBody>
      </p:sp>
      <p:sp>
        <p:nvSpPr>
          <p:cNvPr id="1075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075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eaLnBrk="1" hangingPunct="1"/>
            <a:endParaRPr lang="en-US" dirty="0">
              <a:latin typeface="Times New Roman" pitchFamily="-108" charset="0"/>
            </a:endParaRPr>
          </a:p>
        </p:txBody>
      </p:sp>
    </p:spTree>
    <p:extLst>
      <p:ext uri="{BB962C8B-B14F-4D97-AF65-F5344CB8AC3E}">
        <p14:creationId xmlns:p14="http://schemas.microsoft.com/office/powerpoint/2010/main" val="33068506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774FC244-D1B9-7F4D-B0E4-AB4A88253250}" type="slidenum">
              <a:rPr lang="en-US" sz="2300"/>
              <a:pPr algn="r" defTabSz="1776413" eaLnBrk="0" hangingPunct="0"/>
              <a:t>66</a:t>
            </a:fld>
            <a:endParaRPr lang="en-US" sz="2300" dirty="0"/>
          </a:p>
        </p:txBody>
      </p:sp>
      <p:sp>
        <p:nvSpPr>
          <p:cNvPr id="1075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075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eaLnBrk="1" hangingPunct="1"/>
            <a:endParaRPr lang="en-US" dirty="0">
              <a:latin typeface="Times New Roman" pitchFamily="-108" charset="0"/>
            </a:endParaRPr>
          </a:p>
        </p:txBody>
      </p:sp>
    </p:spTree>
    <p:extLst>
      <p:ext uri="{BB962C8B-B14F-4D97-AF65-F5344CB8AC3E}">
        <p14:creationId xmlns:p14="http://schemas.microsoft.com/office/powerpoint/2010/main" val="2361344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11.8 A cell-signaling pathway that turns on a gene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67</a:t>
            </a:fld>
            <a:endParaRPr lang="en-US" dirty="0">
              <a:solidFill>
                <a:srgbClr val="000000"/>
              </a:solidFill>
            </a:endParaRPr>
          </a:p>
        </p:txBody>
      </p:sp>
    </p:spTree>
    <p:extLst>
      <p:ext uri="{BB962C8B-B14F-4D97-AF65-F5344CB8AC3E}">
        <p14:creationId xmlns:p14="http://schemas.microsoft.com/office/powerpoint/2010/main" val="1209824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11.8-1 A cell-signaling pathway that turns on a gene (part 1: signal molecule to activated transcription factor)</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68</a:t>
            </a:fld>
            <a:endParaRPr lang="en-US" dirty="0">
              <a:solidFill>
                <a:srgbClr val="000000"/>
              </a:solidFill>
            </a:endParaRPr>
          </a:p>
        </p:txBody>
      </p:sp>
    </p:spTree>
    <p:extLst>
      <p:ext uri="{BB962C8B-B14F-4D97-AF65-F5344CB8AC3E}">
        <p14:creationId xmlns:p14="http://schemas.microsoft.com/office/powerpoint/2010/main" val="20130064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11.8-2 A cell-signaling pathway that turns on a gene (part 2: activated transcription factor to new protein)</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69</a:t>
            </a:fld>
            <a:endParaRPr lang="en-US" dirty="0">
              <a:solidFill>
                <a:srgbClr val="000000"/>
              </a:solidFill>
            </a:endParaRPr>
          </a:p>
        </p:txBody>
      </p:sp>
    </p:spTree>
    <p:extLst>
      <p:ext uri="{BB962C8B-B14F-4D97-AF65-F5344CB8AC3E}">
        <p14:creationId xmlns:p14="http://schemas.microsoft.com/office/powerpoint/2010/main" val="13842967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3454B28-2919-8D49-8F15-7374E7449102}" type="slidenum">
              <a:rPr lang="en-US" sz="2300"/>
              <a:pPr algn="r" defTabSz="1776413" eaLnBrk="0" hangingPunct="0"/>
              <a:t>70</a:t>
            </a:fld>
            <a:endParaRPr lang="en-US" sz="2300" dirty="0"/>
          </a:p>
        </p:txBody>
      </p:sp>
      <p:sp>
        <p:nvSpPr>
          <p:cNvPr id="12390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2390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855374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11.9 The effect of homeotic genes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71</a:t>
            </a:fld>
            <a:endParaRPr lang="en-US" dirty="0">
              <a:solidFill>
                <a:srgbClr val="000000"/>
              </a:solidFill>
            </a:endParaRPr>
          </a:p>
        </p:txBody>
      </p:sp>
    </p:spTree>
    <p:extLst>
      <p:ext uri="{BB962C8B-B14F-4D97-AF65-F5344CB8AC3E}">
        <p14:creationId xmlns:p14="http://schemas.microsoft.com/office/powerpoint/2010/main" val="5658967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11.9-1 The effect of homeotic genes (part 1: normal homeotic gene)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72</a:t>
            </a:fld>
            <a:endParaRPr lang="en-US" dirty="0">
              <a:solidFill>
                <a:srgbClr val="000000"/>
              </a:solidFill>
            </a:endParaRPr>
          </a:p>
        </p:txBody>
      </p:sp>
    </p:spTree>
    <p:extLst>
      <p:ext uri="{BB962C8B-B14F-4D97-AF65-F5344CB8AC3E}">
        <p14:creationId xmlns:p14="http://schemas.microsoft.com/office/powerpoint/2010/main" val="2927381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11.9-2 The effect of homeotic genes (part 2: mutant homeotic gene)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73</a:t>
            </a:fld>
            <a:endParaRPr lang="en-US" dirty="0">
              <a:solidFill>
                <a:srgbClr val="000000"/>
              </a:solidFill>
            </a:endParaRPr>
          </a:p>
        </p:txBody>
      </p:sp>
    </p:spTree>
    <p:extLst>
      <p:ext uri="{BB962C8B-B14F-4D97-AF65-F5344CB8AC3E}">
        <p14:creationId xmlns:p14="http://schemas.microsoft.com/office/powerpoint/2010/main" val="16591967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3454B28-2919-8D49-8F15-7374E7449102}" type="slidenum">
              <a:rPr lang="en-US" sz="2300"/>
              <a:pPr algn="r" defTabSz="1776413" eaLnBrk="0" hangingPunct="0"/>
              <a:t>74</a:t>
            </a:fld>
            <a:endParaRPr lang="en-US" sz="2300" dirty="0"/>
          </a:p>
        </p:txBody>
      </p:sp>
      <p:sp>
        <p:nvSpPr>
          <p:cNvPr id="12390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2390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86001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3F48DB3-4A64-3A44-8383-1160ADD56FB4}" type="slidenum">
              <a:rPr lang="en-US" sz="2300"/>
              <a:pPr algn="r" defTabSz="1776413" eaLnBrk="0" hangingPunct="0"/>
              <a:t>9</a:t>
            </a:fld>
            <a:endParaRPr lang="en-US" sz="2300" dirty="0"/>
          </a:p>
        </p:txBody>
      </p:sp>
      <p:sp>
        <p:nvSpPr>
          <p:cNvPr id="29699"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970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20863832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B97812E-30D8-884D-B25D-72E5843CA97E}" type="slidenum">
              <a:rPr lang="en-US" sz="2300"/>
              <a:pPr algn="r" defTabSz="1776413" eaLnBrk="0" hangingPunct="0"/>
              <a:t>76</a:t>
            </a:fld>
            <a:endParaRPr lang="en-US" sz="2300" dirty="0"/>
          </a:p>
        </p:txBody>
      </p:sp>
      <p:sp>
        <p:nvSpPr>
          <p:cNvPr id="1402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02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broad concept of selective “reading” of the genetic code associated with differentiation and types of cellular activity can be missed when concentrating on the extensive details of regulation. Analogies, noted in the text and below in the teaching tips, can help students relate this overall selective process to their own experiences. Students already understand the selective reading of relevant chapters in textbooks and the selective referencing of product manuals to get answers to different questions. These experiences are similar in many ways to the broad processes of gene regulation.</a:t>
            </a:r>
          </a:p>
          <a:p>
            <a:r>
              <a:rPr lang="en-US" sz="1200" kern="1200" dirty="0" smtClean="0">
                <a:solidFill>
                  <a:schemeClr val="tx1"/>
                </a:solidFill>
                <a:latin typeface="Times New Roman" charset="0"/>
                <a:ea typeface="+mn-ea"/>
                <a:cs typeface="+mn-cs"/>
              </a:rPr>
              <a:t>2. The many levels of gene regulation in eukaryotic cells can be confusing and frustrating. The water pipe analogy depicted in Figure 11.3 can be a helpful reference to organize the potential sites of regulation.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Cellular differentiation is analogous to buying a book about how to build birdhouses and reading only the plans needed to build one particular model. Although the book contains directions to build many different birdhouses, you read and follow only the directions for the particular birdhouse you choose to build. The pages and directions for the other birdhouses remain intact. When cells differentiate, they read, or express, only the genes that are needed in that particular cell type.</a:t>
            </a:r>
          </a:p>
          <a:p>
            <a:r>
              <a:rPr lang="en-US" sz="1200" kern="1200" dirty="0" smtClean="0">
                <a:solidFill>
                  <a:schemeClr val="tx1"/>
                </a:solidFill>
                <a:latin typeface="Times New Roman" charset="0"/>
                <a:ea typeface="+mn-ea"/>
                <a:cs typeface="+mn-cs"/>
              </a:rPr>
              <a:t>2. A key advantage of an operon system is the ability to turn off or on a set of genes with a single “switch.” You can demonstrate this relationship in your classroom by turning off or on a set of lights with a single switch.</a:t>
            </a:r>
          </a:p>
          <a:p>
            <a:r>
              <a:rPr lang="en-US" sz="1200" kern="1200" dirty="0" smtClean="0">
                <a:solidFill>
                  <a:schemeClr val="tx1"/>
                </a:solidFill>
                <a:latin typeface="Times New Roman" charset="0"/>
                <a:ea typeface="+mn-ea"/>
                <a:cs typeface="+mn-cs"/>
              </a:rPr>
              <a:t>3. The authors develop an analogy between the regulation of transcription and the series of water pipes that carry water from your local water supply, perhaps a reservoir, to a faucet in your home. At various points, valves control the flow of water. Similarly, the expression of genes is controlled at many points along the process. Figure 11.3 illustrates the “flow” of genetic information from a chromosome—a reservoir of genetic information—to an active protein that has been made in the cell’s cytoplasm. The multiple mechanisms that control gene expression are analogous to the control valves in water pipes. In the figure, a possible control knob indicates each gene expression “valve.” In the figure, the large size of the transcription control knob highlights its crucial role.</a:t>
            </a:r>
          </a:p>
          <a:p>
            <a:r>
              <a:rPr lang="en-US" sz="1200" kern="1200" dirty="0" smtClean="0">
                <a:solidFill>
                  <a:schemeClr val="tx1"/>
                </a:solidFill>
                <a:latin typeface="Times New Roman" charset="0"/>
                <a:ea typeface="+mn-ea"/>
                <a:cs typeface="+mn-cs"/>
              </a:rPr>
              <a:t>4. Just as a folded map is difficult to read, DNA packaging tends to prevent gene “reading” or expression.</a:t>
            </a:r>
          </a:p>
          <a:p>
            <a:r>
              <a:rPr lang="en-US" sz="1200" kern="1200" dirty="0" smtClean="0">
                <a:solidFill>
                  <a:schemeClr val="tx1"/>
                </a:solidFill>
                <a:latin typeface="Times New Roman" charset="0"/>
                <a:ea typeface="+mn-ea"/>
                <a:cs typeface="+mn-cs"/>
              </a:rPr>
              <a:t>5. Just as boxes of your things that will be little used are packed deeper into a closet, attic, or basement, chromatin that is not expressed is highly compacted and is stored away.</a:t>
            </a:r>
          </a:p>
          <a:p>
            <a:r>
              <a:rPr lang="en-US" sz="1200" kern="1200" dirty="0" smtClean="0">
                <a:solidFill>
                  <a:schemeClr val="tx1"/>
                </a:solidFill>
                <a:latin typeface="Times New Roman" charset="0"/>
                <a:ea typeface="+mn-ea"/>
                <a:cs typeface="+mn-cs"/>
              </a:rPr>
              <a:t>6. Alternative RNA splicing is like remixing music to produce a new song or re-editing a movie for a different ending. You could have a little fun by challenging students to identify which category of the Academy Awards is most like alternative RNA splicing. (Answer: the award for best editing.)</a:t>
            </a:r>
          </a:p>
          <a:p>
            <a:r>
              <a:rPr lang="en-US" sz="1200" kern="1200" dirty="0" smtClean="0">
                <a:solidFill>
                  <a:schemeClr val="tx1"/>
                </a:solidFill>
                <a:latin typeface="Times New Roman" charset="0"/>
                <a:ea typeface="+mn-ea"/>
                <a:cs typeface="+mn-cs"/>
              </a:rPr>
              <a:t>7. The action of an extracellular signal reaching a cell’s surface is like pushing the doorbell at a home. The signal is converted to another form (pushing a button rings a bell) and activities change within the house as someone comes to answer the door.</a:t>
            </a:r>
          </a:p>
          <a:p>
            <a:r>
              <a:rPr lang="en-US" sz="1200" kern="1200" dirty="0" smtClean="0">
                <a:solidFill>
                  <a:schemeClr val="tx1"/>
                </a:solidFill>
                <a:latin typeface="Times New Roman" charset="0"/>
                <a:ea typeface="+mn-ea"/>
                <a:cs typeface="+mn-cs"/>
              </a:rPr>
              <a:t>8. Students might wonder why a patch of fur on the cat’s skin is all the same color in Figure 11.4, if every cell has an equal chance of being one of the two color forms. The answer is that X chromosome inactivation occurs early in development. Thus, the patch of one color represents the progeny of one embryonic cell after X chromosome inactivation.</a:t>
            </a:r>
          </a:p>
          <a:p>
            <a:r>
              <a:rPr lang="en-US" sz="1200" kern="1200" dirty="0" smtClean="0">
                <a:solidFill>
                  <a:schemeClr val="tx1"/>
                </a:solidFill>
                <a:latin typeface="Times New Roman" charset="0"/>
                <a:ea typeface="+mn-ea"/>
                <a:cs typeface="+mn-cs"/>
              </a:rPr>
              <a:t>9. Homeotic genes are often called “master control genes.” The relationship between homeotic genes and structural genes is like the relationship between a construction supervisor and the workers. Major rearrangements can result from a few simple changes in the directions for construction.</a:t>
            </a:r>
          </a:p>
          <a:p>
            <a:r>
              <a:rPr lang="en-US" sz="1200" kern="1200" dirty="0" smtClean="0">
                <a:solidFill>
                  <a:schemeClr val="tx1"/>
                </a:solidFill>
                <a:latin typeface="Times New Roman" charset="0"/>
                <a:ea typeface="+mn-ea"/>
                <a:cs typeface="+mn-cs"/>
              </a:rPr>
              <a:t>10. There is much hope for the use of DNA microarrays to refine cancer therapies. In the past, a diagnosis of cancer was too often met with general treatments that benefited only a fraction of the patients. Physicians were left to wonder why some people with breast cancer or lung cancer responded to therapy while others did not. DNA microarrays enable us to identify differences between patients with the same apparent type of cancer (breast, lung, prostate, and so on). Consider sharing this important avenue of hope. It is likely that some of your students will soon have a family member facing these battles.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lactose operon is turned on by removing the repressor—a sort of double negative. Students might enjoy various analogies to other situations. Ask students in lecture to work in small groups to develop their own examples from life in which something occurs by a double negative. Share with them the common example “When the cat's away, the mice will play.” Then challenge them to each create a couple more. (Another example to consider: “Like a cat watching mice, if a mom keeps her kids away from cookies, but somebody occupies her attention, kids can sneak by and snatch some cookies. Thus, the person occupying Mom’s attention functions most like lactose binding to the repressor.”)</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2675736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11.10 Visualizing gene expression using a DNA microarray</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77</a:t>
            </a:fld>
            <a:endParaRPr lang="en-US" dirty="0">
              <a:solidFill>
                <a:srgbClr val="000000"/>
              </a:solidFill>
            </a:endParaRPr>
          </a:p>
        </p:txBody>
      </p:sp>
    </p:spTree>
    <p:extLst>
      <p:ext uri="{BB962C8B-B14F-4D97-AF65-F5344CB8AC3E}">
        <p14:creationId xmlns:p14="http://schemas.microsoft.com/office/powerpoint/2010/main" val="9478622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11.10-1 Visualizing gene expression using a DNA microarray (part 1: </a:t>
            </a:r>
            <a:r>
              <a:rPr lang="en-US" sz="1200" kern="1200" dirty="0" err="1" smtClean="0">
                <a:solidFill>
                  <a:schemeClr val="tx1"/>
                </a:solidFill>
                <a:effectLst/>
                <a:latin typeface="Arial" pitchFamily="34" charset="0"/>
                <a:ea typeface="ＭＳ Ｐゴシック" charset="0"/>
                <a:cs typeface="Arial" pitchFamily="34" charset="0"/>
              </a:rPr>
              <a:t>cDNA</a:t>
            </a:r>
            <a:r>
              <a:rPr lang="en-US" sz="1200" kern="1200" dirty="0" smtClean="0">
                <a:solidFill>
                  <a:schemeClr val="tx1"/>
                </a:solidFill>
                <a:effectLst/>
                <a:latin typeface="Arial" pitchFamily="34" charset="0"/>
                <a:ea typeface="ＭＳ Ｐゴシック" charset="0"/>
                <a:cs typeface="Arial" pitchFamily="34" charset="0"/>
              </a:rPr>
              <a:t> from mRNA)</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78</a:t>
            </a:fld>
            <a:endParaRPr lang="en-US" dirty="0">
              <a:solidFill>
                <a:srgbClr val="000000"/>
              </a:solidFill>
            </a:endParaRPr>
          </a:p>
        </p:txBody>
      </p:sp>
    </p:spTree>
    <p:extLst>
      <p:ext uri="{BB962C8B-B14F-4D97-AF65-F5344CB8AC3E}">
        <p14:creationId xmlns:p14="http://schemas.microsoft.com/office/powerpoint/2010/main" val="3004742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11.10-2 Visualizing gene expression using a DNA microarray (part 2: </a:t>
            </a:r>
            <a:r>
              <a:rPr lang="en-US" sz="1200" kern="1200" dirty="0" err="1" smtClean="0">
                <a:solidFill>
                  <a:schemeClr val="tx1"/>
                </a:solidFill>
                <a:effectLst/>
                <a:latin typeface="Arial" pitchFamily="34" charset="0"/>
                <a:ea typeface="ＭＳ Ｐゴシック" charset="0"/>
                <a:cs typeface="Arial" pitchFamily="34" charset="0"/>
              </a:rPr>
              <a:t>cDNA</a:t>
            </a:r>
            <a:r>
              <a:rPr lang="en-US" sz="1200" kern="1200" dirty="0" smtClean="0">
                <a:solidFill>
                  <a:schemeClr val="tx1"/>
                </a:solidFill>
                <a:effectLst/>
                <a:latin typeface="Arial" pitchFamily="34" charset="0"/>
                <a:ea typeface="ＭＳ Ｐゴシック" charset="0"/>
                <a:cs typeface="Arial" pitchFamily="34" charset="0"/>
              </a:rPr>
              <a:t> added to microarray)</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79</a:t>
            </a:fld>
            <a:endParaRPr lang="en-US" dirty="0">
              <a:solidFill>
                <a:srgbClr val="000000"/>
              </a:solidFill>
            </a:endParaRPr>
          </a:p>
        </p:txBody>
      </p:sp>
    </p:spTree>
    <p:extLst>
      <p:ext uri="{BB962C8B-B14F-4D97-AF65-F5344CB8AC3E}">
        <p14:creationId xmlns:p14="http://schemas.microsoft.com/office/powerpoint/2010/main" val="54692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11.10-3 Visualizing gene expression using a DNA microarray (part 3: results)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80</a:t>
            </a:fld>
            <a:endParaRPr lang="en-US" dirty="0">
              <a:solidFill>
                <a:srgbClr val="000000"/>
              </a:solidFill>
            </a:endParaRPr>
          </a:p>
        </p:txBody>
      </p:sp>
    </p:spTree>
    <p:extLst>
      <p:ext uri="{BB962C8B-B14F-4D97-AF65-F5344CB8AC3E}">
        <p14:creationId xmlns:p14="http://schemas.microsoft.com/office/powerpoint/2010/main" val="2783234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11.10-4 Visualizing gene expression using a DNA microarray (part 4: microarray photo)</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81</a:t>
            </a:fld>
            <a:endParaRPr lang="en-US" dirty="0">
              <a:solidFill>
                <a:srgbClr val="000000"/>
              </a:solidFill>
            </a:endParaRPr>
          </a:p>
        </p:txBody>
      </p:sp>
    </p:spTree>
    <p:extLst>
      <p:ext uri="{BB962C8B-B14F-4D97-AF65-F5344CB8AC3E}">
        <p14:creationId xmlns:p14="http://schemas.microsoft.com/office/powerpoint/2010/main" val="31290456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AAF503E-113C-434A-8996-432123050009}" type="slidenum">
              <a:rPr lang="en-US" sz="2300"/>
              <a:pPr algn="r" defTabSz="1776413" eaLnBrk="0" hangingPunct="0"/>
              <a:t>82</a:t>
            </a:fld>
            <a:endParaRPr lang="en-US" sz="2300" dirty="0"/>
          </a:p>
        </p:txBody>
      </p:sp>
      <p:sp>
        <p:nvSpPr>
          <p:cNvPr id="152579"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sz="1200" kern="1200" dirty="0" smtClean="0">
                <a:solidFill>
                  <a:schemeClr val="tx1"/>
                </a:solidFill>
                <a:latin typeface="Times New Roman" charset="0"/>
                <a:ea typeface="+mn-ea"/>
                <a:cs typeface="+mn-cs"/>
              </a:rPr>
              <a:t>3. Preimplantation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sz="1200" kern="1200" dirty="0" smtClean="0">
                <a:solidFill>
                  <a:schemeClr val="tx1"/>
                </a:solidFill>
                <a:latin typeface="Times New Roman" charset="0"/>
                <a:ea typeface="+mn-ea"/>
                <a:cs typeface="+mn-cs"/>
              </a:rPr>
              <a:t>4. The transplantation of pig or other nonhuman tissues into humans (called xenotransplantation) risks the introduction of pig (or other animal) viruses into humans. This viral DNA might not otherwise have the capacity for transmission to humans.</a:t>
            </a:r>
          </a:p>
          <a:p>
            <a:r>
              <a:rPr lang="en-US" sz="1200" kern="1200" dirty="0" smtClean="0">
                <a:solidFill>
                  <a:schemeClr val="tx1"/>
                </a:solidFill>
                <a:latin typeface="Times New Roman" charset="0"/>
                <a:ea typeface="+mn-ea"/>
                <a:cs typeface="+mn-cs"/>
              </a:rPr>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7781898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AAF503E-113C-434A-8996-432123050009}" type="slidenum">
              <a:rPr lang="en-US" sz="2300"/>
              <a:pPr algn="r" defTabSz="1776413" eaLnBrk="0" hangingPunct="0"/>
              <a:t>83</a:t>
            </a:fld>
            <a:endParaRPr lang="en-US" sz="2300" dirty="0"/>
          </a:p>
        </p:txBody>
      </p:sp>
      <p:sp>
        <p:nvSpPr>
          <p:cNvPr id="152579"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8767084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11.11 Test-tube cloning of an orchid</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84</a:t>
            </a:fld>
            <a:endParaRPr lang="en-US" dirty="0">
              <a:solidFill>
                <a:srgbClr val="000000"/>
              </a:solidFill>
            </a:endParaRPr>
          </a:p>
        </p:txBody>
      </p:sp>
    </p:spTree>
    <p:extLst>
      <p:ext uri="{BB962C8B-B14F-4D97-AF65-F5344CB8AC3E}">
        <p14:creationId xmlns:p14="http://schemas.microsoft.com/office/powerpoint/2010/main" val="23890531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9F059C5-EE09-E241-98E5-437E66EA7BF8}" type="slidenum">
              <a:rPr lang="en-US" sz="2300"/>
              <a:pPr algn="r" defTabSz="1776413" eaLnBrk="0" hangingPunct="0"/>
              <a:t>85</a:t>
            </a:fld>
            <a:endParaRPr lang="en-US" sz="2300" dirty="0"/>
          </a:p>
        </p:txBody>
      </p:sp>
      <p:sp>
        <p:nvSpPr>
          <p:cNvPr id="1648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r>
              <a:rPr lang="en-US" dirty="0" smtClean="0"/>
              <a:t>?</a:t>
            </a:r>
            <a:endParaRPr lang="en-US" dirty="0"/>
          </a:p>
        </p:txBody>
      </p:sp>
    </p:spTree>
    <p:extLst>
      <p:ext uri="{BB962C8B-B14F-4D97-AF65-F5344CB8AC3E}">
        <p14:creationId xmlns:p14="http://schemas.microsoft.com/office/powerpoint/2010/main" val="178743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Figure 11.1 </a:t>
            </a:r>
            <a:r>
              <a:rPr lang="en-US" dirty="0" smtClean="0"/>
              <a:t>shows the patterns of gene expression for four genes in three different specialized cells of an adult human. </a:t>
            </a:r>
          </a:p>
          <a:p>
            <a:pPr lvl="1"/>
            <a:r>
              <a:rPr lang="en-US" dirty="0" smtClean="0"/>
              <a:t>Note that the genes for “housekeeping” enzymes, such as those that provide energy via glycolysis, are “on” in all the cells. </a:t>
            </a:r>
          </a:p>
          <a:p>
            <a:pPr lvl="1"/>
            <a:r>
              <a:rPr lang="en-US" dirty="0" smtClean="0"/>
              <a:t>In contrast, the genes for some proteins, such as insulin and hemoglobin, are expressed only by particular kinds of cells. </a:t>
            </a:r>
          </a:p>
          <a:p>
            <a:pPr lvl="1"/>
            <a:r>
              <a:rPr lang="en-US" dirty="0" smtClean="0"/>
              <a:t>One protein, hemoglobin, is not expressed in any of the cell types shown in the figure. </a:t>
            </a:r>
          </a:p>
          <a:p>
            <a:endParaRPr lang="en-US" sz="1200" kern="1200" dirty="0" smtClean="0">
              <a:solidFill>
                <a:schemeClr val="tx1"/>
              </a:solidFill>
              <a:effectLst/>
              <a:latin typeface="Arial" pitchFamily="34" charset="0"/>
              <a:ea typeface="ＭＳ Ｐゴシック"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9822530-7B92-D34B-83C7-648AF506CEAC}" type="slidenum">
              <a:rPr lang="en-US" smtClean="0"/>
              <a:pPr/>
              <a:t>10</a:t>
            </a:fld>
            <a:endParaRPr lang="en-US" dirty="0"/>
          </a:p>
        </p:txBody>
      </p:sp>
    </p:spTree>
    <p:extLst>
      <p:ext uri="{BB962C8B-B14F-4D97-AF65-F5344CB8AC3E}">
        <p14:creationId xmlns:p14="http://schemas.microsoft.com/office/powerpoint/2010/main" val="35022996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9F059C5-EE09-E241-98E5-437E66EA7BF8}" type="slidenum">
              <a:rPr lang="en-US" sz="2300"/>
              <a:pPr algn="r" defTabSz="1776413" eaLnBrk="0" hangingPunct="0"/>
              <a:t>86</a:t>
            </a:fld>
            <a:endParaRPr lang="en-US" sz="2300" dirty="0"/>
          </a:p>
        </p:txBody>
      </p:sp>
      <p:sp>
        <p:nvSpPr>
          <p:cNvPr id="1648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r>
              <a:rPr lang="en-US" dirty="0" smtClean="0"/>
              <a:t>?</a:t>
            </a:r>
            <a:endParaRPr lang="en-US" dirty="0"/>
          </a:p>
        </p:txBody>
      </p:sp>
    </p:spTree>
    <p:extLst>
      <p:ext uri="{BB962C8B-B14F-4D97-AF65-F5344CB8AC3E}">
        <p14:creationId xmlns:p14="http://schemas.microsoft.com/office/powerpoint/2010/main" val="16230926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276B569-E1D5-144A-83EA-8D7ABA1A52E9}" type="slidenum">
              <a:rPr lang="en-US" sz="2300"/>
              <a:pPr algn="r" defTabSz="1776413" eaLnBrk="0" hangingPunct="0"/>
              <a:t>87</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r>
              <a:rPr lang="en-US" dirty="0" smtClean="0"/>
              <a:t>?</a:t>
            </a:r>
            <a:endParaRPr lang="en-US" dirty="0"/>
          </a:p>
        </p:txBody>
      </p:sp>
    </p:spTree>
    <p:extLst>
      <p:ext uri="{BB962C8B-B14F-4D97-AF65-F5344CB8AC3E}">
        <p14:creationId xmlns:p14="http://schemas.microsoft.com/office/powerpoint/2010/main" val="13810061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11.12 Cloning by nuclear transplantation</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88</a:t>
            </a:fld>
            <a:endParaRPr lang="en-US" dirty="0">
              <a:solidFill>
                <a:srgbClr val="000000"/>
              </a:solidFill>
            </a:endParaRPr>
          </a:p>
        </p:txBody>
      </p:sp>
    </p:spTree>
    <p:extLst>
      <p:ext uri="{BB962C8B-B14F-4D97-AF65-F5344CB8AC3E}">
        <p14:creationId xmlns:p14="http://schemas.microsoft.com/office/powerpoint/2010/main" val="9988137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11.12-1-s1 Cloning by nuclear transplantation (part 1, step 1)</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89</a:t>
            </a:fld>
            <a:endParaRPr lang="en-US" dirty="0">
              <a:solidFill>
                <a:srgbClr val="000000"/>
              </a:solidFill>
            </a:endParaRPr>
          </a:p>
        </p:txBody>
      </p:sp>
    </p:spTree>
    <p:extLst>
      <p:ext uri="{BB962C8B-B14F-4D97-AF65-F5344CB8AC3E}">
        <p14:creationId xmlns:p14="http://schemas.microsoft.com/office/powerpoint/2010/main" val="22929106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11.12-1-s2 Cloning by nuclear transplantation (part 1, step 2)</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90</a:t>
            </a:fld>
            <a:endParaRPr lang="en-US" dirty="0">
              <a:solidFill>
                <a:srgbClr val="000000"/>
              </a:solidFill>
            </a:endParaRPr>
          </a:p>
        </p:txBody>
      </p:sp>
    </p:spTree>
    <p:extLst>
      <p:ext uri="{BB962C8B-B14F-4D97-AF65-F5344CB8AC3E}">
        <p14:creationId xmlns:p14="http://schemas.microsoft.com/office/powerpoint/2010/main" val="38732826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11.12-1-s3 Cloning by nuclear transplantation (part 1, step 3)</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91</a:t>
            </a:fld>
            <a:endParaRPr lang="en-US" dirty="0">
              <a:solidFill>
                <a:srgbClr val="000000"/>
              </a:solidFill>
            </a:endParaRPr>
          </a:p>
        </p:txBody>
      </p:sp>
    </p:spTree>
    <p:extLst>
      <p:ext uri="{BB962C8B-B14F-4D97-AF65-F5344CB8AC3E}">
        <p14:creationId xmlns:p14="http://schemas.microsoft.com/office/powerpoint/2010/main" val="42717131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11.12-1-s4 Cloning by nuclear transplantation (part 1, step 4)</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92</a:t>
            </a:fld>
            <a:endParaRPr lang="en-US" dirty="0">
              <a:solidFill>
                <a:srgbClr val="000000"/>
              </a:solidFill>
            </a:endParaRPr>
          </a:p>
        </p:txBody>
      </p:sp>
    </p:spTree>
    <p:extLst>
      <p:ext uri="{BB962C8B-B14F-4D97-AF65-F5344CB8AC3E}">
        <p14:creationId xmlns:p14="http://schemas.microsoft.com/office/powerpoint/2010/main" val="31258614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11.12-2 Cloning by nuclear transplantation (part 2)</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93</a:t>
            </a:fld>
            <a:endParaRPr lang="en-US" dirty="0">
              <a:solidFill>
                <a:srgbClr val="000000"/>
              </a:solidFill>
            </a:endParaRPr>
          </a:p>
        </p:txBody>
      </p:sp>
    </p:spTree>
    <p:extLst>
      <p:ext uri="{BB962C8B-B14F-4D97-AF65-F5344CB8AC3E}">
        <p14:creationId xmlns:p14="http://schemas.microsoft.com/office/powerpoint/2010/main" val="19172611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276B569-E1D5-144A-83EA-8D7ABA1A52E9}" type="slidenum">
              <a:rPr lang="en-US" sz="2300"/>
              <a:pPr algn="r" defTabSz="1776413" eaLnBrk="0" hangingPunct="0"/>
              <a:t>94</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p>
        </p:txBody>
      </p:sp>
    </p:spTree>
    <p:extLst>
      <p:ext uri="{BB962C8B-B14F-4D97-AF65-F5344CB8AC3E}">
        <p14:creationId xmlns:p14="http://schemas.microsoft.com/office/powerpoint/2010/main" val="4451040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5346279-BA53-EB43-9435-03C719833818}" type="slidenum">
              <a:rPr lang="en-US" sz="2300"/>
              <a:pPr algn="r" defTabSz="1776413" eaLnBrk="0" hangingPunct="0"/>
              <a:t>95</a:t>
            </a:fld>
            <a:endParaRPr lang="en-US" sz="2300" dirty="0"/>
          </a:p>
        </p:txBody>
      </p:sp>
      <p:sp>
        <p:nvSpPr>
          <p:cNvPr id="18534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853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r>
              <a:rPr lang="en-US" dirty="0" smtClean="0"/>
              <a:t>?</a:t>
            </a:r>
            <a:endParaRPr lang="en-US" dirty="0"/>
          </a:p>
        </p:txBody>
      </p:sp>
    </p:spTree>
    <p:extLst>
      <p:ext uri="{BB962C8B-B14F-4D97-AF65-F5344CB8AC3E}">
        <p14:creationId xmlns:p14="http://schemas.microsoft.com/office/powerpoint/2010/main" val="57991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9954C9B-D8C8-8D4B-B3C1-AF3C6BE8BECD}" type="slidenum">
              <a:rPr lang="en-US" sz="2300"/>
              <a:pPr algn="r" defTabSz="1776413" eaLnBrk="0" hangingPunct="0"/>
              <a:t>11</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smtClean="0">
              <a:latin typeface="Times New Roman" pitchFamily="-108" charset="0"/>
            </a:endParaRPr>
          </a:p>
        </p:txBody>
      </p:sp>
    </p:spTree>
    <p:extLst>
      <p:ext uri="{BB962C8B-B14F-4D97-AF65-F5344CB8AC3E}">
        <p14:creationId xmlns:p14="http://schemas.microsoft.com/office/powerpoint/2010/main" val="37900370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11.13 Reproductive cloning of mammals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96</a:t>
            </a:fld>
            <a:endParaRPr lang="en-US" dirty="0">
              <a:solidFill>
                <a:srgbClr val="000000"/>
              </a:solidFill>
            </a:endParaRPr>
          </a:p>
        </p:txBody>
      </p:sp>
    </p:spTree>
    <p:extLst>
      <p:ext uri="{BB962C8B-B14F-4D97-AF65-F5344CB8AC3E}">
        <p14:creationId xmlns:p14="http://schemas.microsoft.com/office/powerpoint/2010/main" val="42261936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11.13-1 Reproductive cloning of mammals (part 1: the first clone, Dolly)</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97</a:t>
            </a:fld>
            <a:endParaRPr lang="en-US" dirty="0">
              <a:solidFill>
                <a:srgbClr val="000000"/>
              </a:solidFill>
            </a:endParaRPr>
          </a:p>
        </p:txBody>
      </p:sp>
    </p:spTree>
    <p:extLst>
      <p:ext uri="{BB962C8B-B14F-4D97-AF65-F5344CB8AC3E}">
        <p14:creationId xmlns:p14="http://schemas.microsoft.com/office/powerpoint/2010/main" val="24678555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11.13-2 Reproductive cloning of mammals (part 2: cloning for medical use, piglets)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98</a:t>
            </a:fld>
            <a:endParaRPr lang="en-US" dirty="0">
              <a:solidFill>
                <a:srgbClr val="000000"/>
              </a:solidFill>
            </a:endParaRPr>
          </a:p>
        </p:txBody>
      </p:sp>
    </p:spTree>
    <p:extLst>
      <p:ext uri="{BB962C8B-B14F-4D97-AF65-F5344CB8AC3E}">
        <p14:creationId xmlns:p14="http://schemas.microsoft.com/office/powerpoint/2010/main" val="5979052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11.13-3 Reproductive cloning of mammals (part 3: clones of endangered animals, </a:t>
            </a:r>
            <a:r>
              <a:rPr lang="en-US" sz="1200" kern="1200" dirty="0" err="1" smtClean="0">
                <a:solidFill>
                  <a:schemeClr val="tx1"/>
                </a:solidFill>
                <a:effectLst/>
                <a:latin typeface="Arial" pitchFamily="34" charset="0"/>
                <a:ea typeface="ＭＳ Ｐゴシック" charset="0"/>
                <a:cs typeface="Arial" pitchFamily="34" charset="0"/>
              </a:rPr>
              <a:t>mouflon</a:t>
            </a:r>
            <a:r>
              <a:rPr lang="en-US" sz="1200" kern="1200" dirty="0" smtClean="0">
                <a:solidFill>
                  <a:schemeClr val="tx1"/>
                </a:solidFill>
                <a:effectLst/>
                <a:latin typeface="Arial" pitchFamily="34" charset="0"/>
                <a:ea typeface="ＭＳ Ｐゴシック" charset="0"/>
                <a:cs typeface="Arial" pitchFamily="34" charset="0"/>
              </a:rPr>
              <a:t> lamb)</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99</a:t>
            </a:fld>
            <a:endParaRPr lang="en-US" dirty="0">
              <a:solidFill>
                <a:srgbClr val="000000"/>
              </a:solidFill>
            </a:endParaRPr>
          </a:p>
        </p:txBody>
      </p:sp>
    </p:spTree>
    <p:extLst>
      <p:ext uri="{BB962C8B-B14F-4D97-AF65-F5344CB8AC3E}">
        <p14:creationId xmlns:p14="http://schemas.microsoft.com/office/powerpoint/2010/main" val="27800730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11.13-4 Reproductive cloning of mammals (part 4: clones of endangered animals, </a:t>
            </a:r>
            <a:r>
              <a:rPr lang="en-US" sz="1200" kern="1200" dirty="0" err="1" smtClean="0">
                <a:solidFill>
                  <a:schemeClr val="tx1"/>
                </a:solidFill>
                <a:effectLst/>
                <a:latin typeface="Arial" pitchFamily="34" charset="0"/>
                <a:ea typeface="ＭＳ Ｐゴシック" charset="0"/>
                <a:cs typeface="Arial" pitchFamily="34" charset="0"/>
              </a:rPr>
              <a:t>banteng</a:t>
            </a:r>
            <a:r>
              <a:rPr lang="en-US" sz="1200" kern="1200" dirty="0" smtClean="0">
                <a:solidFill>
                  <a:schemeClr val="tx1"/>
                </a:solidFill>
                <a:effectLst/>
                <a:latin typeface="Arial" pitchFamily="34" charset="0"/>
                <a:ea typeface="ＭＳ Ｐゴシック" charset="0"/>
                <a:cs typeface="Arial" pitchFamily="34" charset="0"/>
              </a:rPr>
              <a:t>)</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100</a:t>
            </a:fld>
            <a:endParaRPr lang="en-US" dirty="0">
              <a:solidFill>
                <a:srgbClr val="000000"/>
              </a:solidFill>
            </a:endParaRPr>
          </a:p>
        </p:txBody>
      </p:sp>
    </p:spTree>
    <p:extLst>
      <p:ext uri="{BB962C8B-B14F-4D97-AF65-F5344CB8AC3E}">
        <p14:creationId xmlns:p14="http://schemas.microsoft.com/office/powerpoint/2010/main" val="12060437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11.13-5 Reproductive cloning of mammals (part 5: clones of endangered animals, gaur)</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101</a:t>
            </a:fld>
            <a:endParaRPr lang="en-US" dirty="0">
              <a:solidFill>
                <a:srgbClr val="000000"/>
              </a:solidFill>
            </a:endParaRPr>
          </a:p>
        </p:txBody>
      </p:sp>
    </p:spTree>
    <p:extLst>
      <p:ext uri="{BB962C8B-B14F-4D97-AF65-F5344CB8AC3E}">
        <p14:creationId xmlns:p14="http://schemas.microsoft.com/office/powerpoint/2010/main" val="2111583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5346279-BA53-EB43-9435-03C719833818}" type="slidenum">
              <a:rPr lang="en-US" sz="2300"/>
              <a:pPr algn="r" defTabSz="1776413" eaLnBrk="0" hangingPunct="0"/>
              <a:t>102</a:t>
            </a:fld>
            <a:endParaRPr lang="en-US" sz="2300" dirty="0"/>
          </a:p>
        </p:txBody>
      </p:sp>
      <p:sp>
        <p:nvSpPr>
          <p:cNvPr id="18534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853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r>
              <a:rPr lang="en-US" dirty="0" smtClean="0"/>
              <a:t>?</a:t>
            </a:r>
            <a:endParaRPr lang="en-US" dirty="0"/>
          </a:p>
        </p:txBody>
      </p:sp>
    </p:spTree>
    <p:extLst>
      <p:ext uri="{BB962C8B-B14F-4D97-AF65-F5344CB8AC3E}">
        <p14:creationId xmlns:p14="http://schemas.microsoft.com/office/powerpoint/2010/main" val="25418621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5346279-BA53-EB43-9435-03C719833818}" type="slidenum">
              <a:rPr lang="en-US" sz="2300"/>
              <a:pPr algn="r" defTabSz="1776413" eaLnBrk="0" hangingPunct="0"/>
              <a:t>103</a:t>
            </a:fld>
            <a:endParaRPr lang="en-US" sz="2300" dirty="0"/>
          </a:p>
        </p:txBody>
      </p:sp>
      <p:sp>
        <p:nvSpPr>
          <p:cNvPr id="18534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853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r>
              <a:rPr lang="en-US" dirty="0" smtClean="0"/>
              <a:t>?</a:t>
            </a:r>
            <a:endParaRPr lang="en-US" dirty="0"/>
          </a:p>
        </p:txBody>
      </p:sp>
    </p:spTree>
    <p:extLst>
      <p:ext uri="{BB962C8B-B14F-4D97-AF65-F5344CB8AC3E}">
        <p14:creationId xmlns:p14="http://schemas.microsoft.com/office/powerpoint/2010/main" val="10871094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3FEC444-DFFB-6A4A-AC91-375018F767F4}" type="slidenum">
              <a:rPr lang="en-US" sz="2300"/>
              <a:pPr algn="r" defTabSz="1776413" eaLnBrk="0" hangingPunct="0"/>
              <a:t>104</a:t>
            </a:fld>
            <a:endParaRPr lang="en-US" sz="2300" dirty="0"/>
          </a:p>
        </p:txBody>
      </p:sp>
      <p:sp>
        <p:nvSpPr>
          <p:cNvPr id="19763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763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r>
              <a:rPr lang="en-US" dirty="0" smtClean="0"/>
              <a:t>?</a:t>
            </a:r>
            <a:endParaRPr lang="en-US" dirty="0"/>
          </a:p>
        </p:txBody>
      </p:sp>
    </p:spTree>
    <p:extLst>
      <p:ext uri="{BB962C8B-B14F-4D97-AF65-F5344CB8AC3E}">
        <p14:creationId xmlns:p14="http://schemas.microsoft.com/office/powerpoint/2010/main" val="31227630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3FEC444-DFFB-6A4A-AC91-375018F767F4}" type="slidenum">
              <a:rPr lang="en-US" sz="2300"/>
              <a:pPr algn="r" defTabSz="1776413" eaLnBrk="0" hangingPunct="0"/>
              <a:t>105</a:t>
            </a:fld>
            <a:endParaRPr lang="en-US" sz="2300" dirty="0"/>
          </a:p>
        </p:txBody>
      </p:sp>
      <p:sp>
        <p:nvSpPr>
          <p:cNvPr id="19763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763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r>
              <a:rPr lang="en-US" dirty="0" smtClean="0"/>
              <a:t>?</a:t>
            </a:r>
            <a:endParaRPr lang="en-US" dirty="0"/>
          </a:p>
        </p:txBody>
      </p:sp>
    </p:spTree>
    <p:extLst>
      <p:ext uri="{BB962C8B-B14F-4D97-AF65-F5344CB8AC3E}">
        <p14:creationId xmlns:p14="http://schemas.microsoft.com/office/powerpoint/2010/main" val="558989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dirty="0">
                <a:latin typeface="Arial" pitchFamily="34" charset="0"/>
                <a:ea typeface="ＭＳ Ｐゴシック" charset="0"/>
                <a:cs typeface="Arial" pitchFamily="34" charset="0"/>
              </a:rPr>
              <a:t>Figure 5.9-s4</a:t>
            </a:r>
            <a:r>
              <a:rPr lang="en-US" dirty="0" smtClean="0">
                <a:latin typeface="Arial" pitchFamily="34" charset="0"/>
                <a:cs typeface="Arial" pitchFamily="34" charset="0"/>
              </a:rPr>
              <a:t> </a:t>
            </a:r>
            <a:r>
              <a:rPr lang="en-US" sz="2300" dirty="0">
                <a:latin typeface="Arial" pitchFamily="34" charset="0"/>
                <a:ea typeface="ＭＳ Ｐゴシック" charset="0"/>
                <a:cs typeface="Arial" pitchFamily="34" charset="0"/>
              </a:rPr>
              <a:t>How an enzyme works (step 4)</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r>
              <a:rPr lang="en-US" dirty="0" smtClean="0">
                <a:latin typeface="Arial"/>
              </a:rPr>
              <a:t>Figure 5.0-1 Why </a:t>
            </a:r>
            <a:r>
              <a:rPr lang="en-US" dirty="0">
                <a:latin typeface="Arial"/>
              </a:rPr>
              <a:t>population ecology matters</a:t>
            </a:r>
            <a:r>
              <a:rPr lang="en-US" dirty="0"/>
              <a:t> </a:t>
            </a:r>
          </a:p>
        </p:txBody>
      </p:sp>
    </p:spTree>
    <p:extLst>
      <p:ext uri="{BB962C8B-B14F-4D97-AF65-F5344CB8AC3E}">
        <p14:creationId xmlns:p14="http://schemas.microsoft.com/office/powerpoint/2010/main" val="12254767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E70D1EE-CB69-0D4B-B8EB-34B6C788CA91}" type="slidenum">
              <a:rPr lang="en-US" sz="2300"/>
              <a:pPr algn="r" defTabSz="1776413" eaLnBrk="0" hangingPunct="0"/>
              <a:t>106</a:t>
            </a:fld>
            <a:endParaRPr lang="en-US" sz="2300" dirty="0"/>
          </a:p>
        </p:txBody>
      </p:sp>
      <p:sp>
        <p:nvSpPr>
          <p:cNvPr id="20173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173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r>
              <a:rPr lang="en-US" dirty="0" smtClean="0"/>
              <a:t>?</a:t>
            </a:r>
            <a:endParaRPr lang="en-US" dirty="0"/>
          </a:p>
        </p:txBody>
      </p:sp>
    </p:spTree>
    <p:extLst>
      <p:ext uri="{BB962C8B-B14F-4D97-AF65-F5344CB8AC3E}">
        <p14:creationId xmlns:p14="http://schemas.microsoft.com/office/powerpoint/2010/main" val="4302112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E70D1EE-CB69-0D4B-B8EB-34B6C788CA91}" type="slidenum">
              <a:rPr lang="en-US" sz="2300"/>
              <a:pPr algn="r" defTabSz="1776413" eaLnBrk="0" hangingPunct="0"/>
              <a:t>107</a:t>
            </a:fld>
            <a:endParaRPr lang="en-US" sz="2300" dirty="0"/>
          </a:p>
        </p:txBody>
      </p:sp>
      <p:sp>
        <p:nvSpPr>
          <p:cNvPr id="20173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173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p>
        </p:txBody>
      </p:sp>
    </p:spTree>
    <p:extLst>
      <p:ext uri="{BB962C8B-B14F-4D97-AF65-F5344CB8AC3E}">
        <p14:creationId xmlns:p14="http://schemas.microsoft.com/office/powerpoint/2010/main" val="31772030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11.14 Differentiation of embryonic stem cells in culture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108</a:t>
            </a:fld>
            <a:endParaRPr lang="en-US" dirty="0">
              <a:solidFill>
                <a:srgbClr val="000000"/>
              </a:solidFill>
            </a:endParaRPr>
          </a:p>
        </p:txBody>
      </p:sp>
    </p:spTree>
    <p:extLst>
      <p:ext uri="{BB962C8B-B14F-4D97-AF65-F5344CB8AC3E}">
        <p14:creationId xmlns:p14="http://schemas.microsoft.com/office/powerpoint/2010/main" val="42842852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E70D1EE-CB69-0D4B-B8EB-34B6C788CA91}" type="slidenum">
              <a:rPr lang="en-US" sz="2300"/>
              <a:pPr algn="r" defTabSz="1776413" eaLnBrk="0" hangingPunct="0"/>
              <a:t>109</a:t>
            </a:fld>
            <a:endParaRPr lang="en-US" sz="2300" dirty="0"/>
          </a:p>
        </p:txBody>
      </p:sp>
      <p:sp>
        <p:nvSpPr>
          <p:cNvPr id="20173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173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p>
        </p:txBody>
      </p:sp>
    </p:spTree>
    <p:extLst>
      <p:ext uri="{BB962C8B-B14F-4D97-AF65-F5344CB8AC3E}">
        <p14:creationId xmlns:p14="http://schemas.microsoft.com/office/powerpoint/2010/main" val="40109947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11.15 Umbilical cord blood banking</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110</a:t>
            </a:fld>
            <a:endParaRPr lang="en-US" dirty="0">
              <a:solidFill>
                <a:srgbClr val="000000"/>
              </a:solidFill>
            </a:endParaRPr>
          </a:p>
        </p:txBody>
      </p:sp>
    </p:spTree>
    <p:extLst>
      <p:ext uri="{BB962C8B-B14F-4D97-AF65-F5344CB8AC3E}">
        <p14:creationId xmlns:p14="http://schemas.microsoft.com/office/powerpoint/2010/main" val="22453355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11.15-1 Umbilical cord blood banking (part 1: baby)</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111</a:t>
            </a:fld>
            <a:endParaRPr lang="en-US" dirty="0">
              <a:solidFill>
                <a:srgbClr val="000000"/>
              </a:solidFill>
            </a:endParaRPr>
          </a:p>
        </p:txBody>
      </p:sp>
    </p:spTree>
    <p:extLst>
      <p:ext uri="{BB962C8B-B14F-4D97-AF65-F5344CB8AC3E}">
        <p14:creationId xmlns:p14="http://schemas.microsoft.com/office/powerpoint/2010/main" val="11058039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11.15-2 Umbilical cord blood banking (part 2: tube)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112</a:t>
            </a:fld>
            <a:endParaRPr lang="en-US" dirty="0">
              <a:solidFill>
                <a:srgbClr val="000000"/>
              </a:solidFill>
            </a:endParaRPr>
          </a:p>
        </p:txBody>
      </p:sp>
    </p:spTree>
    <p:extLst>
      <p:ext uri="{BB962C8B-B14F-4D97-AF65-F5344CB8AC3E}">
        <p14:creationId xmlns:p14="http://schemas.microsoft.com/office/powerpoint/2010/main" val="18584778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B6AD4DD-1473-4945-8694-E0B0FA7EDBC6}" type="slidenum">
              <a:rPr lang="en-US" sz="2300"/>
              <a:pPr algn="r" defTabSz="1776413" eaLnBrk="0" hangingPunct="0"/>
              <a:t>113</a:t>
            </a:fld>
            <a:endParaRPr lang="en-US" sz="2300" dirty="0"/>
          </a:p>
        </p:txBody>
      </p:sp>
      <p:sp>
        <p:nvSpPr>
          <p:cNvPr id="20377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378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often fail to see the similarities between identical twins and cloning. Each process produces multiple individuals with identical nuclear genetic material.</a:t>
            </a:r>
          </a:p>
          <a:p>
            <a:r>
              <a:rPr lang="en-US" sz="1200" kern="1200" dirty="0" smtClean="0">
                <a:solidFill>
                  <a:schemeClr val="tx1"/>
                </a:solidFill>
                <a:latin typeface="Times New Roman" charset="0"/>
                <a:ea typeface="+mn-ea"/>
                <a:cs typeface="+mn-cs"/>
              </a:rPr>
              <a:t>2. Students often assume that clones will appear and act identically. This misunderstanding provides an opportunity to discuss the important influence of the environment in shaping the final phenotype.</a:t>
            </a:r>
          </a:p>
          <a:p>
            <a:r>
              <a:rPr lang="en-US" sz="1200" kern="1200" dirty="0" smtClean="0">
                <a:solidFill>
                  <a:schemeClr val="tx1"/>
                </a:solidFill>
                <a:latin typeface="Times New Roman" charset="0"/>
                <a:ea typeface="+mn-ea"/>
                <a:cs typeface="+mn-cs"/>
              </a:rPr>
              <a:t>3. Students might not immediately understand why reproductive cloning is necessary to transmit specific traits in farm animals. They may fail to realize that unlike cloning, sexual reproduction mixes the genetic material and may not produce offspring with the desired trait(s).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researchers who cloned Dolly the sheep from a mammary gland cell named Dolly after the celebrity Dolly Parton.</a:t>
            </a:r>
          </a:p>
          <a:p>
            <a:r>
              <a:rPr lang="en-US" sz="1200" kern="1200" dirty="0" smtClean="0">
                <a:solidFill>
                  <a:schemeClr val="tx1"/>
                </a:solidFill>
                <a:latin typeface="Times New Roman" charset="0"/>
                <a:ea typeface="+mn-ea"/>
                <a:cs typeface="+mn-cs"/>
              </a:rPr>
              <a:t>2. An even more remarkable aspect of salamander limb regeneration is that only the missing limb segments are regenerated. If an arm is amputated at the elbow, only the forearm, wrist, and hand are regenerated.</a:t>
            </a:r>
          </a:p>
          <a:p>
            <a:r>
              <a:rPr lang="en-US" dirty="0"/>
              <a:t>3. </a:t>
            </a:r>
            <a:r>
              <a:rPr lang="en-US" dirty="0" err="1"/>
              <a:t>Preimplantation</a:t>
            </a:r>
            <a:r>
              <a:rPr lang="en-US" dirty="0"/>
              <a:t> genetic diagnosis (PGD) is a genetic screening technique that removes one or two cells from an embryo at about the 6- to 10-cell stage. The cells that are removed are genetically analyzed, whereas the remaining embryonic cell mass retains the potential to develop into a normal individual. This technique permits embryos to be genetically screened before implanting them into a woman. However, PGD has another potential use. Researchers can use PGD to obtain embryonic stem cells without destroying a human embryo. This procedure might be more acceptable than methods that destroy the embryo to obtain embryonic stem cells.</a:t>
            </a:r>
          </a:p>
          <a:p>
            <a:r>
              <a:rPr lang="en-US" dirty="0"/>
              <a:t>4. The transplantation of pig or other nonhuman tissues into humans (called xenotransplantation) risks the introduction of pig (or other animal) viruses into humans. This viral DNA might not otherwise have the capacity for transmission to humans.</a:t>
            </a:r>
          </a:p>
          <a:p>
            <a:r>
              <a:rPr lang="en-US" dirty="0"/>
              <a:t>5. Political restrictions on the use of federal funds to study stem cells from various sources illustrate the influence of society on the directions of science. As time permits, consider opportunities to discuss or investigate this and other ways that science and society interact.</a:t>
            </a:r>
          </a:p>
          <a:p>
            <a:r>
              <a:rPr lang="en-US" b="1" dirty="0"/>
              <a:t>Active Lecture Tips</a:t>
            </a:r>
            <a:endParaRPr lang="en-US" dirty="0"/>
          </a:p>
          <a:p>
            <a:r>
              <a:rPr lang="en-US" dirty="0"/>
              <a:t>1. Cloning and reproductive technologies raise many ethical questions. To help students begin to consider these issues, consider asking students in class to form small groups with nearby students to consider one of these issues. For example, (1) Is it acceptable to use these technologies to determine the sex of our children, implanting only embryos of a certain sex? (2) Is it acceptable to clone ourselves to produce cultures of replacement tissues to treat damage or disease? (3) Should federal money be spent on research using human ES cells? And does it matter if the ES cells come from embryos that (a) remain viable or (b) were destroyed to produce ES cells?</a:t>
            </a:r>
          </a:p>
        </p:txBody>
      </p:sp>
    </p:spTree>
    <p:extLst>
      <p:ext uri="{BB962C8B-B14F-4D97-AF65-F5344CB8AC3E}">
        <p14:creationId xmlns:p14="http://schemas.microsoft.com/office/powerpoint/2010/main" val="26650330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7A5C7FB-6EAE-514D-A7D9-B97AD1AD7186}" type="slidenum">
              <a:rPr lang="en-US" sz="2300"/>
              <a:pPr algn="r" defTabSz="1776413" eaLnBrk="0" hangingPunct="0"/>
              <a:t>114</a:t>
            </a:fld>
            <a:endParaRPr lang="en-US" sz="2300" dirty="0"/>
          </a:p>
        </p:txBody>
      </p:sp>
      <p:sp>
        <p:nvSpPr>
          <p:cNvPr id="211971"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sz="1200" kern="1200" dirty="0" smtClean="0">
                <a:solidFill>
                  <a:schemeClr val="tx1"/>
                </a:solidFill>
                <a:latin typeface="Times New Roman" charset="0"/>
                <a:ea typeface="+mn-ea"/>
                <a:cs typeface="+mn-cs"/>
              </a:rPr>
              <a:t>2. Students often conclude falsely that most breast cancer is associated with known mutations in the breast cancer genes </a:t>
            </a:r>
            <a:r>
              <a:rPr lang="en-US" sz="1200" i="1" kern="1200" dirty="0" smtClean="0">
                <a:solidFill>
                  <a:schemeClr val="tx1"/>
                </a:solidFill>
                <a:latin typeface="Times New Roman" charset="0"/>
                <a:ea typeface="+mn-ea"/>
                <a:cs typeface="+mn-cs"/>
              </a:rPr>
              <a:t>BRCA1</a:t>
            </a:r>
            <a:r>
              <a:rPr lang="en-US" sz="1200" kern="1200" dirty="0" smtClean="0">
                <a:solidFill>
                  <a:schemeClr val="tx1"/>
                </a:solidFill>
                <a:latin typeface="Times New Roman" charset="0"/>
                <a:ea typeface="+mn-ea"/>
                <a:cs typeface="+mn-cs"/>
              </a:rPr>
              <a:t> and </a:t>
            </a:r>
            <a:r>
              <a:rPr lang="en-US" sz="1200" i="1" kern="1200" dirty="0" smtClean="0">
                <a:solidFill>
                  <a:schemeClr val="tx1"/>
                </a:solidFill>
                <a:latin typeface="Times New Roman" charset="0"/>
                <a:ea typeface="+mn-ea"/>
                <a:cs typeface="+mn-cs"/>
              </a:rPr>
              <a:t>BRCA2</a:t>
            </a:r>
            <a:r>
              <a:rPr lang="en-US" sz="1200" kern="1200" dirty="0" smtClean="0">
                <a:solidFill>
                  <a:schemeClr val="tx1"/>
                </a:solidFill>
                <a:latin typeface="Times New Roman" charset="0"/>
                <a:ea typeface="+mn-ea"/>
                <a:cs typeface="+mn-cs"/>
              </a:rPr>
              <a:t>. However, the vast majority of breast cancer has no known inherited association.</a:t>
            </a:r>
          </a:p>
          <a:p>
            <a:r>
              <a:rPr lang="en-US" sz="1200" kern="1200" dirty="0" smtClean="0">
                <a:solidFill>
                  <a:schemeClr val="tx1"/>
                </a:solidFill>
                <a:latin typeface="Times New Roman" charset="0"/>
                <a:ea typeface="+mn-ea"/>
                <a:cs typeface="+mn-cs"/>
              </a:rPr>
              <a:t>3. Many students do not appreciate the increased risk of skin cancer and premature aging associated with the use of tanning beds.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Tumor-suppressor genes function like the repressor in the </a:t>
            </a:r>
            <a:r>
              <a:rPr lang="en-US" sz="1200" i="1" kern="1200" dirty="0" smtClean="0">
                <a:solidFill>
                  <a:schemeClr val="tx1"/>
                </a:solidFill>
                <a:latin typeface="Times New Roman" charset="0"/>
                <a:ea typeface="+mn-ea"/>
                <a:cs typeface="+mn-cs"/>
              </a:rPr>
              <a:t>E. coli</a:t>
            </a:r>
            <a:r>
              <a:rPr lang="en-US" sz="1200" kern="1200" dirty="0" smtClean="0">
                <a:solidFill>
                  <a:schemeClr val="tx1"/>
                </a:solidFill>
                <a:latin typeface="Times New Roman" charset="0"/>
                <a:ea typeface="+mn-ea"/>
                <a:cs typeface="+mn-cs"/>
              </a:rPr>
              <a:t> lactose operon. The </a:t>
            </a:r>
            <a:r>
              <a:rPr lang="en-US" sz="1200" i="1" kern="1200" dirty="0" smtClean="0">
                <a:solidFill>
                  <a:schemeClr val="tx1"/>
                </a:solidFill>
                <a:latin typeface="Times New Roman" charset="0"/>
                <a:ea typeface="+mn-ea"/>
                <a:cs typeface="+mn-cs"/>
              </a:rPr>
              <a:t>lac</a:t>
            </a:r>
            <a:r>
              <a:rPr lang="en-US" sz="1200" kern="1200" dirty="0" smtClean="0">
                <a:solidFill>
                  <a:schemeClr val="tx1"/>
                </a:solidFill>
                <a:latin typeface="Times New Roman" charset="0"/>
                <a:ea typeface="+mn-ea"/>
                <a:cs typeface="+mn-cs"/>
              </a:rPr>
              <a:t> operon is expressed and cancers appear when their respective repressors do not function.</a:t>
            </a:r>
          </a:p>
          <a:p>
            <a:r>
              <a:rPr lang="en-US" sz="1200" kern="1200" dirty="0" smtClean="0">
                <a:solidFill>
                  <a:schemeClr val="tx1"/>
                </a:solidFill>
                <a:latin typeface="Times New Roman" charset="0"/>
                <a:ea typeface="+mn-ea"/>
                <a:cs typeface="+mn-cs"/>
              </a:rPr>
              <a:t>2. The production of a vaccine (Gardasil) against a virus known to contribute to cervical cancer has helped students become aware of the risks of HPV exposure. The following website of the National Cancer Institute describes the risks of HPV infection (www.cancer.gov/cancertopics/factsheet/Risk/HPV).</a:t>
            </a:r>
          </a:p>
          <a:p>
            <a:r>
              <a:rPr lang="en-US" sz="1200" kern="1200" dirty="0" smtClean="0">
                <a:solidFill>
                  <a:schemeClr val="tx1"/>
                </a:solidFill>
                <a:latin typeface="Times New Roman" charset="0"/>
                <a:ea typeface="+mn-ea"/>
                <a:cs typeface="+mn-cs"/>
              </a:rPr>
              <a:t>3. Students who have had a leg, hip, or back X-rayed may recall that a lead apron was placed over their abdominal and pelvic region. The lead apron is to prevent the irradiation of the patient’s gonads, which could cause mutations that would be inherited.</a:t>
            </a:r>
          </a:p>
          <a:p>
            <a:r>
              <a:rPr lang="en-US" sz="1200" kern="1200" dirty="0" smtClean="0">
                <a:solidFill>
                  <a:schemeClr val="tx1"/>
                </a:solidFill>
                <a:latin typeface="Times New Roman" charset="0"/>
                <a:ea typeface="+mn-ea"/>
                <a:cs typeface="+mn-cs"/>
              </a:rPr>
              <a:t>4. Exposure to carcinogens early in life generally carries greater risks than the same exposure later in life. This is because damage in early life has more time to accumulate additional mutations, potentially leading to disease.</a:t>
            </a:r>
          </a:p>
          <a:p>
            <a:r>
              <a:rPr lang="en-US" sz="1200" kern="1200" dirty="0" smtClean="0">
                <a:solidFill>
                  <a:schemeClr val="tx1"/>
                </a:solidFill>
                <a:latin typeface="Times New Roman" charset="0"/>
                <a:ea typeface="+mn-ea"/>
                <a:cs typeface="+mn-cs"/>
              </a:rPr>
              <a:t>5. Nearly one in five deaths in the United States results from the use of tobacco. Additional information on the risks of tobacco can be found at the website of the American Cancer Society (www.cancer.org/cancer/cancercauses/tobaccocancer/index).</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t>
            </a:r>
            <a:r>
              <a:rPr lang="en-US" sz="1200" i="1" kern="1200" dirty="0" smtClean="0">
                <a:solidFill>
                  <a:schemeClr val="tx1"/>
                </a:solidFill>
                <a:latin typeface="Times New Roman" charset="0"/>
                <a:ea typeface="+mn-ea"/>
                <a:cs typeface="+mn-cs"/>
              </a:rPr>
              <a:t>Media Review: “Losing Control of a Car Relates to Unregulated Cell Division”</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870183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E2FFDBB-9E6F-F54B-9E93-652527A020DE}" type="slidenum">
              <a:rPr lang="en-US" sz="2300"/>
              <a:pPr algn="r" defTabSz="1776413" eaLnBrk="0" hangingPunct="0"/>
              <a:t>115</a:t>
            </a:fld>
            <a:endParaRPr lang="en-US" sz="2300" dirty="0"/>
          </a:p>
        </p:txBody>
      </p:sp>
      <p:sp>
        <p:nvSpPr>
          <p:cNvPr id="21401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402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Students typically have little background knowledge of cancer at the cellular level. Consider creating your own pretest to inquire about your students’ entering knowledge of cancer. For example, ask students if all cancers are genetic (yes, all cancers are based on genetic errors and are the main subject of this chapter). In addition, ask students if exposure to a virus can lead to cancer (yes, as noted in the text).</a:t>
            </a:r>
          </a:p>
          <a:p>
            <a:r>
              <a:rPr lang="en-US" dirty="0"/>
              <a:t>2. Students often conclude falsely that most breast cancer is associated with known mutations in the breast cancer genes </a:t>
            </a:r>
            <a:r>
              <a:rPr lang="en-US" i="1" dirty="0"/>
              <a:t>BRCA1</a:t>
            </a:r>
            <a:r>
              <a:rPr lang="en-US" dirty="0"/>
              <a:t> and </a:t>
            </a:r>
            <a:r>
              <a:rPr lang="en-US" i="1" dirty="0"/>
              <a:t>BRCA2</a:t>
            </a:r>
            <a:r>
              <a:rPr lang="en-US" dirty="0"/>
              <a:t>. However, the vast majority of breast cancer has no known inherited association.</a:t>
            </a:r>
          </a:p>
          <a:p>
            <a:r>
              <a:rPr lang="en-US" dirty="0"/>
              <a:t>3. Many students do not appreciate the increased risk of skin cancer and premature aging associated with the use of tanning beds.</a:t>
            </a:r>
          </a:p>
          <a:p>
            <a:r>
              <a:rPr lang="en-US" b="1" dirty="0"/>
              <a:t>Teaching Tips</a:t>
            </a:r>
            <a:endParaRPr lang="en-US" dirty="0"/>
          </a:p>
          <a:p>
            <a:r>
              <a:rPr lang="en-US" dirty="0"/>
              <a:t>1. Tumor-suppressor genes function like the repressor in the </a:t>
            </a:r>
            <a:r>
              <a:rPr lang="en-US" i="1" dirty="0"/>
              <a:t>E. coli</a:t>
            </a:r>
            <a:r>
              <a:rPr lang="en-US" dirty="0"/>
              <a:t> lactose operon. The </a:t>
            </a:r>
            <a:r>
              <a:rPr lang="en-US" i="1" dirty="0"/>
              <a:t>lac</a:t>
            </a:r>
            <a:r>
              <a:rPr lang="en-US" dirty="0"/>
              <a:t> operon is expressed and cancers appear when their respective repressors do not function.</a:t>
            </a:r>
          </a:p>
          <a:p>
            <a:r>
              <a:rPr lang="en-US" dirty="0"/>
              <a:t>2. The production of a vaccine (Gardasil) against a virus known to contribute to cervical cancer has helped students become aware of the risks of HPV exposure. The following website of the National Cancer Institute describes the risks of HPV infection (</a:t>
            </a:r>
            <a:r>
              <a:rPr lang="en-US" dirty="0" err="1"/>
              <a:t>www.cancer.gov</a:t>
            </a:r>
            <a:r>
              <a:rPr lang="en-US" dirty="0"/>
              <a:t>/</a:t>
            </a:r>
            <a:r>
              <a:rPr lang="en-US" dirty="0" err="1"/>
              <a:t>cancertopics</a:t>
            </a:r>
            <a:r>
              <a:rPr lang="en-US" dirty="0"/>
              <a:t>/factsheet/Risk/HPV).</a:t>
            </a:r>
          </a:p>
          <a:p>
            <a:r>
              <a:rPr lang="en-US" dirty="0"/>
              <a:t>3. Students who have had a leg, hip, or back X-rayed may recall that a lead apron was placed over their abdominal and pelvic region. The lead apron is to prevent the irradiation of the patient’s gonads, which could cause mutations that would be inherited.</a:t>
            </a:r>
          </a:p>
          <a:p>
            <a:r>
              <a:rPr lang="en-US" dirty="0"/>
              <a:t>4. Exposure to carcinogens early in life generally carries greater risks than the same exposure later in life. This is because damage in early life has more time to accumulate additional mutations, potentially leading to disease.</a:t>
            </a:r>
          </a:p>
          <a:p>
            <a:r>
              <a:rPr lang="en-US" dirty="0"/>
              <a:t>5. Nearly one in five deaths in the United States results from the use of tobacco. Additional information on the risks of tobacco can be found at the website of the American Cancer Society (</a:t>
            </a:r>
            <a:r>
              <a:rPr lang="en-US" dirty="0" err="1"/>
              <a:t>www.cancer.org</a:t>
            </a:r>
            <a:r>
              <a:rPr lang="en-US" dirty="0"/>
              <a:t>/cancer/</a:t>
            </a:r>
            <a:r>
              <a:rPr lang="en-US" dirty="0" err="1"/>
              <a:t>cancercauses</a:t>
            </a:r>
            <a:r>
              <a:rPr lang="en-US" dirty="0"/>
              <a:t>/</a:t>
            </a:r>
            <a:r>
              <a:rPr lang="en-US" dirty="0" err="1"/>
              <a:t>tobaccocancer</a:t>
            </a:r>
            <a:r>
              <a:rPr lang="en-US" dirty="0"/>
              <a:t>/index).</a:t>
            </a:r>
          </a:p>
          <a:p>
            <a:r>
              <a:rPr lang="en-US" b="1" dirty="0"/>
              <a:t>Active Lecture Tips</a:t>
            </a:r>
            <a:endParaRPr lang="en-US" dirty="0"/>
          </a:p>
          <a:p>
            <a:r>
              <a:rPr lang="en-US" dirty="0"/>
              <a:t>1. See the </a:t>
            </a:r>
            <a:r>
              <a:rPr lang="en-US" i="1" dirty="0"/>
              <a:t>Media Review: “Losing Control of a Car Relates to Unregulated Cell Division”</a:t>
            </a:r>
            <a:r>
              <a:rPr lang="en-US" dirty="0"/>
              <a:t> on the Instructor Exchange. Visit the Instructor Exchange in the </a:t>
            </a:r>
            <a:r>
              <a:rPr lang="en-US" dirty="0" err="1"/>
              <a:t>MasteringBiology</a:t>
            </a:r>
            <a:r>
              <a:rPr lang="en-US" dirty="0"/>
              <a:t> instructor resource area for a description of this activity.</a:t>
            </a:r>
          </a:p>
        </p:txBody>
      </p:sp>
    </p:spTree>
    <p:extLst>
      <p:ext uri="{BB962C8B-B14F-4D97-AF65-F5344CB8AC3E}">
        <p14:creationId xmlns:p14="http://schemas.microsoft.com/office/powerpoint/2010/main" val="4006899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147412"/>
            <a:ext cx="5486400" cy="37261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2980944"/>
          </a:xfrm>
          <a:prstGeom prst="rect">
            <a:avLst/>
          </a:prstGeom>
        </p:spPr>
      </p:pic>
      <p:sp>
        <p:nvSpPr>
          <p:cNvPr id="2" name="Title 1"/>
          <p:cNvSpPr>
            <a:spLocks noGrp="1"/>
          </p:cNvSpPr>
          <p:nvPr>
            <p:ph type="ctrTitle"/>
          </p:nvPr>
        </p:nvSpPr>
        <p:spPr>
          <a:xfrm>
            <a:off x="4680153" y="142275"/>
            <a:ext cx="4367981" cy="2387600"/>
          </a:xfrm>
        </p:spPr>
        <p:txBody>
          <a:bodyPr anchor="b"/>
          <a:lstStyle>
            <a:lvl1pPr algn="ct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143" y="3489706"/>
            <a:ext cx="6502812" cy="1655762"/>
          </a:xfrm>
        </p:spPr>
        <p:txBody>
          <a:bodyPr>
            <a:normAutofit/>
          </a:bodyPr>
          <a:lstStyle>
            <a:lvl1pPr marL="0" indent="0" algn="ctr">
              <a:buNone/>
              <a:defRPr sz="4400" b="1">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6057900" y="6492875"/>
            <a:ext cx="3086100" cy="365125"/>
          </a:xfrm>
          <a:prstGeom prst="rect">
            <a:avLst/>
          </a:prstGeom>
        </p:spPr>
        <p:txBody>
          <a:bodyPr/>
          <a:lstStyle>
            <a:lvl1pPr algn="r">
              <a:defRPr sz="900">
                <a:solidFill>
                  <a:schemeClr val="tx1"/>
                </a:solidFill>
                <a:latin typeface="Arial" panose="020B0604020202020204" pitchFamily="34" charset="0"/>
                <a:cs typeface="Arial" panose="020B0604020202020204" pitchFamily="34" charset="0"/>
              </a:defRPr>
            </a:lvl1pPr>
          </a:lstStyle>
          <a:p>
            <a:r>
              <a:rPr lang="en-US" smtClean="0"/>
              <a:t>© 2016 Pearson Education, Inc.</a:t>
            </a:r>
            <a:endParaRPr lang="en-US" dirty="0"/>
          </a:p>
        </p:txBody>
      </p:sp>
      <p:sp>
        <p:nvSpPr>
          <p:cNvPr id="11" name="Text Box 39"/>
          <p:cNvSpPr txBox="1">
            <a:spLocks noChangeArrowheads="1"/>
          </p:cNvSpPr>
          <p:nvPr/>
        </p:nvSpPr>
        <p:spPr bwMode="auto">
          <a:xfrm>
            <a:off x="71074" y="5575444"/>
            <a:ext cx="7306756" cy="1200329"/>
          </a:xfrm>
          <a:prstGeom prst="rect">
            <a:avLst/>
          </a:prstGeom>
          <a:noFill/>
          <a:ln w="9525">
            <a:noFill/>
            <a:miter lim="800000"/>
            <a:headEnd/>
            <a:tailEnd/>
          </a:ln>
          <a:effectLst/>
        </p:spPr>
        <p:txBody>
          <a:bodyPr wrap="square">
            <a:prstTxWarp prst="textNoShape">
              <a:avLst/>
            </a:prstTxWarp>
            <a:spAutoFit/>
          </a:bodyPr>
          <a:lstStyle/>
          <a:p>
            <a:pPr eaLnBrk="0" hangingPunct="0"/>
            <a:r>
              <a:rPr lang="en-US" sz="2000" b="1" dirty="0">
                <a:solidFill>
                  <a:schemeClr val="tx1"/>
                </a:solidFill>
                <a:ea typeface="ＭＳ Ｐゴシック" pitchFamily="-108" charset="-128"/>
                <a:cs typeface="ＭＳ Ｐゴシック" pitchFamily="-108" charset="-128"/>
              </a:rPr>
              <a:t>PowerPoint</a:t>
            </a:r>
            <a:r>
              <a:rPr lang="en-US" sz="2000" b="1" baseline="30000" dirty="0">
                <a:solidFill>
                  <a:schemeClr val="tx1"/>
                </a:solidFill>
                <a:ea typeface="ＭＳ Ｐゴシック" pitchFamily="-108" charset="-128"/>
                <a:cs typeface="ＭＳ Ｐゴシック" pitchFamily="-108" charset="-128"/>
              </a:rPr>
              <a:t>®</a:t>
            </a:r>
            <a:r>
              <a:rPr lang="en-US" sz="2000" b="1" dirty="0">
                <a:solidFill>
                  <a:schemeClr val="tx1"/>
                </a:solidFill>
                <a:ea typeface="ＭＳ Ｐゴシック" pitchFamily="-108" charset="-128"/>
                <a:cs typeface="ＭＳ Ｐゴシック" pitchFamily="-108" charset="-128"/>
              </a:rPr>
              <a:t> </a:t>
            </a:r>
            <a:r>
              <a:rPr lang="en-US" sz="2000" b="1" dirty="0" smtClean="0">
                <a:solidFill>
                  <a:schemeClr val="tx1"/>
                </a:solidFill>
                <a:ea typeface="ＭＳ Ｐゴシック" pitchFamily="-108" charset="-128"/>
                <a:cs typeface="ＭＳ Ｐゴシック" pitchFamily="-108" charset="-128"/>
              </a:rPr>
              <a:t>Lectures </a:t>
            </a:r>
            <a:r>
              <a:rPr lang="en-US" sz="1600" b="1" dirty="0" smtClean="0">
                <a:solidFill>
                  <a:schemeClr val="tx1"/>
                </a:solidFill>
                <a:ea typeface="ＭＳ Ｐゴシック" pitchFamily="-108" charset="-128"/>
                <a:cs typeface="ＭＳ Ｐゴシック" pitchFamily="-108" charset="-128"/>
              </a:rPr>
              <a:t>created by Edward J. </a:t>
            </a:r>
            <a:r>
              <a:rPr lang="en-US" sz="1600" b="1" dirty="0" err="1" smtClean="0">
                <a:solidFill>
                  <a:schemeClr val="tx1"/>
                </a:solidFill>
                <a:ea typeface="ＭＳ Ｐゴシック" pitchFamily="-108" charset="-128"/>
                <a:cs typeface="ＭＳ Ｐゴシック" pitchFamily="-108" charset="-128"/>
              </a:rPr>
              <a:t>Zalisko</a:t>
            </a:r>
            <a:r>
              <a:rPr lang="en-US" sz="1600" b="1" dirty="0" smtClean="0">
                <a:solidFill>
                  <a:schemeClr val="tx1"/>
                </a:solidFill>
                <a:ea typeface="ＭＳ Ｐゴシック" pitchFamily="-108" charset="-128"/>
                <a:cs typeface="ＭＳ Ｐゴシック" pitchFamily="-108" charset="-128"/>
              </a:rPr>
              <a:t> </a:t>
            </a:r>
            <a:r>
              <a:rPr lang="en-US" sz="1600" b="1" dirty="0">
                <a:solidFill>
                  <a:schemeClr val="tx1"/>
                </a:solidFill>
                <a:ea typeface="ＭＳ Ｐゴシック" pitchFamily="-108" charset="-128"/>
                <a:cs typeface="ＭＳ Ｐゴシック" pitchFamily="-108" charset="-128"/>
              </a:rPr>
              <a:t>for</a:t>
            </a:r>
          </a:p>
          <a:p>
            <a:pPr eaLnBrk="0" hangingPunct="0"/>
            <a:r>
              <a:rPr lang="en-US" sz="1800" b="1" i="1" dirty="0">
                <a:solidFill>
                  <a:schemeClr val="tx1"/>
                </a:solidFill>
                <a:ea typeface="ＭＳ Ｐゴシック" pitchFamily="-108" charset="-128"/>
                <a:cs typeface="ＭＳ Ｐゴシック" pitchFamily="-108" charset="-128"/>
              </a:rPr>
              <a:t>Campbell Essential Biology, </a:t>
            </a:r>
            <a:r>
              <a:rPr lang="en-US" sz="1800" b="1" dirty="0" smtClean="0">
                <a:solidFill>
                  <a:schemeClr val="tx1"/>
                </a:solidFill>
                <a:ea typeface="ＭＳ Ｐゴシック" pitchFamily="-108" charset="-128"/>
                <a:cs typeface="ＭＳ Ｐゴシック" pitchFamily="-108" charset="-128"/>
              </a:rPr>
              <a:t>Sixth </a:t>
            </a:r>
            <a:r>
              <a:rPr lang="en-US" sz="1800" b="1" dirty="0">
                <a:solidFill>
                  <a:schemeClr val="tx1"/>
                </a:solidFill>
                <a:ea typeface="ＭＳ Ｐゴシック" pitchFamily="-108" charset="-128"/>
                <a:cs typeface="ＭＳ Ｐゴシック" pitchFamily="-108" charset="-128"/>
              </a:rPr>
              <a:t>Edition,</a:t>
            </a:r>
            <a:r>
              <a:rPr lang="en-US" sz="1800" b="1" i="1" dirty="0">
                <a:solidFill>
                  <a:schemeClr val="tx1"/>
                </a:solidFill>
                <a:ea typeface="ＭＳ Ｐゴシック" pitchFamily="-108" charset="-128"/>
                <a:cs typeface="ＭＳ Ｐゴシック" pitchFamily="-108" charset="-128"/>
              </a:rPr>
              <a:t> </a:t>
            </a:r>
            <a:r>
              <a:rPr lang="en-US" sz="1800" b="1" dirty="0">
                <a:solidFill>
                  <a:schemeClr val="tx1"/>
                </a:solidFill>
                <a:ea typeface="ＭＳ Ｐゴシック" pitchFamily="-108" charset="-128"/>
                <a:cs typeface="ＭＳ Ｐゴシック" pitchFamily="-108" charset="-128"/>
              </a:rPr>
              <a:t>and</a:t>
            </a:r>
            <a:endParaRPr lang="en-US" sz="1800" b="1" dirty="0">
              <a:solidFill>
                <a:schemeClr val="tx1"/>
              </a:solidFill>
              <a:latin typeface="Times New Roman" pitchFamily="-108" charset="0"/>
              <a:ea typeface="ＭＳ Ｐゴシック" pitchFamily="-108" charset="-128"/>
              <a:cs typeface="ＭＳ Ｐゴシック" pitchFamily="-108" charset="-128"/>
            </a:endParaRPr>
          </a:p>
          <a:p>
            <a:pPr eaLnBrk="0" hangingPunct="0"/>
            <a:r>
              <a:rPr lang="en-US" sz="1800" b="1" i="1" dirty="0">
                <a:solidFill>
                  <a:schemeClr val="tx1"/>
                </a:solidFill>
                <a:ea typeface="ＭＳ Ｐゴシック" pitchFamily="-108" charset="-128"/>
                <a:cs typeface="ＭＳ Ｐゴシック" pitchFamily="-108" charset="-128"/>
              </a:rPr>
              <a:t>Campbell Essential Biology with Physiology, </a:t>
            </a:r>
            <a:r>
              <a:rPr lang="en-US" sz="1800" b="1" dirty="0" smtClean="0">
                <a:solidFill>
                  <a:schemeClr val="tx1"/>
                </a:solidFill>
                <a:ea typeface="ＭＳ Ｐゴシック" pitchFamily="-108" charset="-128"/>
                <a:cs typeface="ＭＳ Ｐゴシック" pitchFamily="-108" charset="-128"/>
              </a:rPr>
              <a:t>Fifth </a:t>
            </a:r>
            <a:r>
              <a:rPr lang="en-US" sz="1800" b="1" dirty="0">
                <a:solidFill>
                  <a:schemeClr val="tx1"/>
                </a:solidFill>
                <a:ea typeface="ＭＳ Ｐゴシック" pitchFamily="-108" charset="-128"/>
                <a:cs typeface="ＭＳ Ｐゴシック" pitchFamily="-108" charset="-128"/>
              </a:rPr>
              <a:t>Edition</a:t>
            </a:r>
            <a:endParaRPr lang="en-US" sz="1800" b="1" i="1" dirty="0">
              <a:solidFill>
                <a:schemeClr val="tx1"/>
              </a:solidFill>
              <a:ea typeface="ＭＳ Ｐゴシック" pitchFamily="-108" charset="-128"/>
              <a:cs typeface="ＭＳ Ｐゴシック" pitchFamily="-108" charset="-128"/>
            </a:endParaRPr>
          </a:p>
          <a:p>
            <a:pPr eaLnBrk="0" hangingPunct="0"/>
            <a:r>
              <a:rPr lang="en-US" sz="1600" b="1" i="1" dirty="0">
                <a:solidFill>
                  <a:schemeClr val="tx1"/>
                </a:solidFill>
                <a:latin typeface="Times New Roman" pitchFamily="-108" charset="0"/>
                <a:ea typeface="ＭＳ Ｐゴシック" pitchFamily="-108" charset="-128"/>
                <a:cs typeface="ＭＳ Ｐゴシック" pitchFamily="-108" charset="-128"/>
              </a:rPr>
              <a:t> </a:t>
            </a:r>
            <a:r>
              <a:rPr lang="en-US" sz="1600" b="1" i="1" dirty="0">
                <a:solidFill>
                  <a:schemeClr val="tx1"/>
                </a:solidFill>
                <a:latin typeface="Arial" panose="020B0604020202020204" pitchFamily="34" charset="0"/>
                <a:ea typeface="ＭＳ Ｐゴシック" pitchFamily="-108" charset="-128"/>
                <a:cs typeface="Arial" panose="020B0604020202020204" pitchFamily="34" charset="0"/>
              </a:rPr>
              <a:t>  – </a:t>
            </a:r>
            <a:r>
              <a:rPr lang="en-US" sz="1600" b="1" dirty="0">
                <a:solidFill>
                  <a:schemeClr val="tx1"/>
                </a:solidFill>
                <a:latin typeface="Arial" panose="020B0604020202020204" pitchFamily="34" charset="0"/>
                <a:ea typeface="ＭＳ Ｐゴシック" pitchFamily="-108" charset="-128"/>
                <a:cs typeface="Arial" panose="020B0604020202020204" pitchFamily="34" charset="0"/>
              </a:rPr>
              <a:t>Eric J. Simon, Jean L. Dickey, </a:t>
            </a:r>
            <a:r>
              <a:rPr lang="en-US" sz="1600" b="1" dirty="0" smtClean="0">
                <a:solidFill>
                  <a:schemeClr val="tx1"/>
                </a:solidFill>
                <a:latin typeface="Arial" panose="020B0604020202020204" pitchFamily="34" charset="0"/>
                <a:ea typeface="ＭＳ Ｐゴシック" pitchFamily="-108" charset="-128"/>
                <a:cs typeface="Arial" panose="020B0604020202020204" pitchFamily="34" charset="0"/>
              </a:rPr>
              <a:t>Kelly A. Hogan, and Jane B. Reece</a:t>
            </a:r>
            <a:endParaRPr lang="en-US" sz="1600" b="1" dirty="0">
              <a:solidFill>
                <a:schemeClr val="tx1"/>
              </a:solidFill>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5433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65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437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9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010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432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641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0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85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918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464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7383" y="1227909"/>
            <a:ext cx="8543108" cy="49490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C9358BE-CED0-44B3-985B-9B436E32EF02}" type="datetime1">
              <a:rPr lang="en-US" smtClean="0"/>
              <a:t>10/23/18</a:t>
            </a:fld>
            <a:endParaRPr lang="en-US"/>
          </a:p>
        </p:txBody>
      </p:sp>
      <p:sp>
        <p:nvSpPr>
          <p:cNvPr id="5" name="Footer Placeholder 4"/>
          <p:cNvSpPr>
            <a:spLocks noGrp="1"/>
          </p:cNvSpPr>
          <p:nvPr>
            <p:ph type="ftr" sz="quarter" idx="11"/>
          </p:nvPr>
        </p:nvSpPr>
        <p:spPr>
          <a:xfrm>
            <a:off x="68580" y="6515735"/>
            <a:ext cx="3086100" cy="365125"/>
          </a:xfrm>
          <a:prstGeom prst="rect">
            <a:avLst/>
          </a:prstGeom>
        </p:spPr>
        <p:txBody>
          <a:bodyPr/>
          <a:lstStyle/>
          <a:p>
            <a:r>
              <a:rPr lang="en-US" smtClean="0"/>
              <a:t>© 2016 Pearson Education, Inc.</a:t>
            </a:r>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69DE886-DA9C-4BB0-9CDA-E860E39C9479}" type="slidenum">
              <a:rPr lang="en-US" smtClean="0"/>
              <a:t>‹#›</a:t>
            </a:fld>
            <a:endParaRPr lang="en-US"/>
          </a:p>
        </p:txBody>
      </p:sp>
    </p:spTree>
    <p:extLst>
      <p:ext uri="{BB962C8B-B14F-4D97-AF65-F5344CB8AC3E}">
        <p14:creationId xmlns:p14="http://schemas.microsoft.com/office/powerpoint/2010/main" val="1884752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551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351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874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17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458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046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109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012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410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356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383" y="365126"/>
            <a:ext cx="8543108" cy="978729"/>
          </a:xfrm>
        </p:spPr>
        <p:txBody>
          <a:bodyPr/>
          <a:lstStyle>
            <a:lvl1pPr>
              <a:defRPr/>
            </a:lvl1pPr>
          </a:lstStyle>
          <a:p>
            <a:r>
              <a:rPr lang="en-US" dirty="0" smtClean="0"/>
              <a:t>Click to edit M</a:t>
            </a:r>
            <a:br>
              <a:rPr lang="en-US" dirty="0" smtClean="0"/>
            </a:br>
            <a:r>
              <a:rPr lang="en-US" dirty="0" smtClean="0"/>
              <a:t>aster title style</a:t>
            </a:r>
            <a:endParaRPr lang="en-US" dirty="0"/>
          </a:p>
        </p:txBody>
      </p:sp>
      <p:sp>
        <p:nvSpPr>
          <p:cNvPr id="3" name="Content Placeholder 2"/>
          <p:cNvSpPr>
            <a:spLocks noGrp="1"/>
          </p:cNvSpPr>
          <p:nvPr>
            <p:ph idx="1"/>
          </p:nvPr>
        </p:nvSpPr>
        <p:spPr>
          <a:xfrm>
            <a:off x="287383" y="1476103"/>
            <a:ext cx="8543108" cy="47008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4094AE2-66B0-413A-B1D4-0DFB325CE55C}" type="datetime1">
              <a:rPr lang="en-US" smtClean="0"/>
              <a:t>10/23/18</a:t>
            </a:fld>
            <a:endParaRPr lang="en-US"/>
          </a:p>
        </p:txBody>
      </p:sp>
      <p:sp>
        <p:nvSpPr>
          <p:cNvPr id="5" name="Footer Placeholder 4"/>
          <p:cNvSpPr>
            <a:spLocks noGrp="1"/>
          </p:cNvSpPr>
          <p:nvPr>
            <p:ph type="ftr" sz="quarter" idx="11"/>
          </p:nvPr>
        </p:nvSpPr>
        <p:spPr>
          <a:xfrm>
            <a:off x="68580" y="6515735"/>
            <a:ext cx="3086100" cy="365125"/>
          </a:xfrm>
          <a:prstGeom prst="rect">
            <a:avLst/>
          </a:prstGeom>
        </p:spPr>
        <p:txBody>
          <a:bodyPr/>
          <a:lstStyle/>
          <a:p>
            <a:r>
              <a:rPr lang="en-US" smtClean="0"/>
              <a:t>© 2016 Pearson Education, Inc.</a:t>
            </a:r>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69DE886-DA9C-4BB0-9CDA-E860E39C9479}" type="slidenum">
              <a:rPr lang="en-US" smtClean="0"/>
              <a:t>‹#›</a:t>
            </a:fld>
            <a:endParaRPr lang="en-US"/>
          </a:p>
        </p:txBody>
      </p:sp>
    </p:spTree>
    <p:extLst>
      <p:ext uri="{BB962C8B-B14F-4D97-AF65-F5344CB8AC3E}">
        <p14:creationId xmlns:p14="http://schemas.microsoft.com/office/powerpoint/2010/main" val="409265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56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173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143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785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688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656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729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697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148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096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F00255B-C231-41F6-9EE1-963B145DB7F3}" type="datetime1">
              <a:rPr lang="en-US" smtClean="0"/>
              <a:t>10/23/18</a:t>
            </a:fld>
            <a:endParaRPr lang="en-US"/>
          </a:p>
        </p:txBody>
      </p:sp>
      <p:sp>
        <p:nvSpPr>
          <p:cNvPr id="5" name="Footer Placeholder 4"/>
          <p:cNvSpPr>
            <a:spLocks noGrp="1"/>
          </p:cNvSpPr>
          <p:nvPr>
            <p:ph type="ftr" sz="quarter" idx="11"/>
          </p:nvPr>
        </p:nvSpPr>
        <p:spPr>
          <a:xfrm>
            <a:off x="68580" y="6515735"/>
            <a:ext cx="3086100" cy="365125"/>
          </a:xfrm>
          <a:prstGeom prst="rect">
            <a:avLst/>
          </a:prstGeom>
        </p:spPr>
        <p:txBody>
          <a:bodyPr/>
          <a:lstStyle/>
          <a:p>
            <a:r>
              <a:rPr lang="en-US" smtClean="0"/>
              <a:t>© 2016 Pearson Education, Inc.</a:t>
            </a:r>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69DE886-DA9C-4BB0-9CDA-E860E39C9479}" type="slidenum">
              <a:rPr lang="en-US" smtClean="0"/>
              <a:t>‹#›</a:t>
            </a:fld>
            <a:endParaRPr lang="en-US"/>
          </a:p>
        </p:txBody>
      </p:sp>
    </p:spTree>
    <p:extLst>
      <p:ext uri="{BB962C8B-B14F-4D97-AF65-F5344CB8AC3E}">
        <p14:creationId xmlns:p14="http://schemas.microsoft.com/office/powerpoint/2010/main" val="2695497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773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524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982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08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071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80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56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90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51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831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970F47B-AC61-48D2-AED7-2728DB50D162}" type="datetime1">
              <a:rPr lang="en-US" smtClean="0"/>
              <a:t>10/23/18</a:t>
            </a:fld>
            <a:endParaRPr lang="en-US"/>
          </a:p>
        </p:txBody>
      </p:sp>
      <p:sp>
        <p:nvSpPr>
          <p:cNvPr id="4" name="Footer Placeholder 3"/>
          <p:cNvSpPr>
            <a:spLocks noGrp="1"/>
          </p:cNvSpPr>
          <p:nvPr>
            <p:ph type="ftr" sz="quarter" idx="11"/>
          </p:nvPr>
        </p:nvSpPr>
        <p:spPr>
          <a:xfrm>
            <a:off x="68580" y="6515735"/>
            <a:ext cx="3086100" cy="365125"/>
          </a:xfrm>
          <a:prstGeom prst="rect">
            <a:avLst/>
          </a:prstGeom>
        </p:spPr>
        <p:txBody>
          <a:bodyPr/>
          <a:lstStyle/>
          <a:p>
            <a:r>
              <a:rPr lang="en-US" smtClean="0"/>
              <a:t>© 2016 Pearson Education, Inc.</a:t>
            </a:r>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69DE886-DA9C-4BB0-9CDA-E860E39C9479}" type="slidenum">
              <a:rPr lang="en-US" smtClean="0"/>
              <a:t>‹#›</a:t>
            </a:fld>
            <a:endParaRPr lang="en-US"/>
          </a:p>
        </p:txBody>
      </p:sp>
    </p:spTree>
    <p:extLst>
      <p:ext uri="{BB962C8B-B14F-4D97-AF65-F5344CB8AC3E}">
        <p14:creationId xmlns:p14="http://schemas.microsoft.com/office/powerpoint/2010/main" val="518347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83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987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897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37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905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51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888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900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533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6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163F0D25-61E9-4431-B0D3-B1DFEC712E9B}" type="datetime1">
              <a:rPr lang="en-US" smtClean="0"/>
              <a:t>10/23/18</a:t>
            </a:fld>
            <a:endParaRPr lang="en-US"/>
          </a:p>
        </p:txBody>
      </p:sp>
      <p:sp>
        <p:nvSpPr>
          <p:cNvPr id="3" name="Footer Placeholder 2"/>
          <p:cNvSpPr>
            <a:spLocks noGrp="1"/>
          </p:cNvSpPr>
          <p:nvPr>
            <p:ph type="ftr" sz="quarter" idx="11"/>
          </p:nvPr>
        </p:nvSpPr>
        <p:spPr>
          <a:xfrm>
            <a:off x="68580" y="6515735"/>
            <a:ext cx="3086100" cy="365125"/>
          </a:xfrm>
          <a:prstGeom prst="rect">
            <a:avLst/>
          </a:prstGeom>
        </p:spPr>
        <p:txBody>
          <a:bodyPr/>
          <a:lstStyle/>
          <a:p>
            <a:r>
              <a:rPr lang="en-US" smtClean="0"/>
              <a:t>© 2016 Pearson Education, Inc.</a:t>
            </a:r>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69DE886-DA9C-4BB0-9CDA-E860E39C9479}" type="slidenum">
              <a:rPr lang="en-US" smtClean="0"/>
              <a:t>‹#›</a:t>
            </a:fld>
            <a:endParaRPr lang="en-US"/>
          </a:p>
        </p:txBody>
      </p:sp>
    </p:spTree>
    <p:extLst>
      <p:ext uri="{BB962C8B-B14F-4D97-AF65-F5344CB8AC3E}">
        <p14:creationId xmlns:p14="http://schemas.microsoft.com/office/powerpoint/2010/main" val="3236463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459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72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315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27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553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107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08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0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699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4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50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2845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681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6353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950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360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7383" y="24092"/>
            <a:ext cx="8543108" cy="9588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287383" y="1227909"/>
            <a:ext cx="8543108" cy="494905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C9358BE-CED0-44B3-985B-9B436E32EF02}" type="datetime1">
              <a:rPr lang="en-US" smtClean="0"/>
              <a:t>10/23/18</a:t>
            </a:fld>
            <a:endParaRPr lang="en-US"/>
          </a:p>
        </p:txBody>
      </p:sp>
      <p:sp>
        <p:nvSpPr>
          <p:cNvPr id="5" name="Footer Placeholder 4"/>
          <p:cNvSpPr>
            <a:spLocks noGrp="1"/>
          </p:cNvSpPr>
          <p:nvPr>
            <p:ph type="ftr" sz="quarter" idx="11"/>
          </p:nvPr>
        </p:nvSpPr>
        <p:spPr>
          <a:xfrm>
            <a:off x="68580" y="6515735"/>
            <a:ext cx="3086100" cy="365125"/>
          </a:xfrm>
          <a:prstGeom prst="rect">
            <a:avLst/>
          </a:prstGeom>
        </p:spPr>
        <p:txBody>
          <a:bodyPr/>
          <a:lstStyle/>
          <a:p>
            <a:r>
              <a:rPr lang="en-US" smtClean="0"/>
              <a:t>© 2016 Pearson Education, Inc.</a:t>
            </a:r>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69DE886-DA9C-4BB0-9CDA-E860E39C9479}" type="slidenum">
              <a:rPr lang="en-US" smtClean="0"/>
              <a:t>‹#›</a:t>
            </a:fld>
            <a:endParaRPr lang="en-US"/>
          </a:p>
        </p:txBody>
      </p:sp>
    </p:spTree>
    <p:extLst>
      <p:ext uri="{BB962C8B-B14F-4D97-AF65-F5344CB8AC3E}">
        <p14:creationId xmlns:p14="http://schemas.microsoft.com/office/powerpoint/2010/main" val="552626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152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80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83" y="24092"/>
            <a:ext cx="8543108" cy="958863"/>
          </a:xfrm>
          <a:prstGeom prst="rect">
            <a:avLst/>
          </a:prstGeom>
        </p:spPr>
        <p:txBody>
          <a:bodyPr vert="horz" wrap="square"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7383" y="1011049"/>
            <a:ext cx="8543108" cy="5680438"/>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54875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sldNum="0" hdr="0" dt="0"/>
  <p:txStyles>
    <p:titleStyle>
      <a:lvl1pPr algn="ctr"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481251899"/>
      </p:ext>
    </p:extLst>
  </p:cSld>
  <p:clrMap bg1="lt1" tx1="dk1" bg2="lt2" tx2="dk2" accent1="accent1" accent2="accent2" accent3="accent3" accent4="accent4" accent5="accent5" accent6="accent6" hlink="hlink" folHlink="folHlink"/>
  <p:sldLayoutIdLst>
    <p:sldLayoutId id="214748372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443915159"/>
      </p:ext>
    </p:extLst>
  </p:cSld>
  <p:clrMap bg1="lt1" tx1="dk1" bg2="lt2" tx2="dk2" accent1="accent1" accent2="accent2" accent3="accent3" accent4="accent4" accent5="accent5" accent6="accent6" hlink="hlink" folHlink="folHlink"/>
  <p:sldLayoutIdLst>
    <p:sldLayoutId id="21474837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69516410"/>
      </p:ext>
    </p:extLst>
  </p:cSld>
  <p:clrMap bg1="lt1" tx1="dk1" bg2="lt2" tx2="dk2" accent1="accent1" accent2="accent2" accent3="accent3" accent4="accent4" accent5="accent5" accent6="accent6" hlink="hlink" folHlink="folHlink"/>
  <p:sldLayoutIdLst>
    <p:sldLayoutId id="214748372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584094931"/>
      </p:ext>
    </p:extLst>
  </p:cSld>
  <p:clrMap bg1="lt1" tx1="dk1" bg2="lt2" tx2="dk2" accent1="accent1" accent2="accent2" accent3="accent3" accent4="accent4" accent5="accent5" accent6="accent6" hlink="hlink" folHlink="folHlink"/>
  <p:sldLayoutIdLst>
    <p:sldLayoutId id="21474837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27315294"/>
      </p:ext>
    </p:extLst>
  </p:cSld>
  <p:clrMap bg1="lt1" tx1="dk1" bg2="lt2" tx2="dk2" accent1="accent1" accent2="accent2" accent3="accent3" accent4="accent4" accent5="accent5" accent6="accent6" hlink="hlink" folHlink="folHlink"/>
  <p:sldLayoutIdLst>
    <p:sldLayoutId id="214748372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910681157"/>
      </p:ext>
    </p:extLst>
  </p:cSld>
  <p:clrMap bg1="lt1" tx1="dk1" bg2="lt2" tx2="dk2" accent1="accent1" accent2="accent2" accent3="accent3" accent4="accent4" accent5="accent5" accent6="accent6" hlink="hlink" folHlink="folHlink"/>
  <p:sldLayoutIdLst>
    <p:sldLayoutId id="214748373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963910839"/>
      </p:ext>
    </p:extLst>
  </p:cSld>
  <p:clrMap bg1="lt1" tx1="dk1" bg2="lt2" tx2="dk2" accent1="accent1" accent2="accent2" accent3="accent3" accent4="accent4" accent5="accent5" accent6="accent6" hlink="hlink" folHlink="folHlink"/>
  <p:sldLayoutIdLst>
    <p:sldLayoutId id="214748373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524733553"/>
      </p:ext>
    </p:extLst>
  </p:cSld>
  <p:clrMap bg1="lt1" tx1="dk1" bg2="lt2" tx2="dk2" accent1="accent1" accent2="accent2" accent3="accent3" accent4="accent4" accent5="accent5" accent6="accent6" hlink="hlink" folHlink="folHlink"/>
  <p:sldLayoutIdLst>
    <p:sldLayoutId id="21474837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476211822"/>
      </p:ext>
    </p:extLst>
  </p:cSld>
  <p:clrMap bg1="lt1" tx1="dk1" bg2="lt2" tx2="dk2" accent1="accent1" accent2="accent2" accent3="accent3" accent4="accent4" accent5="accent5" accent6="accent6" hlink="hlink" folHlink="folHlink"/>
  <p:sldLayoutIdLst>
    <p:sldLayoutId id="214748373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767262723"/>
      </p:ext>
    </p:extLst>
  </p:cSld>
  <p:clrMap bg1="lt1" tx1="dk1" bg2="lt2" tx2="dk2" accent1="accent1" accent2="accent2" accent3="accent3" accent4="accent4" accent5="accent5" accent6="accent6" hlink="hlink" folHlink="folHlink"/>
  <p:sldLayoutIdLst>
    <p:sldLayoutId id="214748373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139673013"/>
      </p:ext>
    </p:extLst>
  </p:cSld>
  <p:clrMap bg1="lt1" tx1="dk1" bg2="lt2" tx2="dk2" accent1="accent1" accent2="accent2" accent3="accent3" accent4="accent4" accent5="accent5" accent6="accent6" hlink="hlink" folHlink="folHlink"/>
  <p:sldLayoutIdLst>
    <p:sldLayoutId id="214748369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957683286"/>
      </p:ext>
    </p:extLst>
  </p:cSld>
  <p:clrMap bg1="lt1" tx1="dk1" bg2="lt2" tx2="dk2" accent1="accent1" accent2="accent2" accent3="accent3" accent4="accent4" accent5="accent5" accent6="accent6" hlink="hlink" folHlink="folHlink"/>
  <p:sldLayoutIdLst>
    <p:sldLayoutId id="214748374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443609947"/>
      </p:ext>
    </p:extLst>
  </p:cSld>
  <p:clrMap bg1="lt1" tx1="dk1" bg2="lt2" tx2="dk2" accent1="accent1" accent2="accent2" accent3="accent3" accent4="accent4" accent5="accent5" accent6="accent6" hlink="hlink" folHlink="folHlink"/>
  <p:sldLayoutIdLst>
    <p:sldLayoutId id="214748374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902085853"/>
      </p:ext>
    </p:extLst>
  </p:cSld>
  <p:clrMap bg1="lt1" tx1="dk1" bg2="lt2" tx2="dk2" accent1="accent1" accent2="accent2" accent3="accent3" accent4="accent4" accent5="accent5" accent6="accent6" hlink="hlink" folHlink="folHlink"/>
  <p:sldLayoutIdLst>
    <p:sldLayoutId id="214748374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099556251"/>
      </p:ext>
    </p:extLst>
  </p:cSld>
  <p:clrMap bg1="lt1" tx1="dk1" bg2="lt2" tx2="dk2" accent1="accent1" accent2="accent2" accent3="accent3" accent4="accent4" accent5="accent5" accent6="accent6" hlink="hlink" folHlink="folHlink"/>
  <p:sldLayoutIdLst>
    <p:sldLayoutId id="214748374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647308265"/>
      </p:ext>
    </p:extLst>
  </p:cSld>
  <p:clrMap bg1="lt1" tx1="dk1" bg2="lt2" tx2="dk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653988357"/>
      </p:ext>
    </p:extLst>
  </p:cSld>
  <p:clrMap bg1="lt1" tx1="dk1" bg2="lt2" tx2="dk2" accent1="accent1" accent2="accent2" accent3="accent3" accent4="accent4" accent5="accent5" accent6="accent6" hlink="hlink" folHlink="folHlink"/>
  <p:sldLayoutIdLst>
    <p:sldLayoutId id="214748375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240067373"/>
      </p:ext>
    </p:extLst>
  </p:cSld>
  <p:clrMap bg1="lt1" tx1="dk1" bg2="lt2" tx2="dk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557647244"/>
      </p:ext>
    </p:extLst>
  </p:cSld>
  <p:clrMap bg1="lt1" tx1="dk1" bg2="lt2" tx2="dk2" accent1="accent1" accent2="accent2" accent3="accent3" accent4="accent4" accent5="accent5" accent6="accent6" hlink="hlink" folHlink="folHlink"/>
  <p:sldLayoutIdLst>
    <p:sldLayoutId id="214748375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082318240"/>
      </p:ext>
    </p:extLst>
  </p:cSld>
  <p:clrMap bg1="lt1" tx1="dk1" bg2="lt2" tx2="dk2" accent1="accent1" accent2="accent2" accent3="accent3" accent4="accent4" accent5="accent5" accent6="accent6" hlink="hlink" folHlink="folHlink"/>
  <p:sldLayoutIdLst>
    <p:sldLayoutId id="21474837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225714451"/>
      </p:ext>
    </p:extLst>
  </p:cSld>
  <p:clrMap bg1="lt1" tx1="dk1" bg2="lt2" tx2="dk2" accent1="accent1" accent2="accent2" accent3="accent3" accent4="accent4" accent5="accent5" accent6="accent6" hlink="hlink" folHlink="folHlink"/>
  <p:sldLayoutIdLst>
    <p:sldLayoutId id="21474837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22613447"/>
      </p:ext>
    </p:extLst>
  </p:cSld>
  <p:clrMap bg1="lt1" tx1="dk1" bg2="lt2" tx2="dk2" accent1="accent1" accent2="accent2" accent3="accent3" accent4="accent4" accent5="accent5" accent6="accent6" hlink="hlink" folHlink="folHlink"/>
  <p:sldLayoutIdLst>
    <p:sldLayoutId id="214748370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505987267"/>
      </p:ext>
    </p:extLst>
  </p:cSld>
  <p:clrMap bg1="lt1" tx1="dk1" bg2="lt2" tx2="dk2" accent1="accent1" accent2="accent2" accent3="accent3" accent4="accent4" accent5="accent5" accent6="accent6" hlink="hlink" folHlink="folHlink"/>
  <p:sldLayoutIdLst>
    <p:sldLayoutId id="214748376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223764703"/>
      </p:ext>
    </p:extLst>
  </p:cSld>
  <p:clrMap bg1="lt1" tx1="dk1" bg2="lt2" tx2="dk2" accent1="accent1" accent2="accent2" accent3="accent3" accent4="accent4" accent5="accent5" accent6="accent6" hlink="hlink" folHlink="folHlink"/>
  <p:sldLayoutIdLst>
    <p:sldLayoutId id="214748376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686131681"/>
      </p:ext>
    </p:extLst>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035371952"/>
      </p:ext>
    </p:extLst>
  </p:cSld>
  <p:clrMap bg1="lt1" tx1="dk1" bg2="lt2" tx2="dk2" accent1="accent1" accent2="accent2" accent3="accent3" accent4="accent4" accent5="accent5" accent6="accent6" hlink="hlink" folHlink="folHlink"/>
  <p:sldLayoutIdLst>
    <p:sldLayoutId id="214748376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401086698"/>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652966592"/>
      </p:ext>
    </p:extLst>
  </p:cSld>
  <p:clrMap bg1="lt1" tx1="dk1" bg2="lt2" tx2="dk2" accent1="accent1" accent2="accent2" accent3="accent3" accent4="accent4" accent5="accent5" accent6="accent6" hlink="hlink" folHlink="folHlink"/>
  <p:sldLayoutIdLst>
    <p:sldLayoutId id="214748377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25104808"/>
      </p:ext>
    </p:extLst>
  </p:cSld>
  <p:clrMap bg1="lt1" tx1="dk1" bg2="lt2" tx2="dk2" accent1="accent1" accent2="accent2" accent3="accent3" accent4="accent4" accent5="accent5" accent6="accent6" hlink="hlink" folHlink="folHlink"/>
  <p:sldLayoutIdLst>
    <p:sldLayoutId id="214748377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70783623"/>
      </p:ext>
    </p:extLst>
  </p:cSld>
  <p:clrMap bg1="lt1" tx1="dk1" bg2="lt2" tx2="dk2" accent1="accent1" accent2="accent2" accent3="accent3" accent4="accent4" accent5="accent5" accent6="accent6" hlink="hlink" folHlink="folHlink"/>
  <p:sldLayoutIdLst>
    <p:sldLayoutId id="214748377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371263482"/>
      </p:ext>
    </p:extLst>
  </p:cSld>
  <p:clrMap bg1="lt1" tx1="dk1" bg2="lt2" tx2="dk2" accent1="accent1" accent2="accent2" accent3="accent3" accent4="accent4" accent5="accent5" accent6="accent6" hlink="hlink" folHlink="folHlink"/>
  <p:sldLayoutIdLst>
    <p:sldLayoutId id="214748377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606692507"/>
      </p:ext>
    </p:extLst>
  </p:cSld>
  <p:clrMap bg1="lt1" tx1="dk1" bg2="lt2" tx2="dk2" accent1="accent1" accent2="accent2" accent3="accent3" accent4="accent4" accent5="accent5" accent6="accent6" hlink="hlink" folHlink="folHlink"/>
  <p:sldLayoutIdLst>
    <p:sldLayoutId id="214748378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629649049"/>
      </p:ext>
    </p:extLst>
  </p:cSld>
  <p:clrMap bg1="lt1" tx1="dk1" bg2="lt2" tx2="dk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32136132"/>
      </p:ext>
    </p:extLst>
  </p:cSld>
  <p:clrMap bg1="lt1" tx1="dk1" bg2="lt2" tx2="dk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731244758"/>
      </p:ext>
    </p:extLst>
  </p:cSld>
  <p:clrMap bg1="lt1" tx1="dk1" bg2="lt2" tx2="dk2" accent1="accent1" accent2="accent2" accent3="accent3" accent4="accent4" accent5="accent5" accent6="accent6" hlink="hlink" folHlink="folHlink"/>
  <p:sldLayoutIdLst>
    <p:sldLayoutId id="214748378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962778617"/>
      </p:ext>
    </p:extLst>
  </p:cSld>
  <p:clrMap bg1="lt1" tx1="dk1" bg2="lt2" tx2="dk2" accent1="accent1" accent2="accent2" accent3="accent3" accent4="accent4" accent5="accent5" accent6="accent6" hlink="hlink" folHlink="folHlink"/>
  <p:sldLayoutIdLst>
    <p:sldLayoutId id="214748378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182063410"/>
      </p:ext>
    </p:extLst>
  </p:cSld>
  <p:clrMap bg1="lt1" tx1="dk1" bg2="lt2" tx2="dk2" accent1="accent1" accent2="accent2" accent3="accent3" accent4="accent4" accent5="accent5" accent6="accent6" hlink="hlink" folHlink="folHlink"/>
  <p:sldLayoutIdLst>
    <p:sldLayoutId id="214748378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130213114"/>
      </p:ext>
    </p:extLst>
  </p:cSld>
  <p:clrMap bg1="lt1" tx1="dk1" bg2="lt2" tx2="dk2" accent1="accent1" accent2="accent2" accent3="accent3" accent4="accent4" accent5="accent5" accent6="accent6" hlink="hlink" folHlink="folHlink"/>
  <p:sldLayoutIdLst>
    <p:sldLayoutId id="21474837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226014248"/>
      </p:ext>
    </p:extLst>
  </p:cSld>
  <p:clrMap bg1="lt1" tx1="dk1" bg2="lt2" tx2="dk2" accent1="accent1" accent2="accent2" accent3="accent3" accent4="accent4" accent5="accent5" accent6="accent6" hlink="hlink" folHlink="folHlink"/>
  <p:sldLayoutIdLst>
    <p:sldLayoutId id="214748379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532903785"/>
      </p:ext>
    </p:extLst>
  </p:cSld>
  <p:clrMap bg1="lt1" tx1="dk1" bg2="lt2" tx2="dk2" accent1="accent1" accent2="accent2" accent3="accent3" accent4="accent4" accent5="accent5" accent6="accent6" hlink="hlink" folHlink="folHlink"/>
  <p:sldLayoutIdLst>
    <p:sldLayoutId id="21474837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39410087"/>
      </p:ext>
    </p:extLst>
  </p:cSld>
  <p:clrMap bg1="lt1" tx1="dk1" bg2="lt2" tx2="dk2" accent1="accent1" accent2="accent2" accent3="accent3" accent4="accent4" accent5="accent5" accent6="accent6" hlink="hlink" folHlink="folHlink"/>
  <p:sldLayoutIdLst>
    <p:sldLayoutId id="214748379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199914379"/>
      </p:ext>
    </p:extLst>
  </p:cSld>
  <p:clrMap bg1="lt1" tx1="dk1" bg2="lt2" tx2="dk2" accent1="accent1" accent2="accent2" accent3="accent3" accent4="accent4" accent5="accent5" accent6="accent6" hlink="hlink" folHlink="folHlink"/>
  <p:sldLayoutIdLst>
    <p:sldLayoutId id="214748379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846782860"/>
      </p:ext>
    </p:extLst>
  </p:cSld>
  <p:clrMap bg1="lt1" tx1="dk1" bg2="lt2" tx2="dk2" accent1="accent1" accent2="accent2" accent3="accent3" accent4="accent4" accent5="accent5" accent6="accent6" hlink="hlink" folHlink="folHlink"/>
  <p:sldLayoutIdLst>
    <p:sldLayoutId id="21474838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348791557"/>
      </p:ext>
    </p:extLst>
  </p:cSld>
  <p:clrMap bg1="lt1" tx1="dk1" bg2="lt2" tx2="dk2" accent1="accent1" accent2="accent2" accent3="accent3" accent4="accent4" accent5="accent5" accent6="accent6" hlink="hlink" folHlink="folHlink"/>
  <p:sldLayoutIdLst>
    <p:sldLayoutId id="21474837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990055351"/>
      </p:ext>
    </p:extLst>
  </p:cSld>
  <p:clrMap bg1="lt1" tx1="dk1" bg2="lt2" tx2="dk2" accent1="accent1" accent2="accent2" accent3="accent3" accent4="accent4" accent5="accent5" accent6="accent6" hlink="hlink" folHlink="folHlink"/>
  <p:sldLayoutIdLst>
    <p:sldLayoutId id="214748380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126781790"/>
      </p:ext>
    </p:extLst>
  </p:cSld>
  <p:clrMap bg1="lt1" tx1="dk1" bg2="lt2" tx2="dk2" accent1="accent1" accent2="accent2" accent3="accent3" accent4="accent4" accent5="accent5" accent6="accent6" hlink="hlink" folHlink="folHlink"/>
  <p:sldLayoutIdLst>
    <p:sldLayoutId id="214748380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98315684"/>
      </p:ext>
    </p:extLst>
  </p:cSld>
  <p:clrMap bg1="lt1" tx1="dk1" bg2="lt2" tx2="dk2" accent1="accent1" accent2="accent2" accent3="accent3" accent4="accent4" accent5="accent5" accent6="accent6" hlink="hlink" folHlink="folHlink"/>
  <p:sldLayoutIdLst>
    <p:sldLayoutId id="214748380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276490126"/>
      </p:ext>
    </p:extLst>
  </p:cSld>
  <p:clrMap bg1="lt1" tx1="dk1" bg2="lt2" tx2="dk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58944784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092435554"/>
      </p:ext>
    </p:extLst>
  </p:cSld>
  <p:clrMap bg1="lt1" tx1="dk1" bg2="lt2" tx2="dk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358785661"/>
      </p:ext>
    </p:extLst>
  </p:cSld>
  <p:clrMap bg1="lt1" tx1="dk1" bg2="lt2" tx2="dk2" accent1="accent1" accent2="accent2" accent3="accent3" accent4="accent4" accent5="accent5" accent6="accent6" hlink="hlink" folHlink="folHlink"/>
  <p:sldLayoutIdLst>
    <p:sldLayoutId id="214748381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173073429"/>
      </p:ext>
    </p:extLst>
  </p:cSld>
  <p:clrMap bg1="lt1" tx1="dk1" bg2="lt2" tx2="dk2" accent1="accent1" accent2="accent2" accent3="accent3" accent4="accent4" accent5="accent5" accent6="accent6" hlink="hlink" folHlink="folHlink"/>
  <p:sldLayoutIdLst>
    <p:sldLayoutId id="214748381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99772843"/>
      </p:ext>
    </p:extLst>
  </p:cSld>
  <p:clrMap bg1="lt1" tx1="dk1" bg2="lt2" tx2="dk2" accent1="accent1" accent2="accent2" accent3="accent3" accent4="accent4" accent5="accent5" accent6="accent6" hlink="hlink" folHlink="folHlink"/>
  <p:sldLayoutIdLst>
    <p:sldLayoutId id="214748381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602686370"/>
      </p:ext>
    </p:extLst>
  </p:cSld>
  <p:clrMap bg1="lt1" tx1="dk1" bg2="lt2" tx2="dk2" accent1="accent1" accent2="accent2" accent3="accent3" accent4="accent4" accent5="accent5" accent6="accent6" hlink="hlink" folHlink="folHlink"/>
  <p:sldLayoutIdLst>
    <p:sldLayoutId id="214748382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571674056"/>
      </p:ext>
    </p:extLst>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050244469"/>
      </p:ext>
    </p:extLst>
  </p:cSld>
  <p:clrMap bg1="lt1" tx1="dk1" bg2="lt2" tx2="dk2" accent1="accent1" accent2="accent2" accent3="accent3" accent4="accent4" accent5="accent5" accent6="accent6" hlink="hlink" folHlink="folHlink"/>
  <p:sldLayoutIdLst>
    <p:sldLayoutId id="21474838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900340425"/>
      </p:ext>
    </p:extLst>
  </p:cSld>
  <p:clrMap bg1="lt1" tx1="dk1" bg2="lt2" tx2="dk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646959132"/>
      </p:ext>
    </p:extLst>
  </p:cSld>
  <p:clrMap bg1="lt1" tx1="dk1" bg2="lt2" tx2="dk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95664318"/>
      </p:ext>
    </p:extLst>
  </p:cSld>
  <p:clrMap bg1="lt1" tx1="dk1" bg2="lt2" tx2="dk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794907440"/>
      </p:ext>
    </p:extLst>
  </p:cSld>
  <p:clrMap bg1="lt1" tx1="dk1" bg2="lt2" tx2="dk2" accent1="accent1" accent2="accent2" accent3="accent3" accent4="accent4" accent5="accent5" accent6="accent6" hlink="hlink" folHlink="folHlink"/>
  <p:sldLayoutIdLst>
    <p:sldLayoutId id="214748383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969823670"/>
      </p:ext>
    </p:extLst>
  </p:cSld>
  <p:clrMap bg1="lt1" tx1="dk1" bg2="lt2" tx2="dk2" accent1="accent1" accent2="accent2" accent3="accent3" accent4="accent4" accent5="accent5" accent6="accent6" hlink="hlink" folHlink="folHlink"/>
  <p:sldLayoutIdLst>
    <p:sldLayoutId id="214748383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325131321"/>
      </p:ext>
    </p:extLst>
  </p:cSld>
  <p:clrMap bg1="lt1" tx1="dk1" bg2="lt2" tx2="dk2" accent1="accent1" accent2="accent2" accent3="accent3" accent4="accent4" accent5="accent5" accent6="accent6" hlink="hlink" folHlink="folHlink"/>
  <p:sldLayoutIdLst>
    <p:sldLayoutId id="21474838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982650423"/>
      </p:ext>
    </p:extLst>
  </p:cSld>
  <p:clrMap bg1="lt1" tx1="dk1" bg2="lt2" tx2="dk2" accent1="accent1" accent2="accent2" accent3="accent3" accent4="accent4" accent5="accent5" accent6="accent6" hlink="hlink" folHlink="folHlink"/>
  <p:sldLayoutIdLst>
    <p:sldLayoutId id="214748383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310252531"/>
      </p:ext>
    </p:extLst>
  </p:cSld>
  <p:clrMap bg1="lt1" tx1="dk1" bg2="lt2" tx2="dk2" accent1="accent1" accent2="accent2" accent3="accent3" accent4="accent4" accent5="accent5" accent6="accent6" hlink="hlink" folHlink="folHlink"/>
  <p:sldLayoutIdLst>
    <p:sldLayoutId id="214748383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54820520"/>
      </p:ext>
    </p:extLst>
  </p:cSld>
  <p:clrMap bg1="lt1" tx1="dk1" bg2="lt2" tx2="dk2" accent1="accent1" accent2="accent2" accent3="accent3" accent4="accent4" accent5="accent5" accent6="accent6" hlink="hlink" folHlink="folHlink"/>
  <p:sldLayoutIdLst>
    <p:sldLayoutId id="2147483840" r:id="rId1"/>
    <p:sldLayoutId id="214748384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189388292"/>
      </p:ext>
    </p:extLst>
  </p:cSld>
  <p:clrMap bg1="lt1" tx1="dk1" bg2="lt2" tx2="dk2" accent1="accent1" accent2="accent2" accent3="accent3" accent4="accent4" accent5="accent5" accent6="accent6" hlink="hlink" folHlink="folHlink"/>
  <p:sldLayoutIdLst>
    <p:sldLayoutId id="214748371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168798052"/>
      </p:ext>
    </p:extLst>
  </p:cSld>
  <p:clrMap bg1="lt1" tx1="dk1" bg2="lt2" tx2="dk2" accent1="accent1" accent2="accent2" accent3="accent3" accent4="accent4" accent5="accent5" accent6="accent6" hlink="hlink" folHlink="folHlink"/>
  <p:sldLayoutIdLst>
    <p:sldLayoutId id="214748371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551687899"/>
      </p:ext>
    </p:extLst>
  </p:cSld>
  <p:clrMap bg1="lt1" tx1="dk1" bg2="lt2" tx2="dk2" accent1="accent1" accent2="accent2" accent3="accent3" accent4="accent4" accent5="accent5" accent6="accent6" hlink="hlink" folHlink="folHlink"/>
  <p:sldLayoutIdLst>
    <p:sldLayoutId id="214748371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4.xml"/><Relationship Id="rId3" Type="http://schemas.openxmlformats.org/officeDocument/2006/relationships/image" Target="../media/image5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5.xml"/><Relationship Id="rId3" Type="http://schemas.openxmlformats.org/officeDocument/2006/relationships/image" Target="../media/image5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2.xml"/><Relationship Id="rId3" Type="http://schemas.openxmlformats.org/officeDocument/2006/relationships/image" Target="../media/image59.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4.xml"/><Relationship Id="rId3" Type="http://schemas.openxmlformats.org/officeDocument/2006/relationships/image" Target="../media/image6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5.xml"/><Relationship Id="rId3" Type="http://schemas.openxmlformats.org/officeDocument/2006/relationships/image" Target="../media/image6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96.xml"/><Relationship Id="rId3" Type="http://schemas.openxmlformats.org/officeDocument/2006/relationships/image" Target="../media/image6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3.xml"/><Relationship Id="rId3" Type="http://schemas.openxmlformats.org/officeDocument/2006/relationships/image" Target="../media/image6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05.xml"/><Relationship Id="rId3" Type="http://schemas.openxmlformats.org/officeDocument/2006/relationships/image" Target="../media/image64.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9.xml"/><Relationship Id="rId3" Type="http://schemas.openxmlformats.org/officeDocument/2006/relationships/image" Target="../media/image6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0.xml"/><Relationship Id="rId3" Type="http://schemas.openxmlformats.org/officeDocument/2006/relationships/image" Target="../media/image6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1.xml"/><Relationship Id="rId3" Type="http://schemas.openxmlformats.org/officeDocument/2006/relationships/image" Target="../media/image67.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13.xml"/><Relationship Id="rId3" Type="http://schemas.openxmlformats.org/officeDocument/2006/relationships/image" Target="../media/image6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14.xml"/><Relationship Id="rId3" Type="http://schemas.openxmlformats.org/officeDocument/2006/relationships/image" Target="../media/image69.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6.xml"/><Relationship Id="rId3" Type="http://schemas.openxmlformats.org/officeDocument/2006/relationships/image" Target="../media/image70.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9.xml"/><Relationship Id="rId3" Type="http://schemas.openxmlformats.org/officeDocument/2006/relationships/image" Target="../media/image71.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21.xml"/><Relationship Id="rId3" Type="http://schemas.openxmlformats.org/officeDocument/2006/relationships/image" Target="../media/image72.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24.xml"/><Relationship Id="rId3" Type="http://schemas.openxmlformats.org/officeDocument/2006/relationships/image" Target="../media/image73.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27.xml"/><Relationship Id="rId3" Type="http://schemas.openxmlformats.org/officeDocument/2006/relationships/image" Target="../media/image74.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28.xml"/><Relationship Id="rId3" Type="http://schemas.openxmlformats.org/officeDocument/2006/relationships/image" Target="../media/image75.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29.xml"/><Relationship Id="rId3" Type="http://schemas.openxmlformats.org/officeDocument/2006/relationships/image" Target="../media/image76.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30.xml"/><Relationship Id="rId3" Type="http://schemas.openxmlformats.org/officeDocument/2006/relationships/image" Target="../media/image77.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31.xml"/><Relationship Id="rId3" Type="http://schemas.openxmlformats.org/officeDocument/2006/relationships/image" Target="../media/image78.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32.xml"/><Relationship Id="rId3" Type="http://schemas.openxmlformats.org/officeDocument/2006/relationships/image" Target="../media/image79.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3.xml"/><Relationship Id="rId3" Type="http://schemas.openxmlformats.org/officeDocument/2006/relationships/image" Target="../media/image8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34.xml"/><Relationship Id="rId3" Type="http://schemas.openxmlformats.org/officeDocument/2006/relationships/image" Target="../media/image81.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35.xml"/><Relationship Id="rId3" Type="http://schemas.openxmlformats.org/officeDocument/2006/relationships/image" Target="../media/image82.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36.xml"/><Relationship Id="rId3" Type="http://schemas.openxmlformats.org/officeDocument/2006/relationships/image" Target="../media/image83.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37.xml"/><Relationship Id="rId3" Type="http://schemas.openxmlformats.org/officeDocument/2006/relationships/image" Target="../media/image84.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3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3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4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1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1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1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2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 Id="rId3" Type="http://schemas.openxmlformats.org/officeDocument/2006/relationships/image" Target="../media/image2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 Id="rId3" Type="http://schemas.openxmlformats.org/officeDocument/2006/relationships/image" Target="../media/image2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2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24.png"/><Relationship Id="rId1" Type="http://schemas.microsoft.com/office/2007/relationships/media" Target="../media/media2.mp4"/><Relationship Id="rId2" Type="http://schemas.openxmlformats.org/officeDocument/2006/relationships/video" Target="../media/media2.mp4"/></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25.png"/><Relationship Id="rId1" Type="http://schemas.microsoft.com/office/2007/relationships/media" Target="../media/media3.mp4"/><Relationship Id="rId2" Type="http://schemas.openxmlformats.org/officeDocument/2006/relationships/video" Target="../media/media3.mp4"/></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26.png"/><Relationship Id="rId1" Type="http://schemas.microsoft.com/office/2007/relationships/media" Target="../media/media4.mp4"/><Relationship Id="rId2" Type="http://schemas.openxmlformats.org/officeDocument/2006/relationships/video" Target="../media/media4.mp4"/></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27.png"/><Relationship Id="rId1" Type="http://schemas.microsoft.com/office/2007/relationships/media" Target="../media/media5.mp4"/><Relationship Id="rId2" Type="http://schemas.openxmlformats.org/officeDocument/2006/relationships/video" Target="../media/media5.mp4"/></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28.png"/><Relationship Id="rId1" Type="http://schemas.microsoft.com/office/2007/relationships/media" Target="../media/media6.mp4"/><Relationship Id="rId2" Type="http://schemas.openxmlformats.org/officeDocument/2006/relationships/video" Target="../media/media6.mp4"/></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3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31.png"/><Relationship Id="rId1" Type="http://schemas.microsoft.com/office/2007/relationships/media" Target="../media/media7.mp4"/><Relationship Id="rId2" Type="http://schemas.openxmlformats.org/officeDocument/2006/relationships/video" Target="../media/media7.mp4"/></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32.png"/><Relationship Id="rId1" Type="http://schemas.microsoft.com/office/2007/relationships/media" Target="../media/media8.mp4"/><Relationship Id="rId2" Type="http://schemas.openxmlformats.org/officeDocument/2006/relationships/video" Target="../media/media8.mp4"/></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33.png"/><Relationship Id="rId1" Type="http://schemas.microsoft.com/office/2007/relationships/media" Target="../media/media9.mp4"/><Relationship Id="rId2" Type="http://schemas.openxmlformats.org/officeDocument/2006/relationships/video" Target="../media/media9.mp4"/></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image" Target="../media/image3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3.xml"/><Relationship Id="rId3" Type="http://schemas.openxmlformats.org/officeDocument/2006/relationships/image" Target="../media/image3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4.xml"/><Relationship Id="rId3" Type="http://schemas.openxmlformats.org/officeDocument/2006/relationships/image" Target="../media/image3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6.xml"/><Relationship Id="rId3" Type="http://schemas.openxmlformats.org/officeDocument/2006/relationships/image" Target="../media/image3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7.xml"/><Relationship Id="rId3" Type="http://schemas.openxmlformats.org/officeDocument/2006/relationships/image" Target="../media/image3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8.xml"/><Relationship Id="rId3" Type="http://schemas.openxmlformats.org/officeDocument/2006/relationships/image" Target="../media/image3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40.png"/><Relationship Id="rId1" Type="http://schemas.microsoft.com/office/2007/relationships/media" Target="../media/media10.mp4"/><Relationship Id="rId2" Type="http://schemas.openxmlformats.org/officeDocument/2006/relationships/video" Target="../media/media10.mp4"/></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1.xml"/><Relationship Id="rId3" Type="http://schemas.openxmlformats.org/officeDocument/2006/relationships/image" Target="../media/image4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2.xml"/><Relationship Id="rId3" Type="http://schemas.openxmlformats.org/officeDocument/2006/relationships/image" Target="../media/image4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3.xml"/><Relationship Id="rId3" Type="http://schemas.openxmlformats.org/officeDocument/2006/relationships/image" Target="../media/image4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 Id="rId3" Type="http://schemas.openxmlformats.org/officeDocument/2006/relationships/image" Target="../media/image4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5.xml"/><Relationship Id="rId3" Type="http://schemas.openxmlformats.org/officeDocument/2006/relationships/image" Target="../media/image4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8.xml"/><Relationship Id="rId3" Type="http://schemas.openxmlformats.org/officeDocument/2006/relationships/image" Target="../media/image4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2.xml"/><Relationship Id="rId3" Type="http://schemas.openxmlformats.org/officeDocument/2006/relationships/image" Target="../media/image4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3.xml"/><Relationship Id="rId3" Type="http://schemas.openxmlformats.org/officeDocument/2006/relationships/image" Target="../media/image4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4.xml"/><Relationship Id="rId3" Type="http://schemas.openxmlformats.org/officeDocument/2006/relationships/image" Target="../media/image4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5.xml"/><Relationship Id="rId3" Type="http://schemas.openxmlformats.org/officeDocument/2006/relationships/image" Target="../media/image5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6.xml"/><Relationship Id="rId3" Type="http://schemas.openxmlformats.org/officeDocument/2006/relationships/image" Target="../media/image5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7.xml"/><Relationship Id="rId3" Type="http://schemas.openxmlformats.org/officeDocument/2006/relationships/image" Target="../media/image5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0.xml"/><Relationship Id="rId3" Type="http://schemas.openxmlformats.org/officeDocument/2006/relationships/image" Target="../media/image5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1.xml"/><Relationship Id="rId3" Type="http://schemas.openxmlformats.org/officeDocument/2006/relationships/image" Target="../media/image5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2.xml"/><Relationship Id="rId3" Type="http://schemas.openxmlformats.org/officeDocument/2006/relationships/image" Target="../media/image55.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3.xml"/><Relationship Id="rId3"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490" y="1897899"/>
            <a:ext cx="7886700" cy="2852737"/>
          </a:xfrm>
        </p:spPr>
        <p:txBody>
          <a:bodyPr/>
          <a:lstStyle/>
          <a:p>
            <a:r>
              <a:rPr lang="en-US" dirty="0" smtClean="0"/>
              <a:t>Chapter 11 pdf</a:t>
            </a:r>
            <a:br>
              <a:rPr lang="en-US" dirty="0" smtClean="0"/>
            </a:br>
            <a:r>
              <a:rPr lang="en-US" dirty="0" smtClean="0"/>
              <a:t>How Genes are Controlled</a:t>
            </a:r>
            <a:endParaRPr lang="en-US" dirty="0"/>
          </a:p>
        </p:txBody>
      </p:sp>
      <p:sp>
        <p:nvSpPr>
          <p:cNvPr id="3" name="Text Placeholder 2"/>
          <p:cNvSpPr>
            <a:spLocks noGrp="1"/>
          </p:cNvSpPr>
          <p:nvPr>
            <p:ph type="body" idx="1"/>
          </p:nvPr>
        </p:nvSpPr>
        <p:spPr>
          <a:xfrm>
            <a:off x="702278" y="4808984"/>
            <a:ext cx="7886700" cy="1500187"/>
          </a:xfrm>
        </p:spPr>
        <p:txBody>
          <a:bodyPr/>
          <a:lstStyle/>
          <a:p>
            <a:pPr algn="ctr"/>
            <a:r>
              <a:rPr lang="en-US" dirty="0" smtClean="0"/>
              <a:t>10/22/18</a:t>
            </a:r>
          </a:p>
          <a:p>
            <a:pPr algn="ctr"/>
            <a:r>
              <a:rPr lang="en-US" dirty="0" smtClean="0"/>
              <a:t>Chaffey BIOL-12</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157" t="6028" r="42226" b="53466"/>
          <a:stretch/>
        </p:blipFill>
        <p:spPr>
          <a:xfrm>
            <a:off x="6785429" y="4385686"/>
            <a:ext cx="2221001" cy="2278275"/>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0209" t="20782" r="5854" b="21243"/>
          <a:stretch/>
        </p:blipFill>
        <p:spPr>
          <a:xfrm>
            <a:off x="122066" y="125439"/>
            <a:ext cx="2182551" cy="2702030"/>
          </a:xfrm>
          <a:prstGeom prst="rect">
            <a:avLst/>
          </a:prstGeom>
        </p:spPr>
      </p:pic>
    </p:spTree>
    <p:extLst>
      <p:ext uri="{BB962C8B-B14F-4D97-AF65-F5344CB8AC3E}">
        <p14:creationId xmlns:p14="http://schemas.microsoft.com/office/powerpoint/2010/main" val="36528184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387" y="1524000"/>
            <a:ext cx="8816203" cy="3829538"/>
          </a:xfrm>
          <a:prstGeom prst="rect">
            <a:avLst/>
          </a:prstGeom>
        </p:spPr>
      </p:pic>
    </p:spTree>
    <p:extLst>
      <p:ext uri="{BB962C8B-B14F-4D97-AF65-F5344CB8AC3E}">
        <p14:creationId xmlns:p14="http://schemas.microsoft.com/office/powerpoint/2010/main" val="76283499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880" y="1069848"/>
            <a:ext cx="4968240" cy="4718304"/>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11.13-4</a:t>
            </a:r>
            <a:endParaRPr lang="en-US" dirty="0"/>
          </a:p>
        </p:txBody>
      </p:sp>
      <p:sp>
        <p:nvSpPr>
          <p:cNvPr id="4" name="TextBox 2"/>
          <p:cNvSpPr txBox="1">
            <a:spLocks noChangeArrowheads="1"/>
          </p:cNvSpPr>
          <p:nvPr/>
        </p:nvSpPr>
        <p:spPr bwMode="auto">
          <a:xfrm>
            <a:off x="2129346" y="1050967"/>
            <a:ext cx="4922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(c) Clones of endangered animals</a:t>
            </a:r>
          </a:p>
        </p:txBody>
      </p:sp>
      <p:sp>
        <p:nvSpPr>
          <p:cNvPr id="5" name="TextBox 3"/>
          <p:cNvSpPr txBox="1">
            <a:spLocks noChangeArrowheads="1"/>
          </p:cNvSpPr>
          <p:nvPr/>
        </p:nvSpPr>
        <p:spPr bwMode="auto">
          <a:xfrm>
            <a:off x="2118233" y="5357857"/>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err="1" smtClean="0">
                <a:solidFill>
                  <a:srgbClr val="000000"/>
                </a:solidFill>
                <a:latin typeface="Arial"/>
                <a:ea typeface="ＭＳ Ｐゴシック" charset="0"/>
              </a:rPr>
              <a:t>Banteng</a:t>
            </a:r>
            <a:endParaRPr lang="en-US"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024" y="1103376"/>
            <a:ext cx="4949952" cy="465124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11.13-5</a:t>
            </a:r>
            <a:endParaRPr lang="en-US" dirty="0"/>
          </a:p>
        </p:txBody>
      </p:sp>
      <p:sp>
        <p:nvSpPr>
          <p:cNvPr id="4" name="TextBox 2"/>
          <p:cNvSpPr txBox="1">
            <a:spLocks noChangeArrowheads="1"/>
          </p:cNvSpPr>
          <p:nvPr/>
        </p:nvSpPr>
        <p:spPr bwMode="auto">
          <a:xfrm>
            <a:off x="2134109" y="1079545"/>
            <a:ext cx="4922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(c) Clones of endangered animals</a:t>
            </a:r>
          </a:p>
        </p:txBody>
      </p:sp>
      <p:sp>
        <p:nvSpPr>
          <p:cNvPr id="5" name="TextBox 3"/>
          <p:cNvSpPr txBox="1">
            <a:spLocks noChangeArrowheads="1"/>
          </p:cNvSpPr>
          <p:nvPr/>
        </p:nvSpPr>
        <p:spPr bwMode="auto">
          <a:xfrm>
            <a:off x="2137281" y="5391191"/>
            <a:ext cx="718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000000"/>
                </a:solidFill>
                <a:latin typeface="Arial"/>
                <a:ea typeface="ＭＳ Ｐゴシック" charset="0"/>
              </a:rPr>
              <a:t>Gaur</a:t>
            </a:r>
            <a:endParaRPr lang="en-US"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Grp="1" noChangeArrowheads="1"/>
          </p:cNvSpPr>
          <p:nvPr>
            <p:ph type="title"/>
          </p:nvPr>
        </p:nvSpPr>
        <p:spPr/>
        <p:txBody>
          <a:bodyPr/>
          <a:lstStyle/>
          <a:p>
            <a:r>
              <a:rPr lang="en-US" smtClean="0"/>
              <a:t>Practical Applications of Reproductive Cloning </a:t>
            </a:r>
            <a:endParaRPr lang="en-US" dirty="0" smtClean="0"/>
          </a:p>
        </p:txBody>
      </p:sp>
      <p:sp>
        <p:nvSpPr>
          <p:cNvPr id="184322" name="Rectangle 2"/>
          <p:cNvSpPr>
            <a:spLocks noGrp="1" noChangeArrowheads="1"/>
          </p:cNvSpPr>
          <p:nvPr>
            <p:ph idx="1"/>
          </p:nvPr>
        </p:nvSpPr>
        <p:spPr/>
        <p:txBody>
          <a:bodyPr/>
          <a:lstStyle/>
          <a:p>
            <a:r>
              <a:rPr lang="en-US" dirty="0" smtClean="0"/>
              <a:t>Why is reproductive cloning used?</a:t>
            </a:r>
          </a:p>
          <a:p>
            <a:pPr lvl="1"/>
            <a:r>
              <a:rPr lang="en-US" dirty="0" smtClean="0"/>
              <a:t>In agriculture, farm animals with specific sets of desirable traits might be cloned to produce identical herds. </a:t>
            </a:r>
          </a:p>
          <a:p>
            <a:pPr lvl="1"/>
            <a:r>
              <a:rPr lang="en-US" dirty="0" smtClean="0"/>
              <a:t>In research, genetically identical animals can provide perfect “control animals” for experiments. </a:t>
            </a:r>
          </a:p>
          <a:p>
            <a:pPr lvl="1"/>
            <a:r>
              <a:rPr lang="en-US" dirty="0" smtClean="0"/>
              <a:t>Reproductive cloning is used to restock populations of endangered animals.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Grp="1" noChangeArrowheads="1"/>
          </p:cNvSpPr>
          <p:nvPr>
            <p:ph type="title"/>
          </p:nvPr>
        </p:nvSpPr>
        <p:spPr/>
        <p:txBody>
          <a:bodyPr/>
          <a:lstStyle/>
          <a:p>
            <a:r>
              <a:rPr lang="en-US" smtClean="0"/>
              <a:t>Practical Applications of Reproductive Cloning </a:t>
            </a:r>
            <a:endParaRPr lang="en-US" dirty="0" smtClean="0"/>
          </a:p>
        </p:txBody>
      </p:sp>
      <p:sp>
        <p:nvSpPr>
          <p:cNvPr id="184322" name="Rectangle 2"/>
          <p:cNvSpPr>
            <a:spLocks noGrp="1" noChangeArrowheads="1"/>
          </p:cNvSpPr>
          <p:nvPr>
            <p:ph idx="1"/>
          </p:nvPr>
        </p:nvSpPr>
        <p:spPr/>
        <p:txBody>
          <a:bodyPr/>
          <a:lstStyle/>
          <a:p>
            <a:r>
              <a:rPr lang="en-US" dirty="0" smtClean="0"/>
              <a:t>Cloning may also create new problems. </a:t>
            </a:r>
          </a:p>
          <a:p>
            <a:pPr lvl="1"/>
            <a:r>
              <a:rPr lang="en-US" dirty="0" smtClean="0"/>
              <a:t>Conservationists argue that cloning</a:t>
            </a:r>
          </a:p>
          <a:p>
            <a:pPr lvl="2"/>
            <a:r>
              <a:rPr lang="en-US" dirty="0" smtClean="0"/>
              <a:t>may detract from efforts to preserve natural habitats.</a:t>
            </a:r>
          </a:p>
          <a:p>
            <a:pPr lvl="2"/>
            <a:r>
              <a:rPr lang="en-US" dirty="0" smtClean="0"/>
              <a:t>does not increase genetic diversity, and </a:t>
            </a:r>
          </a:p>
          <a:p>
            <a:pPr lvl="2"/>
            <a:r>
              <a:rPr lang="en-US" dirty="0" smtClean="0"/>
              <a:t>is therefore not as beneficial to endangered species as natural reproduction.</a:t>
            </a:r>
          </a:p>
          <a:p>
            <a:pPr lvl="1"/>
            <a:r>
              <a:rPr lang="en-US" dirty="0" smtClean="0"/>
              <a:t>An increasing body of evidence suggests that cloned animals are less healthy than animals produced via fertilization.</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t>Human Cloning</a:t>
            </a:r>
            <a:endParaRPr lang="en-US" dirty="0" smtClean="0"/>
          </a:p>
        </p:txBody>
      </p:sp>
      <p:sp>
        <p:nvSpPr>
          <p:cNvPr id="196611" name="Rectangle 3"/>
          <p:cNvSpPr>
            <a:spLocks noGrp="1" noChangeArrowheads="1"/>
          </p:cNvSpPr>
          <p:nvPr>
            <p:ph idx="1"/>
          </p:nvPr>
        </p:nvSpPr>
        <p:spPr/>
        <p:txBody>
          <a:bodyPr/>
          <a:lstStyle/>
          <a:p>
            <a:r>
              <a:rPr lang="en-US" dirty="0" smtClean="0"/>
              <a:t>The cloning of various mammals has heightened speculation that humans could be cloned. </a:t>
            </a:r>
          </a:p>
          <a:p>
            <a:r>
              <a:rPr lang="en-US" dirty="0" smtClean="0"/>
              <a:t>Critics point out the many practical and ethical objections to human cloning.</a:t>
            </a:r>
          </a:p>
          <a:p>
            <a:r>
              <a:rPr lang="en-US" dirty="0" smtClean="0"/>
              <a:t>Practically, cloning of mammals is extremely difficult and inefficient. </a:t>
            </a:r>
          </a:p>
          <a:p>
            <a:pPr lvl="1"/>
            <a:r>
              <a:rPr lang="en-US" dirty="0" smtClean="0"/>
              <a:t>Only a small percentage of cloned embryos develop normally and </a:t>
            </a:r>
          </a:p>
          <a:p>
            <a:pPr lvl="1"/>
            <a:r>
              <a:rPr lang="en-US" dirty="0" smtClean="0"/>
              <a:t>they appear less healthy than naturally born kin.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t>Therapeutic Cloning and Stem Cells</a:t>
            </a:r>
            <a:endParaRPr lang="en-US" dirty="0" smtClean="0"/>
          </a:p>
        </p:txBody>
      </p:sp>
      <p:sp>
        <p:nvSpPr>
          <p:cNvPr id="196611" name="Rectangle 3"/>
          <p:cNvSpPr>
            <a:spLocks noGrp="1" noChangeArrowheads="1"/>
          </p:cNvSpPr>
          <p:nvPr>
            <p:ph idx="1"/>
          </p:nvPr>
        </p:nvSpPr>
        <p:spPr/>
        <p:txBody>
          <a:bodyPr/>
          <a:lstStyle/>
          <a:p>
            <a:r>
              <a:rPr lang="en-US" dirty="0" smtClean="0"/>
              <a:t>The purpose of </a:t>
            </a:r>
            <a:r>
              <a:rPr lang="en-US" b="1" dirty="0" smtClean="0"/>
              <a:t>therapeutic cloning </a:t>
            </a:r>
            <a:r>
              <a:rPr lang="en-US" dirty="0" smtClean="0"/>
              <a:t>is not to produce a living organism but rather to produce embryonic stem cells.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smtClean="0"/>
              <a:t>Embryonic Stem Cells</a:t>
            </a:r>
            <a:endParaRPr lang="en-US" dirty="0" smtClean="0"/>
          </a:p>
        </p:txBody>
      </p:sp>
      <p:sp>
        <p:nvSpPr>
          <p:cNvPr id="200707" name="Rectangle 3"/>
          <p:cNvSpPr>
            <a:spLocks noGrp="1" noChangeArrowheads="1"/>
          </p:cNvSpPr>
          <p:nvPr>
            <p:ph idx="1"/>
          </p:nvPr>
        </p:nvSpPr>
        <p:spPr/>
        <p:txBody>
          <a:bodyPr/>
          <a:lstStyle/>
          <a:p>
            <a:r>
              <a:rPr lang="en-US" dirty="0" smtClean="0"/>
              <a:t>In mammals, </a:t>
            </a:r>
            <a:r>
              <a:rPr lang="en-US" b="1" dirty="0" smtClean="0"/>
              <a:t>embryonic stem cells </a:t>
            </a:r>
            <a:r>
              <a:rPr lang="en-US" dirty="0" smtClean="0"/>
              <a:t>(</a:t>
            </a:r>
            <a:r>
              <a:rPr lang="en-US" b="1" dirty="0" smtClean="0"/>
              <a:t>ES cells</a:t>
            </a:r>
            <a:r>
              <a:rPr lang="en-US" dirty="0" smtClean="0"/>
              <a:t>)</a:t>
            </a:r>
            <a:r>
              <a:rPr lang="en-US" b="1" dirty="0" smtClean="0"/>
              <a:t> </a:t>
            </a:r>
            <a:r>
              <a:rPr lang="en-US" dirty="0" smtClean="0"/>
              <a:t>are obtained by </a:t>
            </a:r>
          </a:p>
          <a:p>
            <a:pPr lvl="1"/>
            <a:r>
              <a:rPr lang="en-US" dirty="0" smtClean="0"/>
              <a:t>removing cells from an early embryo and </a:t>
            </a:r>
          </a:p>
          <a:p>
            <a:pPr lvl="1"/>
            <a:r>
              <a:rPr lang="en-US" dirty="0" smtClean="0"/>
              <a:t>growing them in laboratory culture.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smtClean="0"/>
              <a:t>Embryonic Stem Cells</a:t>
            </a:r>
            <a:endParaRPr lang="en-US" dirty="0" smtClean="0"/>
          </a:p>
        </p:txBody>
      </p:sp>
      <p:sp>
        <p:nvSpPr>
          <p:cNvPr id="200707" name="Rectangle 3"/>
          <p:cNvSpPr>
            <a:spLocks noGrp="1" noChangeArrowheads="1"/>
          </p:cNvSpPr>
          <p:nvPr>
            <p:ph idx="1"/>
          </p:nvPr>
        </p:nvSpPr>
        <p:spPr/>
        <p:txBody>
          <a:bodyPr/>
          <a:lstStyle/>
          <a:p>
            <a:r>
              <a:rPr lang="en-US" dirty="0" smtClean="0"/>
              <a:t>Embryonic stem cells can divide indefinitely and, under the right conditions, can (hypothetically) develop into a wide variety of different specialized cells.</a:t>
            </a:r>
          </a:p>
          <a:p>
            <a:pPr lvl="1"/>
            <a:r>
              <a:rPr lang="en-US" dirty="0" smtClean="0"/>
              <a:t>If scientists can discover the right conditions, they may be able to grow cells for the repair of injured</a:t>
            </a:r>
            <a:br>
              <a:rPr lang="en-US" dirty="0" smtClean="0"/>
            </a:br>
            <a:r>
              <a:rPr lang="en-US" dirty="0" smtClean="0"/>
              <a:t>or diseased organs.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18160"/>
            <a:ext cx="8546592" cy="5821680"/>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11.14</a:t>
            </a:r>
            <a:endParaRPr lang="en-US" dirty="0"/>
          </a:p>
        </p:txBody>
      </p:sp>
      <p:sp>
        <p:nvSpPr>
          <p:cNvPr id="4" name="TextBox 2"/>
          <p:cNvSpPr txBox="1">
            <a:spLocks noChangeArrowheads="1"/>
          </p:cNvSpPr>
          <p:nvPr/>
        </p:nvSpPr>
        <p:spPr bwMode="auto">
          <a:xfrm>
            <a:off x="2058193" y="1985960"/>
            <a:ext cx="14491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Adult stem</a:t>
            </a:r>
          </a:p>
          <a:p>
            <a:pPr eaLnBrk="0" hangingPunct="0">
              <a:lnSpc>
                <a:spcPts val="2000"/>
              </a:lnSpc>
            </a:pPr>
            <a:r>
              <a:rPr lang="en-US" sz="1800" b="1" dirty="0" smtClean="0">
                <a:solidFill>
                  <a:srgbClr val="000000"/>
                </a:solidFill>
                <a:latin typeface="Arial"/>
                <a:ea typeface="ＭＳ Ｐゴシック" charset="0"/>
              </a:rPr>
              <a:t>cells in</a:t>
            </a:r>
          </a:p>
          <a:p>
            <a:pPr eaLnBrk="0" hangingPunct="0">
              <a:lnSpc>
                <a:spcPts val="2000"/>
              </a:lnSpc>
            </a:pPr>
            <a:r>
              <a:rPr lang="en-US" sz="1800" b="1" dirty="0" smtClean="0">
                <a:solidFill>
                  <a:srgbClr val="000000"/>
                </a:solidFill>
                <a:latin typeface="Arial"/>
                <a:ea typeface="ＭＳ Ｐゴシック" charset="0"/>
              </a:rPr>
              <a:t>bone marrow</a:t>
            </a:r>
            <a:endParaRPr lang="en-US" sz="1800" b="1" dirty="0">
              <a:solidFill>
                <a:srgbClr val="000000"/>
              </a:solidFill>
              <a:latin typeface="Arial"/>
              <a:ea typeface="ＭＳ Ｐゴシック" charset="0"/>
            </a:endParaRPr>
          </a:p>
        </p:txBody>
      </p:sp>
      <p:sp>
        <p:nvSpPr>
          <p:cNvPr id="5" name="TextBox 5"/>
          <p:cNvSpPr txBox="1">
            <a:spLocks noChangeArrowheads="1"/>
          </p:cNvSpPr>
          <p:nvPr/>
        </p:nvSpPr>
        <p:spPr bwMode="auto">
          <a:xfrm>
            <a:off x="7095996" y="2075952"/>
            <a:ext cx="123110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Blood cells</a:t>
            </a:r>
          </a:p>
        </p:txBody>
      </p:sp>
      <p:sp>
        <p:nvSpPr>
          <p:cNvPr id="6" name="TextBox 6"/>
          <p:cNvSpPr txBox="1">
            <a:spLocks noChangeArrowheads="1"/>
          </p:cNvSpPr>
          <p:nvPr/>
        </p:nvSpPr>
        <p:spPr bwMode="auto">
          <a:xfrm>
            <a:off x="342771" y="4050802"/>
            <a:ext cx="1192634"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Embryonic</a:t>
            </a:r>
          </a:p>
          <a:p>
            <a:pPr eaLnBrk="0" hangingPunct="0">
              <a:lnSpc>
                <a:spcPts val="2000"/>
              </a:lnSpc>
            </a:pPr>
            <a:r>
              <a:rPr lang="en-US" sz="1800" b="1" dirty="0" smtClean="0">
                <a:solidFill>
                  <a:srgbClr val="000000"/>
                </a:solidFill>
                <a:latin typeface="Arial"/>
                <a:ea typeface="ＭＳ Ｐゴシック" charset="0"/>
              </a:rPr>
              <a:t>stem cells</a:t>
            </a:r>
          </a:p>
          <a:p>
            <a:pPr eaLnBrk="0" hangingPunct="0">
              <a:lnSpc>
                <a:spcPts val="2000"/>
              </a:lnSpc>
            </a:pPr>
            <a:r>
              <a:rPr lang="en-US" sz="1800" b="1" dirty="0" smtClean="0">
                <a:solidFill>
                  <a:srgbClr val="000000"/>
                </a:solidFill>
                <a:latin typeface="Arial"/>
                <a:ea typeface="ＭＳ Ｐゴシック" charset="0"/>
              </a:rPr>
              <a:t>in early</a:t>
            </a:r>
          </a:p>
          <a:p>
            <a:pPr eaLnBrk="0" hangingPunct="0">
              <a:lnSpc>
                <a:spcPts val="2000"/>
              </a:lnSpc>
            </a:pPr>
            <a:r>
              <a:rPr lang="en-US" sz="1800" b="1" dirty="0" smtClean="0">
                <a:solidFill>
                  <a:srgbClr val="000000"/>
                </a:solidFill>
                <a:latin typeface="Arial"/>
                <a:ea typeface="ＭＳ Ｐゴシック" charset="0"/>
              </a:rPr>
              <a:t>embryo</a:t>
            </a:r>
            <a:endParaRPr lang="en-US" sz="1800" b="1" dirty="0">
              <a:solidFill>
                <a:srgbClr val="000000"/>
              </a:solidFill>
              <a:latin typeface="Arial"/>
              <a:ea typeface="ＭＳ Ｐゴシック" charset="0"/>
            </a:endParaRPr>
          </a:p>
        </p:txBody>
      </p:sp>
      <p:sp>
        <p:nvSpPr>
          <p:cNvPr id="7" name="TextBox 10"/>
          <p:cNvSpPr txBox="1">
            <a:spLocks noChangeArrowheads="1"/>
          </p:cNvSpPr>
          <p:nvPr/>
        </p:nvSpPr>
        <p:spPr bwMode="auto">
          <a:xfrm>
            <a:off x="2347783" y="4050802"/>
            <a:ext cx="11669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Cultured</a:t>
            </a:r>
          </a:p>
          <a:p>
            <a:pPr eaLnBrk="0" hangingPunct="0">
              <a:lnSpc>
                <a:spcPts val="2000"/>
              </a:lnSpc>
            </a:pPr>
            <a:r>
              <a:rPr lang="en-US" sz="1800" b="1" smtClean="0">
                <a:solidFill>
                  <a:srgbClr val="000000"/>
                </a:solidFill>
                <a:latin typeface="Arial"/>
                <a:ea typeface="ＭＳ Ｐゴシック" charset="0"/>
              </a:rPr>
              <a:t>embryonic</a:t>
            </a:r>
          </a:p>
          <a:p>
            <a:pPr eaLnBrk="0" hangingPunct="0">
              <a:lnSpc>
                <a:spcPts val="2000"/>
              </a:lnSpc>
            </a:pPr>
            <a:r>
              <a:rPr lang="en-US" sz="1800" b="1" smtClean="0">
                <a:solidFill>
                  <a:srgbClr val="000000"/>
                </a:solidFill>
                <a:latin typeface="Arial"/>
                <a:ea typeface="ＭＳ Ｐゴシック" charset="0"/>
              </a:rPr>
              <a:t>stem cells</a:t>
            </a:r>
            <a:endParaRPr lang="en-US" sz="1800" b="1">
              <a:solidFill>
                <a:srgbClr val="000000"/>
              </a:solidFill>
              <a:latin typeface="Arial"/>
              <a:ea typeface="ＭＳ Ｐゴシック" charset="0"/>
            </a:endParaRPr>
          </a:p>
        </p:txBody>
      </p:sp>
      <p:sp>
        <p:nvSpPr>
          <p:cNvPr id="8" name="TextBox 13"/>
          <p:cNvSpPr txBox="1">
            <a:spLocks noChangeArrowheads="1"/>
          </p:cNvSpPr>
          <p:nvPr/>
        </p:nvSpPr>
        <p:spPr bwMode="auto">
          <a:xfrm>
            <a:off x="7586533" y="4044452"/>
            <a:ext cx="12182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Nerve cells</a:t>
            </a:r>
          </a:p>
        </p:txBody>
      </p:sp>
      <p:sp>
        <p:nvSpPr>
          <p:cNvPr id="9" name="TextBox 14"/>
          <p:cNvSpPr txBox="1">
            <a:spLocks noChangeArrowheads="1"/>
          </p:cNvSpPr>
          <p:nvPr/>
        </p:nvSpPr>
        <p:spPr bwMode="auto">
          <a:xfrm>
            <a:off x="6672133" y="5384302"/>
            <a:ext cx="202619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Heart muscle cells</a:t>
            </a:r>
          </a:p>
        </p:txBody>
      </p:sp>
      <p:sp>
        <p:nvSpPr>
          <p:cNvPr id="10" name="TextBox 15"/>
          <p:cNvSpPr txBox="1">
            <a:spLocks noChangeArrowheads="1"/>
          </p:cNvSpPr>
          <p:nvPr/>
        </p:nvSpPr>
        <p:spPr bwMode="auto">
          <a:xfrm>
            <a:off x="4249608" y="5817690"/>
            <a:ext cx="178253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Different culture</a:t>
            </a:r>
          </a:p>
          <a:p>
            <a:pPr eaLnBrk="0" hangingPunct="0">
              <a:lnSpc>
                <a:spcPts val="2000"/>
              </a:lnSpc>
            </a:pPr>
            <a:r>
              <a:rPr lang="en-US" sz="1800" b="1" smtClean="0">
                <a:solidFill>
                  <a:srgbClr val="000000"/>
                </a:solidFill>
                <a:latin typeface="Arial"/>
                <a:ea typeface="ＭＳ Ｐゴシック" charset="0"/>
              </a:rPr>
              <a:t>conditions</a:t>
            </a:r>
            <a:endParaRPr lang="en-US" sz="1800" b="1">
              <a:solidFill>
                <a:srgbClr val="000000"/>
              </a:solidFill>
              <a:latin typeface="Arial"/>
              <a:ea typeface="ＭＳ Ｐゴシック" charset="0"/>
            </a:endParaRPr>
          </a:p>
        </p:txBody>
      </p:sp>
      <p:sp>
        <p:nvSpPr>
          <p:cNvPr id="11" name="TextBox 18"/>
          <p:cNvSpPr txBox="1">
            <a:spLocks noChangeArrowheads="1"/>
          </p:cNvSpPr>
          <p:nvPr/>
        </p:nvSpPr>
        <p:spPr bwMode="auto">
          <a:xfrm>
            <a:off x="6664196" y="5817690"/>
            <a:ext cx="2039020"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Different types of</a:t>
            </a:r>
          </a:p>
          <a:p>
            <a:pPr eaLnBrk="0" hangingPunct="0">
              <a:lnSpc>
                <a:spcPts val="2000"/>
              </a:lnSpc>
            </a:pPr>
            <a:r>
              <a:rPr lang="en-US" sz="1800" b="1" dirty="0" smtClean="0">
                <a:solidFill>
                  <a:srgbClr val="000000"/>
                </a:solidFill>
                <a:latin typeface="Arial"/>
                <a:ea typeface="ＭＳ Ｐゴシック" charset="0"/>
              </a:rPr>
              <a:t>differentiated cells</a:t>
            </a:r>
            <a:endParaRPr lang="en-US" sz="1800"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smtClean="0"/>
              <a:t>Umbilical Cord Blood Banking</a:t>
            </a:r>
            <a:endParaRPr lang="en-US" dirty="0" smtClean="0"/>
          </a:p>
        </p:txBody>
      </p:sp>
      <p:sp>
        <p:nvSpPr>
          <p:cNvPr id="200707" name="Rectangle 3"/>
          <p:cNvSpPr>
            <a:spLocks noGrp="1" noChangeArrowheads="1"/>
          </p:cNvSpPr>
          <p:nvPr>
            <p:ph idx="1"/>
          </p:nvPr>
        </p:nvSpPr>
        <p:spPr/>
        <p:txBody>
          <a:bodyPr/>
          <a:lstStyle/>
          <a:p>
            <a:r>
              <a:rPr lang="en-US" dirty="0" smtClean="0"/>
              <a:t>Another source of stem cells is blood collected from the umbilical cord and placenta at birth.</a:t>
            </a:r>
          </a:p>
          <a:p>
            <a:pPr lvl="1"/>
            <a:r>
              <a:rPr lang="en-US" dirty="0" smtClean="0"/>
              <a:t>Cord blood stem cells appeared to cure some babies of </a:t>
            </a:r>
            <a:r>
              <a:rPr lang="en-US" dirty="0" err="1" smtClean="0"/>
              <a:t>Krabbe’s</a:t>
            </a:r>
            <a:r>
              <a:rPr lang="en-US" dirty="0" smtClean="0"/>
              <a:t> disease, a fatal inherited disorder of the nervous system, and have been used as a treatment for leukemia. </a:t>
            </a:r>
          </a:p>
          <a:p>
            <a:pPr lvl="1"/>
            <a:r>
              <a:rPr lang="en-US" dirty="0" smtClean="0"/>
              <a:t>To date, however, most attempts at umbilical cord blood therapy have not been successful. </a:t>
            </a:r>
          </a:p>
          <a:p>
            <a:pPr lvl="1"/>
            <a:r>
              <a:rPr lang="en-US" dirty="0" smtClean="0"/>
              <a:t>At present, the American Academy of Pediatrics recommends cord blood banking only for babies born into families with a known genetic risk.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Bacteria</a:t>
            </a:r>
            <a:endParaRPr lang="en-US" dirty="0" smtClean="0"/>
          </a:p>
        </p:txBody>
      </p:sp>
      <p:sp>
        <p:nvSpPr>
          <p:cNvPr id="36867" name="Rectangle 3"/>
          <p:cNvSpPr>
            <a:spLocks noGrp="1" noChangeArrowheads="1"/>
          </p:cNvSpPr>
          <p:nvPr>
            <p:ph idx="1"/>
          </p:nvPr>
        </p:nvSpPr>
        <p:spPr>
          <a:xfrm>
            <a:off x="287383" y="1227908"/>
            <a:ext cx="8630706" cy="5119103"/>
          </a:xfrm>
        </p:spPr>
        <p:txBody>
          <a:bodyPr/>
          <a:lstStyle/>
          <a:p>
            <a:r>
              <a:rPr lang="en-US" dirty="0" smtClean="0"/>
              <a:t>Natural selection has favored bacteria that express only the genes whose products are needed by the cell. </a:t>
            </a:r>
          </a:p>
          <a:p>
            <a:r>
              <a:rPr lang="en-US" dirty="0" smtClean="0"/>
              <a:t>Imagine an </a:t>
            </a:r>
            <a:r>
              <a:rPr lang="en-US" i="1" dirty="0" smtClean="0"/>
              <a:t>Escherichia coli</a:t>
            </a:r>
            <a:r>
              <a:rPr lang="en-US" dirty="0" smtClean="0"/>
              <a:t> bacterium living in your intestines.</a:t>
            </a:r>
          </a:p>
          <a:p>
            <a:pPr lvl="1"/>
            <a:r>
              <a:rPr lang="en-US" dirty="0" smtClean="0"/>
              <a:t>If you drink a milk shake, there will be a sudden rush of the sugar lactose. </a:t>
            </a:r>
          </a:p>
          <a:p>
            <a:pPr lvl="1"/>
            <a:r>
              <a:rPr lang="en-US" dirty="0" smtClean="0"/>
              <a:t>In response, </a:t>
            </a:r>
            <a:r>
              <a:rPr lang="en-US" i="1" dirty="0" smtClean="0"/>
              <a:t>E. coli </a:t>
            </a:r>
            <a:r>
              <a:rPr lang="en-US" dirty="0" smtClean="0"/>
              <a:t>will express three genes for enzymes that enable the bacterium to absorb and digest this sugar.</a:t>
            </a:r>
          </a:p>
          <a:p>
            <a:pPr lvl="1"/>
            <a:r>
              <a:rPr lang="en-US" dirty="0" smtClean="0"/>
              <a:t>After the lactose is gone, these genes are turned off.</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11.15</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34696"/>
            <a:ext cx="7924800" cy="6388608"/>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11.15-1</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704" y="1200912"/>
            <a:ext cx="6260592" cy="4456176"/>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11.15-2</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392" y="1380744"/>
            <a:ext cx="2109216" cy="4096512"/>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Grp="1" noChangeArrowheads="1"/>
          </p:cNvSpPr>
          <p:nvPr>
            <p:ph type="title"/>
          </p:nvPr>
        </p:nvSpPr>
        <p:spPr/>
        <p:txBody>
          <a:bodyPr/>
          <a:lstStyle/>
          <a:p>
            <a:r>
              <a:rPr lang="en-US" smtClean="0"/>
              <a:t>Adult Stem Cells</a:t>
            </a:r>
            <a:endParaRPr lang="en-US" dirty="0" smtClean="0"/>
          </a:p>
        </p:txBody>
      </p:sp>
      <p:sp>
        <p:nvSpPr>
          <p:cNvPr id="202754" name="Rectangle 2"/>
          <p:cNvSpPr>
            <a:spLocks noGrp="1" noChangeArrowheads="1"/>
          </p:cNvSpPr>
          <p:nvPr>
            <p:ph idx="1"/>
          </p:nvPr>
        </p:nvSpPr>
        <p:spPr/>
        <p:txBody>
          <a:bodyPr/>
          <a:lstStyle/>
          <a:p>
            <a:r>
              <a:rPr lang="en-US" b="1" dirty="0" smtClean="0"/>
              <a:t>Adult stem cells </a:t>
            </a:r>
          </a:p>
          <a:p>
            <a:pPr lvl="1"/>
            <a:r>
              <a:rPr lang="en-US" dirty="0" smtClean="0"/>
              <a:t>are</a:t>
            </a:r>
            <a:r>
              <a:rPr lang="en-US" b="1" dirty="0" smtClean="0"/>
              <a:t> </a:t>
            </a:r>
            <a:r>
              <a:rPr lang="en-US" dirty="0" smtClean="0"/>
              <a:t>further along the road to differentiation than ES cells, </a:t>
            </a:r>
          </a:p>
          <a:p>
            <a:pPr lvl="1"/>
            <a:r>
              <a:rPr lang="en-US" dirty="0" smtClean="0"/>
              <a:t>can therefore give rise to only a few related types of specialized cells, and</a:t>
            </a:r>
          </a:p>
          <a:p>
            <a:pPr lvl="1"/>
            <a:r>
              <a:rPr lang="en-US" dirty="0" smtClean="0"/>
              <a:t>can also generate replacements for some of the body’s cells.</a:t>
            </a:r>
          </a:p>
          <a:p>
            <a:r>
              <a:rPr lang="en-US" dirty="0" smtClean="0"/>
              <a:t>Because no embryonic tissue is involved in their harvest, adult stem cells are less ethically problematic than ES cells.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mtClean="0"/>
              <a:t>The Genetic Basis of Cancer</a:t>
            </a:r>
            <a:endParaRPr lang="en-US" dirty="0" smtClean="0"/>
          </a:p>
        </p:txBody>
      </p:sp>
      <p:sp>
        <p:nvSpPr>
          <p:cNvPr id="210947" name="Rectangle 3"/>
          <p:cNvSpPr>
            <a:spLocks noGrp="1" noChangeArrowheads="1"/>
          </p:cNvSpPr>
          <p:nvPr>
            <p:ph idx="1"/>
          </p:nvPr>
        </p:nvSpPr>
        <p:spPr/>
        <p:txBody>
          <a:bodyPr/>
          <a:lstStyle/>
          <a:p>
            <a:r>
              <a:rPr lang="en-US" smtClean="0"/>
              <a:t>Cancer includes a variety of diseases in which cells escape from the control mechanisms that normally limit their growth and division.</a:t>
            </a:r>
          </a:p>
          <a:p>
            <a:r>
              <a:rPr lang="en-US" smtClean="0"/>
              <a:t>This escape involves changes in gene expression.</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smtClean="0"/>
              <a:t>Genes That Cause Cancer</a:t>
            </a:r>
            <a:endParaRPr lang="en-US" dirty="0" smtClean="0"/>
          </a:p>
        </p:txBody>
      </p:sp>
      <p:sp>
        <p:nvSpPr>
          <p:cNvPr id="212995" name="Rectangle 3"/>
          <p:cNvSpPr>
            <a:spLocks noGrp="1" noChangeArrowheads="1"/>
          </p:cNvSpPr>
          <p:nvPr>
            <p:ph idx="1"/>
          </p:nvPr>
        </p:nvSpPr>
        <p:spPr/>
        <p:txBody>
          <a:bodyPr/>
          <a:lstStyle/>
          <a:p>
            <a:r>
              <a:rPr lang="en-US" dirty="0" smtClean="0"/>
              <a:t>One of the earliest clues to the role of genes in cancer was the discovery in 1911 of a virus that causes cancer in chickens. </a:t>
            </a:r>
          </a:p>
          <a:p>
            <a:r>
              <a:rPr lang="en-US" dirty="0" smtClean="0"/>
              <a:t>Viruses that cause cancer can become permanent residents in host cells by inserting their nucleic acid into the DNA of host chromosomes.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mtClean="0"/>
              <a:t>Oncogenes and Tumor-Suppressor Genes</a:t>
            </a:r>
            <a:endParaRPr lang="en-US" dirty="0" smtClean="0"/>
          </a:p>
        </p:txBody>
      </p:sp>
      <p:sp>
        <p:nvSpPr>
          <p:cNvPr id="215043" name="Rectangle 3"/>
          <p:cNvSpPr>
            <a:spLocks noGrp="1" noChangeArrowheads="1"/>
          </p:cNvSpPr>
          <p:nvPr>
            <p:ph idx="1"/>
          </p:nvPr>
        </p:nvSpPr>
        <p:spPr/>
        <p:txBody>
          <a:bodyPr/>
          <a:lstStyle/>
          <a:p>
            <a:r>
              <a:rPr lang="en-US" dirty="0" smtClean="0"/>
              <a:t>A gene that causes cancer is called an </a:t>
            </a:r>
            <a:r>
              <a:rPr lang="en-US" b="1" dirty="0" smtClean="0"/>
              <a:t>oncogene</a:t>
            </a:r>
            <a:r>
              <a:rPr lang="en-US" dirty="0" smtClean="0"/>
              <a:t>.</a:t>
            </a:r>
          </a:p>
          <a:p>
            <a:r>
              <a:rPr lang="en-US" dirty="0" smtClean="0"/>
              <a:t>A normal gene with the potential to become an oncogene is called a </a:t>
            </a:r>
            <a:r>
              <a:rPr lang="en-US" b="1" dirty="0" smtClean="0"/>
              <a:t>proto-oncogene</a:t>
            </a:r>
            <a:r>
              <a:rPr lang="en-US" dirty="0" smtClean="0"/>
              <a:t>.</a:t>
            </a:r>
          </a:p>
          <a:p>
            <a:r>
              <a:rPr lang="en-US" dirty="0" smtClean="0"/>
              <a:t>A cell can acquire an oncogene from </a:t>
            </a:r>
          </a:p>
          <a:p>
            <a:pPr lvl="1"/>
            <a:r>
              <a:rPr lang="en-US" dirty="0" smtClean="0"/>
              <a:t>a virus or </a:t>
            </a:r>
          </a:p>
          <a:p>
            <a:pPr lvl="1"/>
            <a:r>
              <a:rPr lang="en-US" dirty="0" smtClean="0"/>
              <a:t>the mutation of one of its own proto-oncogenes.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mtClean="0"/>
              <a:t>Oncogenes and Tumor-Suppressor Genes</a:t>
            </a:r>
            <a:endParaRPr lang="en-US" dirty="0" smtClean="0"/>
          </a:p>
        </p:txBody>
      </p:sp>
      <p:sp>
        <p:nvSpPr>
          <p:cNvPr id="215043" name="Rectangle 3"/>
          <p:cNvSpPr>
            <a:spLocks noGrp="1" noChangeArrowheads="1"/>
          </p:cNvSpPr>
          <p:nvPr>
            <p:ph idx="1"/>
          </p:nvPr>
        </p:nvSpPr>
        <p:spPr/>
        <p:txBody>
          <a:bodyPr/>
          <a:lstStyle/>
          <a:p>
            <a:r>
              <a:rPr lang="en-US" dirty="0" smtClean="0"/>
              <a:t>Many proto-oncogenes code for </a:t>
            </a:r>
            <a:r>
              <a:rPr lang="en-US" b="1" dirty="0" smtClean="0"/>
              <a:t>growth factors</a:t>
            </a:r>
            <a:r>
              <a:rPr lang="en-US" dirty="0" smtClean="0"/>
              <a:t>, proteins that stimulate cell division, or for other proteins that affect the cell cycle. </a:t>
            </a:r>
          </a:p>
          <a:p>
            <a:pPr lvl="1"/>
            <a:r>
              <a:rPr lang="en-US" dirty="0" smtClean="0"/>
              <a:t>When they malfunction, cancer (uncontrolled cell growth) may result.</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mtClean="0"/>
              <a:t>Oncogenes and Tumor-Suppressor Genes</a:t>
            </a:r>
            <a:endParaRPr lang="en-US" dirty="0" smtClean="0"/>
          </a:p>
        </p:txBody>
      </p:sp>
      <p:sp>
        <p:nvSpPr>
          <p:cNvPr id="215043" name="Rectangle 3"/>
          <p:cNvSpPr>
            <a:spLocks noGrp="1" noChangeArrowheads="1"/>
          </p:cNvSpPr>
          <p:nvPr>
            <p:ph idx="1"/>
          </p:nvPr>
        </p:nvSpPr>
        <p:spPr/>
        <p:txBody>
          <a:bodyPr/>
          <a:lstStyle/>
          <a:p>
            <a:r>
              <a:rPr lang="en-US" dirty="0" smtClean="0"/>
              <a:t>For a proto-oncogene to become an oncogene, a mutation must occur in the cell’s DNA. </a:t>
            </a:r>
          </a:p>
          <a:p>
            <a:r>
              <a:rPr lang="en-US" b="1" dirty="0" smtClean="0"/>
              <a:t>Figure 11.16 </a:t>
            </a:r>
            <a:r>
              <a:rPr lang="en-US" dirty="0" smtClean="0"/>
              <a:t>illustrates three kinds of changes in DNA that can produce active oncogenes. In all three cases, abnormal gene expression stimulates the cell to divide excessively.</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18160"/>
            <a:ext cx="8546592" cy="5821680"/>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11.16</a:t>
            </a:r>
            <a:endParaRPr lang="en-US" dirty="0"/>
          </a:p>
        </p:txBody>
      </p:sp>
      <p:sp>
        <p:nvSpPr>
          <p:cNvPr id="4" name="TextBox 4"/>
          <p:cNvSpPr txBox="1">
            <a:spLocks noChangeArrowheads="1"/>
          </p:cNvSpPr>
          <p:nvPr/>
        </p:nvSpPr>
        <p:spPr bwMode="auto">
          <a:xfrm>
            <a:off x="388937" y="1787525"/>
            <a:ext cx="17889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Mutation within</a:t>
            </a:r>
          </a:p>
          <a:p>
            <a:pPr algn="ctr" eaLnBrk="0" hangingPunct="0">
              <a:lnSpc>
                <a:spcPts val="2200"/>
              </a:lnSpc>
            </a:pPr>
            <a:r>
              <a:rPr lang="en-US" sz="1900" b="1" dirty="0" smtClean="0">
                <a:solidFill>
                  <a:srgbClr val="000000"/>
                </a:solidFill>
                <a:latin typeface="Arial"/>
                <a:ea typeface="ＭＳ Ｐゴシック" charset="0"/>
              </a:rPr>
              <a:t>the gene</a:t>
            </a:r>
            <a:endParaRPr lang="en-US" sz="1900" b="1" dirty="0">
              <a:solidFill>
                <a:srgbClr val="000000"/>
              </a:solidFill>
              <a:latin typeface="Arial"/>
              <a:ea typeface="ＭＳ Ｐゴシック" charset="0"/>
            </a:endParaRPr>
          </a:p>
        </p:txBody>
      </p:sp>
      <p:sp>
        <p:nvSpPr>
          <p:cNvPr id="5" name="TextBox 2"/>
          <p:cNvSpPr txBox="1">
            <a:spLocks noChangeArrowheads="1"/>
          </p:cNvSpPr>
          <p:nvPr/>
        </p:nvSpPr>
        <p:spPr bwMode="auto">
          <a:xfrm>
            <a:off x="3493386" y="519154"/>
            <a:ext cx="18723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1900" b="1" dirty="0">
                <a:solidFill>
                  <a:srgbClr val="000000"/>
                </a:solidFill>
                <a:latin typeface="Arial"/>
                <a:ea typeface="ＭＳ Ｐゴシック" charset="0"/>
              </a:rPr>
              <a:t>Proto-oncogene</a:t>
            </a:r>
          </a:p>
        </p:txBody>
      </p:sp>
      <p:sp>
        <p:nvSpPr>
          <p:cNvPr id="6" name="TextBox 3"/>
          <p:cNvSpPr txBox="1">
            <a:spLocks noChangeArrowheads="1"/>
          </p:cNvSpPr>
          <p:nvPr/>
        </p:nvSpPr>
        <p:spPr bwMode="auto">
          <a:xfrm>
            <a:off x="5429342" y="957304"/>
            <a:ext cx="5289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1900" b="1" dirty="0">
                <a:solidFill>
                  <a:srgbClr val="000000"/>
                </a:solidFill>
                <a:latin typeface="Arial"/>
                <a:ea typeface="ＭＳ Ｐゴシック" charset="0"/>
              </a:rPr>
              <a:t>DNA</a:t>
            </a:r>
          </a:p>
        </p:txBody>
      </p:sp>
      <p:sp>
        <p:nvSpPr>
          <p:cNvPr id="7" name="TextBox 6"/>
          <p:cNvSpPr txBox="1">
            <a:spLocks noChangeArrowheads="1"/>
          </p:cNvSpPr>
          <p:nvPr/>
        </p:nvSpPr>
        <p:spPr bwMode="auto">
          <a:xfrm>
            <a:off x="3514819" y="1787567"/>
            <a:ext cx="17633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smtClean="0">
                <a:solidFill>
                  <a:srgbClr val="000000"/>
                </a:solidFill>
                <a:latin typeface="Arial"/>
                <a:ea typeface="ＭＳ Ｐゴシック" charset="0"/>
              </a:rPr>
              <a:t>Multiple copies</a:t>
            </a:r>
          </a:p>
          <a:p>
            <a:pPr algn="ctr" eaLnBrk="0" hangingPunct="0">
              <a:lnSpc>
                <a:spcPts val="2200"/>
              </a:lnSpc>
            </a:pPr>
            <a:r>
              <a:rPr lang="en-US" sz="1900" b="1" smtClean="0">
                <a:solidFill>
                  <a:srgbClr val="000000"/>
                </a:solidFill>
                <a:latin typeface="Arial"/>
                <a:ea typeface="ＭＳ Ｐゴシック" charset="0"/>
              </a:rPr>
              <a:t>of the gene</a:t>
            </a:r>
            <a:endParaRPr lang="en-US" sz="1900" b="1">
              <a:solidFill>
                <a:srgbClr val="000000"/>
              </a:solidFill>
              <a:latin typeface="Arial"/>
              <a:ea typeface="ＭＳ Ｐゴシック" charset="0"/>
            </a:endParaRPr>
          </a:p>
        </p:txBody>
      </p:sp>
      <p:sp>
        <p:nvSpPr>
          <p:cNvPr id="8" name="TextBox 8"/>
          <p:cNvSpPr txBox="1">
            <a:spLocks noChangeArrowheads="1"/>
          </p:cNvSpPr>
          <p:nvPr/>
        </p:nvSpPr>
        <p:spPr bwMode="auto">
          <a:xfrm>
            <a:off x="6560463" y="1787567"/>
            <a:ext cx="225061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Gene moved to</a:t>
            </a:r>
          </a:p>
          <a:p>
            <a:pPr algn="ctr" eaLnBrk="0" hangingPunct="0">
              <a:lnSpc>
                <a:spcPts val="2200"/>
              </a:lnSpc>
            </a:pPr>
            <a:r>
              <a:rPr lang="en-US" sz="1900" b="1" dirty="0" smtClean="0">
                <a:solidFill>
                  <a:srgbClr val="000000"/>
                </a:solidFill>
                <a:latin typeface="Arial"/>
                <a:ea typeface="ＭＳ Ｐゴシック" charset="0"/>
              </a:rPr>
              <a:t>new DNA position,</a:t>
            </a:r>
          </a:p>
          <a:p>
            <a:pPr algn="ctr" eaLnBrk="0" hangingPunct="0">
              <a:lnSpc>
                <a:spcPts val="2200"/>
              </a:lnSpc>
            </a:pPr>
            <a:r>
              <a:rPr lang="en-US" sz="1900" b="1" dirty="0" smtClean="0">
                <a:solidFill>
                  <a:srgbClr val="000000"/>
                </a:solidFill>
                <a:latin typeface="Arial"/>
                <a:ea typeface="ＭＳ Ｐゴシック" charset="0"/>
              </a:rPr>
              <a:t>under new controls</a:t>
            </a:r>
            <a:endParaRPr lang="en-US" sz="1900" b="1" dirty="0">
              <a:solidFill>
                <a:srgbClr val="000000"/>
              </a:solidFill>
              <a:latin typeface="Arial"/>
              <a:ea typeface="ＭＳ Ｐゴシック" charset="0"/>
            </a:endParaRPr>
          </a:p>
        </p:txBody>
      </p:sp>
      <p:sp>
        <p:nvSpPr>
          <p:cNvPr id="9" name="TextBox 11"/>
          <p:cNvSpPr txBox="1">
            <a:spLocks noChangeArrowheads="1"/>
          </p:cNvSpPr>
          <p:nvPr/>
        </p:nvSpPr>
        <p:spPr bwMode="auto">
          <a:xfrm>
            <a:off x="693831" y="3592554"/>
            <a:ext cx="119423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a:solidFill>
                  <a:srgbClr val="000000"/>
                </a:solidFill>
                <a:latin typeface="Arial"/>
                <a:ea typeface="ＭＳ Ｐゴシック" charset="0"/>
              </a:rPr>
              <a:t>Oncogene</a:t>
            </a:r>
          </a:p>
        </p:txBody>
      </p:sp>
      <p:sp>
        <p:nvSpPr>
          <p:cNvPr id="10" name="TextBox 12"/>
          <p:cNvSpPr txBox="1">
            <a:spLocks noChangeArrowheads="1"/>
          </p:cNvSpPr>
          <p:nvPr/>
        </p:nvSpPr>
        <p:spPr bwMode="auto">
          <a:xfrm>
            <a:off x="5269006" y="3470317"/>
            <a:ext cx="163987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a:solidFill>
                  <a:srgbClr val="000000"/>
                </a:solidFill>
                <a:latin typeface="Arial"/>
                <a:ea typeface="ＭＳ Ｐゴシック" charset="0"/>
              </a:rPr>
              <a:t>New promoter</a:t>
            </a:r>
          </a:p>
        </p:txBody>
      </p:sp>
      <p:sp>
        <p:nvSpPr>
          <p:cNvPr id="11" name="TextBox 13"/>
          <p:cNvSpPr txBox="1">
            <a:spLocks noChangeArrowheads="1"/>
          </p:cNvSpPr>
          <p:nvPr/>
        </p:nvSpPr>
        <p:spPr bwMode="auto">
          <a:xfrm>
            <a:off x="397023" y="5438817"/>
            <a:ext cx="219611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Hyperactive</a:t>
            </a:r>
          </a:p>
          <a:p>
            <a:pPr algn="ctr" eaLnBrk="0" hangingPunct="0">
              <a:lnSpc>
                <a:spcPts val="2200"/>
              </a:lnSpc>
            </a:pPr>
            <a:r>
              <a:rPr lang="en-US" sz="1900" b="1" dirty="0" smtClean="0">
                <a:solidFill>
                  <a:srgbClr val="000000"/>
                </a:solidFill>
                <a:latin typeface="Arial"/>
                <a:ea typeface="ＭＳ Ｐゴシック" charset="0"/>
              </a:rPr>
              <a:t>growth-stimulating</a:t>
            </a:r>
          </a:p>
          <a:p>
            <a:pPr algn="ctr" eaLnBrk="0" hangingPunct="0">
              <a:lnSpc>
                <a:spcPts val="2200"/>
              </a:lnSpc>
            </a:pPr>
            <a:r>
              <a:rPr lang="en-US" sz="1900" b="1" dirty="0" smtClean="0">
                <a:solidFill>
                  <a:srgbClr val="000000"/>
                </a:solidFill>
                <a:latin typeface="Arial"/>
                <a:ea typeface="ＭＳ Ｐゴシック" charset="0"/>
              </a:rPr>
              <a:t>protein</a:t>
            </a:r>
            <a:endParaRPr lang="en-US" sz="1900" b="1" dirty="0">
              <a:solidFill>
                <a:srgbClr val="000000"/>
              </a:solidFill>
              <a:latin typeface="Arial"/>
              <a:ea typeface="ＭＳ Ｐゴシック" charset="0"/>
            </a:endParaRPr>
          </a:p>
        </p:txBody>
      </p:sp>
      <p:sp>
        <p:nvSpPr>
          <p:cNvPr id="12" name="TextBox 17"/>
          <p:cNvSpPr txBox="1">
            <a:spLocks noChangeArrowheads="1"/>
          </p:cNvSpPr>
          <p:nvPr/>
        </p:nvSpPr>
        <p:spPr bwMode="auto">
          <a:xfrm>
            <a:off x="4526057" y="5438817"/>
            <a:ext cx="31034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Normal growth-stimulating</a:t>
            </a:r>
          </a:p>
          <a:p>
            <a:pPr algn="ctr" eaLnBrk="0" hangingPunct="0">
              <a:lnSpc>
                <a:spcPts val="2200"/>
              </a:lnSpc>
            </a:pPr>
            <a:r>
              <a:rPr lang="en-US" sz="1900" b="1" dirty="0" smtClean="0">
                <a:solidFill>
                  <a:srgbClr val="000000"/>
                </a:solidFill>
                <a:latin typeface="Arial"/>
                <a:ea typeface="ＭＳ Ｐゴシック" charset="0"/>
              </a:rPr>
              <a:t>protein in excess</a:t>
            </a:r>
            <a:endParaRPr lang="en-US" sz="1900" b="1" dirty="0">
              <a:solidFill>
                <a:srgbClr val="000000"/>
              </a:solidFill>
              <a:latin typeface="Arial"/>
              <a:ea typeface="ＭＳ Ｐゴシック" charset="0"/>
            </a:endParaRPr>
          </a:p>
        </p:txBody>
      </p:sp>
      <p:sp>
        <p:nvSpPr>
          <p:cNvPr id="13" name="Freeform 12"/>
          <p:cNvSpPr/>
          <p:nvPr/>
        </p:nvSpPr>
        <p:spPr>
          <a:xfrm flipH="1">
            <a:off x="6962776" y="3194050"/>
            <a:ext cx="348060" cy="37147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4" name="Group 13"/>
          <p:cNvGrpSpPr/>
          <p:nvPr/>
        </p:nvGrpSpPr>
        <p:grpSpPr>
          <a:xfrm>
            <a:off x="777374" y="3228972"/>
            <a:ext cx="1013326" cy="397066"/>
            <a:chOff x="424395" y="5613146"/>
            <a:chExt cx="928192" cy="336460"/>
          </a:xfrm>
        </p:grpSpPr>
        <p:sp>
          <p:nvSpPr>
            <p:cNvPr id="15"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6"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36513"/>
            <a:ext cx="7772400" cy="301625"/>
          </a:xfrm>
        </p:spPr>
        <p:txBody>
          <a:bodyPr/>
          <a:lstStyle/>
          <a:p>
            <a:pPr algn="l" rtl="0" eaLnBrk="0" fontAlgn="base" hangingPunct="0"/>
            <a:r>
              <a:rPr lang="en-US" sz="1200" b="0" kern="1200" dirty="0" smtClean="0">
                <a:solidFill>
                  <a:srgbClr val="000000"/>
                </a:solidFill>
                <a:effectLst/>
                <a:latin typeface="Arial"/>
                <a:ea typeface="ＭＳ Ｐゴシック"/>
                <a:cs typeface="ＭＳ Ｐゴシック"/>
              </a:rPr>
              <a:t>Figure 5.9-s4</a:t>
            </a:r>
            <a:endParaRPr lang="en-US" dirty="0">
              <a:latin typeface="Arial" pitchFamily="34" charset="0"/>
              <a:cs typeface="Arial" pitchFamily="34" charset="0"/>
            </a:endParaRPr>
          </a:p>
        </p:txBody>
      </p:sp>
      <p:grpSp>
        <p:nvGrpSpPr>
          <p:cNvPr id="3" name="Group 2"/>
          <p:cNvGrpSpPr/>
          <p:nvPr/>
        </p:nvGrpSpPr>
        <p:grpSpPr>
          <a:xfrm>
            <a:off x="990600" y="1447800"/>
            <a:ext cx="7397496" cy="4953000"/>
            <a:chOff x="298704" y="594360"/>
            <a:chExt cx="8546592" cy="557784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94360"/>
              <a:ext cx="8546592" cy="5577840"/>
            </a:xfrm>
            <a:prstGeom prst="rect">
              <a:avLst/>
            </a:prstGeom>
          </p:spPr>
        </p:pic>
        <p:sp>
          <p:nvSpPr>
            <p:cNvPr id="9" name="TextBox 8"/>
            <p:cNvSpPr txBox="1"/>
            <p:nvPr/>
          </p:nvSpPr>
          <p:spPr>
            <a:xfrm>
              <a:off x="7810592" y="4107658"/>
              <a:ext cx="431208" cy="276999"/>
            </a:xfrm>
            <a:prstGeom prst="rect">
              <a:avLst/>
            </a:prstGeom>
            <a:noFill/>
          </p:spPr>
          <p:txBody>
            <a:bodyPr wrap="none" lIns="0" tIns="0" rIns="0" bIns="0">
              <a:spAutoFit/>
            </a:bodyPr>
            <a:lstStyle/>
            <a:p>
              <a:pPr fontAlgn="auto">
                <a:spcBef>
                  <a:spcPts val="0"/>
                </a:spcBef>
                <a:spcAft>
                  <a:spcPts val="0"/>
                </a:spcAft>
                <a:defRPr/>
              </a:pPr>
              <a:r>
                <a:rPr lang="en-US" sz="1800" b="1" dirty="0">
                  <a:solidFill>
                    <a:srgbClr val="FFFFFF"/>
                  </a:solidFill>
                  <a:latin typeface="Arial"/>
                </a:rPr>
                <a:t>H</a:t>
              </a:r>
              <a:r>
                <a:rPr lang="en-US" sz="1800" b="1" baseline="-25000" dirty="0">
                  <a:solidFill>
                    <a:srgbClr val="FFFFFF"/>
                  </a:solidFill>
                  <a:latin typeface="Arial"/>
                </a:rPr>
                <a:t>2</a:t>
              </a:r>
              <a:r>
                <a:rPr lang="en-US" sz="1800" b="1" dirty="0">
                  <a:solidFill>
                    <a:srgbClr val="FFFFFF"/>
                  </a:solidFill>
                  <a:latin typeface="Arial"/>
                </a:rPr>
                <a:t>O</a:t>
              </a:r>
            </a:p>
          </p:txBody>
        </p:sp>
        <p:sp>
          <p:nvSpPr>
            <p:cNvPr id="11" name="TextBox 10"/>
            <p:cNvSpPr txBox="1">
              <a:spLocks noChangeArrowheads="1"/>
            </p:cNvSpPr>
            <p:nvPr/>
          </p:nvSpPr>
          <p:spPr bwMode="auto">
            <a:xfrm>
              <a:off x="1485980" y="3676781"/>
              <a:ext cx="1102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err="1">
                  <a:solidFill>
                    <a:srgbClr val="000000"/>
                  </a:solidFill>
                  <a:latin typeface="Arial"/>
                </a:rPr>
                <a:t>Galactose</a:t>
              </a:r>
              <a:endParaRPr lang="en-US" sz="1800" b="1" dirty="0">
                <a:solidFill>
                  <a:srgbClr val="000000"/>
                </a:solidFill>
                <a:latin typeface="Arial"/>
              </a:endParaRPr>
            </a:p>
          </p:txBody>
        </p:sp>
        <p:sp>
          <p:nvSpPr>
            <p:cNvPr id="12" name="TextBox 12"/>
            <p:cNvSpPr txBox="1">
              <a:spLocks noChangeArrowheads="1"/>
            </p:cNvSpPr>
            <p:nvPr/>
          </p:nvSpPr>
          <p:spPr bwMode="auto">
            <a:xfrm>
              <a:off x="703343" y="4403062"/>
              <a:ext cx="9105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rPr>
                <a:t>Glucose</a:t>
              </a:r>
            </a:p>
          </p:txBody>
        </p:sp>
        <p:sp>
          <p:nvSpPr>
            <p:cNvPr id="13" name="TextBox 13"/>
            <p:cNvSpPr txBox="1">
              <a:spLocks noChangeArrowheads="1"/>
            </p:cNvSpPr>
            <p:nvPr/>
          </p:nvSpPr>
          <p:spPr bwMode="auto">
            <a:xfrm>
              <a:off x="1434386" y="4972177"/>
              <a:ext cx="87203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smtClean="0">
                  <a:solidFill>
                    <a:srgbClr val="000000"/>
                  </a:solidFill>
                  <a:latin typeface="Arial"/>
                </a:rPr>
                <a:t>Product</a:t>
              </a:r>
            </a:p>
            <a:p>
              <a:pPr>
                <a:lnSpc>
                  <a:spcPts val="2000"/>
                </a:lnSpc>
              </a:pPr>
              <a:r>
                <a:rPr lang="en-US" sz="1800" b="1" dirty="0" smtClean="0">
                  <a:solidFill>
                    <a:srgbClr val="000000"/>
                  </a:solidFill>
                  <a:latin typeface="Arial"/>
                </a:rPr>
                <a:t>release</a:t>
              </a:r>
              <a:endParaRPr lang="en-US" sz="1800" b="1" dirty="0">
                <a:solidFill>
                  <a:srgbClr val="000000"/>
                </a:solidFill>
                <a:latin typeface="Arial"/>
              </a:endParaRPr>
            </a:p>
          </p:txBody>
        </p:sp>
        <p:sp>
          <p:nvSpPr>
            <p:cNvPr id="14" name="Freeform 13"/>
            <p:cNvSpPr/>
            <p:nvPr/>
          </p:nvSpPr>
          <p:spPr bwMode="auto">
            <a:xfrm flipH="1">
              <a:off x="1268738" y="2512754"/>
              <a:ext cx="438912" cy="0"/>
            </a:xfrm>
            <a:custGeom>
              <a:avLst/>
              <a:gdLst>
                <a:gd name="connsiteX0" fmla="*/ 0 w 425450"/>
                <a:gd name="connsiteY0" fmla="*/ 323850 h 323850"/>
                <a:gd name="connsiteX1" fmla="*/ 425450 w 425450"/>
                <a:gd name="connsiteY1" fmla="*/ 0 h 323850"/>
              </a:gdLst>
              <a:ahLst/>
              <a:cxnLst>
                <a:cxn ang="0">
                  <a:pos x="connsiteX0" y="connsiteY0"/>
                </a:cxn>
                <a:cxn ang="0">
                  <a:pos x="connsiteX1" y="connsiteY1"/>
                </a:cxn>
              </a:cxnLst>
              <a:rect l="l" t="t" r="r" b="b"/>
              <a:pathLst>
                <a:path w="425450" h="323850">
                  <a:moveTo>
                    <a:pt x="0" y="323850"/>
                  </a:moveTo>
                  <a:lnTo>
                    <a:pt x="425450" y="0"/>
                  </a:lnTo>
                </a:path>
              </a:pathLst>
            </a:custGeom>
            <a:ln>
              <a:headEnd type="triangle" w="med" len="med"/>
              <a:tailEnd type="none" w="med" len="med"/>
            </a:ln>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84" charset="0"/>
              </a:endParaRPr>
            </a:p>
          </p:txBody>
        </p:sp>
        <p:grpSp>
          <p:nvGrpSpPr>
            <p:cNvPr id="15" name="Group 14"/>
            <p:cNvGrpSpPr/>
            <p:nvPr/>
          </p:nvGrpSpPr>
          <p:grpSpPr>
            <a:xfrm>
              <a:off x="1828800" y="1473201"/>
              <a:ext cx="1473412" cy="552450"/>
              <a:chOff x="1828800" y="1460500"/>
              <a:chExt cx="1473412" cy="571585"/>
            </a:xfrm>
          </p:grpSpPr>
          <p:sp>
            <p:nvSpPr>
              <p:cNvPr id="16" name="Freeform 3"/>
              <p:cNvSpPr/>
              <p:nvPr/>
            </p:nvSpPr>
            <p:spPr>
              <a:xfrm rot="21180000">
                <a:off x="2062527" y="1764283"/>
                <a:ext cx="1239685" cy="267802"/>
              </a:xfrm>
              <a:custGeom>
                <a:avLst/>
                <a:gdLst>
                  <a:gd name="connsiteX0" fmla="*/ 9525 w 1759064"/>
                  <a:gd name="connsiteY0" fmla="*/ 229565 h 239090"/>
                  <a:gd name="connsiteX1" fmla="*/ 9525 w 1759064"/>
                  <a:gd name="connsiteY1" fmla="*/ 9525 h 239090"/>
                  <a:gd name="connsiteX2" fmla="*/ 1749539 w 1759064"/>
                  <a:gd name="connsiteY2" fmla="*/ 9525 h 239090"/>
                  <a:gd name="connsiteX3" fmla="*/ 1749539 w 1759064"/>
                  <a:gd name="connsiteY3" fmla="*/ 229565 h 239090"/>
                </a:gdLst>
                <a:ahLst/>
                <a:cxnLst>
                  <a:cxn ang="0">
                    <a:pos x="connsiteX0" y="connsiteY0"/>
                  </a:cxn>
                  <a:cxn ang="1">
                    <a:pos x="connsiteX1" y="connsiteY1"/>
                  </a:cxn>
                  <a:cxn ang="2">
                    <a:pos x="connsiteX2" y="connsiteY2"/>
                  </a:cxn>
                  <a:cxn ang="3">
                    <a:pos x="connsiteX3" y="connsiteY3"/>
                  </a:cxn>
                </a:cxnLst>
                <a:rect l="l" t="t" r="r" b="b"/>
                <a:pathLst>
                  <a:path w="1759064" h="239090">
                    <a:moveTo>
                      <a:pt x="9525" y="229565"/>
                    </a:moveTo>
                    <a:lnTo>
                      <a:pt x="9525" y="9525"/>
                    </a:lnTo>
                    <a:lnTo>
                      <a:pt x="1749539" y="9525"/>
                    </a:lnTo>
                    <a:lnTo>
                      <a:pt x="1749539" y="22956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7" name="Freeform 16"/>
              <p:cNvSpPr/>
              <p:nvPr/>
            </p:nvSpPr>
            <p:spPr bwMode="auto">
              <a:xfrm>
                <a:off x="1828800" y="1460500"/>
                <a:ext cx="819150" cy="317500"/>
              </a:xfrm>
              <a:custGeom>
                <a:avLst/>
                <a:gdLst>
                  <a:gd name="connsiteX0" fmla="*/ 0 w 819150"/>
                  <a:gd name="connsiteY0" fmla="*/ 0 h 317500"/>
                  <a:gd name="connsiteX1" fmla="*/ 819150 w 819150"/>
                  <a:gd name="connsiteY1" fmla="*/ 317500 h 317500"/>
                </a:gdLst>
                <a:ahLst/>
                <a:cxnLst>
                  <a:cxn ang="0">
                    <a:pos x="connsiteX0" y="connsiteY0"/>
                  </a:cxn>
                  <a:cxn ang="0">
                    <a:pos x="connsiteX1" y="connsiteY1"/>
                  </a:cxn>
                </a:cxnLst>
                <a:rect l="l" t="t" r="r" b="b"/>
                <a:pathLst>
                  <a:path w="819150" h="317500">
                    <a:moveTo>
                      <a:pt x="0" y="0"/>
                    </a:moveTo>
                    <a:lnTo>
                      <a:pt x="819150" y="3175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84" charset="0"/>
                </a:endParaRPr>
              </a:p>
            </p:txBody>
          </p:sp>
        </p:grpSp>
        <p:sp>
          <p:nvSpPr>
            <p:cNvPr id="19" name="TextBox 11"/>
            <p:cNvSpPr txBox="1">
              <a:spLocks noChangeArrowheads="1"/>
            </p:cNvSpPr>
            <p:nvPr/>
          </p:nvSpPr>
          <p:spPr bwMode="auto">
            <a:xfrm>
              <a:off x="7120731" y="4953794"/>
              <a:ext cx="10130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smtClean="0">
                  <a:solidFill>
                    <a:srgbClr val="000000"/>
                  </a:solidFill>
                  <a:latin typeface="Arial"/>
                </a:rPr>
                <a:t>Catalysis</a:t>
              </a:r>
              <a:endParaRPr lang="en-US" sz="1800" b="1" dirty="0">
                <a:solidFill>
                  <a:srgbClr val="000000"/>
                </a:solidFill>
                <a:latin typeface="Arial"/>
              </a:endParaRPr>
            </a:p>
          </p:txBody>
        </p:sp>
        <p:sp>
          <p:nvSpPr>
            <p:cNvPr id="20" name="TextBox 5"/>
            <p:cNvSpPr txBox="1">
              <a:spLocks noChangeArrowheads="1"/>
            </p:cNvSpPr>
            <p:nvPr/>
          </p:nvSpPr>
          <p:spPr bwMode="auto">
            <a:xfrm>
              <a:off x="4387850" y="640080"/>
              <a:ext cx="20774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rPr>
                <a:t>Substrate (lactose)</a:t>
              </a:r>
            </a:p>
          </p:txBody>
        </p:sp>
        <p:sp>
          <p:nvSpPr>
            <p:cNvPr id="21" name="TextBox 6"/>
            <p:cNvSpPr txBox="1">
              <a:spLocks noChangeArrowheads="1"/>
            </p:cNvSpPr>
            <p:nvPr/>
          </p:nvSpPr>
          <p:spPr bwMode="auto">
            <a:xfrm>
              <a:off x="7234240" y="1625122"/>
              <a:ext cx="106439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smtClean="0">
                  <a:solidFill>
                    <a:srgbClr val="000000"/>
                  </a:solidFill>
                  <a:latin typeface="Arial"/>
                </a:rPr>
                <a:t>Substrate</a:t>
              </a:r>
            </a:p>
            <a:p>
              <a:pPr>
                <a:lnSpc>
                  <a:spcPts val="2000"/>
                </a:lnSpc>
              </a:pPr>
              <a:r>
                <a:rPr lang="en-US" sz="1800" b="1" dirty="0" smtClean="0">
                  <a:solidFill>
                    <a:srgbClr val="000000"/>
                  </a:solidFill>
                  <a:latin typeface="Arial"/>
                </a:rPr>
                <a:t>binding</a:t>
              </a:r>
              <a:endParaRPr lang="en-US" sz="1800" b="1" dirty="0">
                <a:solidFill>
                  <a:srgbClr val="000000"/>
                </a:solidFill>
                <a:latin typeface="Arial"/>
              </a:endParaRPr>
            </a:p>
          </p:txBody>
        </p:sp>
        <p:sp>
          <p:nvSpPr>
            <p:cNvPr id="22" name="TextBox 2"/>
            <p:cNvSpPr txBox="1">
              <a:spLocks noChangeArrowheads="1"/>
            </p:cNvSpPr>
            <p:nvPr/>
          </p:nvSpPr>
          <p:spPr bwMode="auto">
            <a:xfrm>
              <a:off x="1909763" y="729880"/>
              <a:ext cx="106439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smtClean="0">
                  <a:solidFill>
                    <a:srgbClr val="000000"/>
                  </a:solidFill>
                  <a:latin typeface="Arial"/>
                </a:rPr>
                <a:t>Ready for</a:t>
              </a:r>
            </a:p>
            <a:p>
              <a:pPr>
                <a:lnSpc>
                  <a:spcPts val="2000"/>
                </a:lnSpc>
              </a:pPr>
              <a:r>
                <a:rPr lang="en-US" sz="1800" b="1" dirty="0" smtClean="0">
                  <a:solidFill>
                    <a:srgbClr val="000000"/>
                  </a:solidFill>
                  <a:latin typeface="Arial"/>
                </a:rPr>
                <a:t>substrate</a:t>
              </a:r>
              <a:endParaRPr lang="en-US" sz="1800" b="1" dirty="0">
                <a:solidFill>
                  <a:srgbClr val="000000"/>
                </a:solidFill>
                <a:latin typeface="Arial"/>
              </a:endParaRPr>
            </a:p>
          </p:txBody>
        </p:sp>
        <p:sp>
          <p:nvSpPr>
            <p:cNvPr id="23" name="TextBox 22"/>
            <p:cNvSpPr txBox="1">
              <a:spLocks noChangeArrowheads="1"/>
            </p:cNvSpPr>
            <p:nvPr/>
          </p:nvSpPr>
          <p:spPr bwMode="auto">
            <a:xfrm>
              <a:off x="644526" y="1267213"/>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rPr>
                <a:t>Active site</a:t>
              </a:r>
            </a:p>
          </p:txBody>
        </p:sp>
        <p:sp>
          <p:nvSpPr>
            <p:cNvPr id="24" name="TextBox 23"/>
            <p:cNvSpPr txBox="1">
              <a:spLocks noChangeArrowheads="1"/>
            </p:cNvSpPr>
            <p:nvPr/>
          </p:nvSpPr>
          <p:spPr bwMode="auto">
            <a:xfrm>
              <a:off x="342107" y="2378461"/>
              <a:ext cx="93615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smtClean="0">
                  <a:solidFill>
                    <a:srgbClr val="000000"/>
                  </a:solidFill>
                  <a:latin typeface="Arial"/>
                </a:rPr>
                <a:t>Enzyme</a:t>
              </a:r>
            </a:p>
            <a:p>
              <a:pPr>
                <a:lnSpc>
                  <a:spcPts val="2000"/>
                </a:lnSpc>
              </a:pPr>
              <a:r>
                <a:rPr lang="en-US" sz="1800" b="1" dirty="0" smtClean="0">
                  <a:solidFill>
                    <a:srgbClr val="000000"/>
                  </a:solidFill>
                  <a:latin typeface="Arial"/>
                </a:rPr>
                <a:t>(lactase)</a:t>
              </a:r>
              <a:endParaRPr lang="en-US" sz="1800" b="1" dirty="0">
                <a:solidFill>
                  <a:srgbClr val="000000"/>
                </a:solidFill>
                <a:latin typeface="Arial"/>
              </a:endParaRPr>
            </a:p>
          </p:txBody>
        </p:sp>
        <p:grpSp>
          <p:nvGrpSpPr>
            <p:cNvPr id="25" name="Group 24"/>
            <p:cNvGrpSpPr/>
            <p:nvPr/>
          </p:nvGrpSpPr>
          <p:grpSpPr>
            <a:xfrm>
              <a:off x="1507156" y="682947"/>
              <a:ext cx="320040" cy="320040"/>
              <a:chOff x="1507156" y="682947"/>
              <a:chExt cx="320040" cy="320040"/>
            </a:xfrm>
          </p:grpSpPr>
          <p:sp>
            <p:nvSpPr>
              <p:cNvPr id="26" name="Freeform 3"/>
              <p:cNvSpPr/>
              <p:nvPr/>
            </p:nvSpPr>
            <p:spPr>
              <a:xfrm>
                <a:off x="1507156" y="682947"/>
                <a:ext cx="320040" cy="320040"/>
              </a:xfrm>
              <a:custGeom>
                <a:avLst/>
                <a:gdLst>
                  <a:gd name="connsiteX0" fmla="*/ 256006 w 256006"/>
                  <a:gd name="connsiteY0" fmla="*/ 127990 h 255981"/>
                  <a:gd name="connsiteX1" fmla="*/ 127965 w 256006"/>
                  <a:gd name="connsiteY1" fmla="*/ 255981 h 255981"/>
                  <a:gd name="connsiteX2" fmla="*/ 0 w 256006"/>
                  <a:gd name="connsiteY2" fmla="*/ 127990 h 255981"/>
                  <a:gd name="connsiteX3" fmla="*/ 127965 w 256006"/>
                  <a:gd name="connsiteY3" fmla="*/ 0 h 255981"/>
                  <a:gd name="connsiteX4" fmla="*/ 256006 w 256006"/>
                  <a:gd name="connsiteY4" fmla="*/ 127990 h 25598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6006" h="255981">
                    <a:moveTo>
                      <a:pt x="256006" y="127990"/>
                    </a:moveTo>
                    <a:cubicBezTo>
                      <a:pt x="256006" y="198704"/>
                      <a:pt x="198691" y="255981"/>
                      <a:pt x="127965" y="255981"/>
                    </a:cubicBezTo>
                    <a:cubicBezTo>
                      <a:pt x="57302" y="255981"/>
                      <a:pt x="0" y="198704"/>
                      <a:pt x="0" y="127990"/>
                    </a:cubicBezTo>
                    <a:cubicBezTo>
                      <a:pt x="0" y="57264"/>
                      <a:pt x="57302" y="0"/>
                      <a:pt x="127965" y="0"/>
                    </a:cubicBezTo>
                    <a:cubicBezTo>
                      <a:pt x="198691" y="0"/>
                      <a:pt x="256006" y="57264"/>
                      <a:pt x="256006" y="127990"/>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Arial" pitchFamily="34" charset="0"/>
                  <a:cs typeface="Arial" pitchFamily="34" charset="0"/>
                </a:endParaRPr>
              </a:p>
            </p:txBody>
          </p:sp>
          <p:sp>
            <p:nvSpPr>
              <p:cNvPr id="27" name="TextBox 26"/>
              <p:cNvSpPr txBox="1"/>
              <p:nvPr/>
            </p:nvSpPr>
            <p:spPr>
              <a:xfrm>
                <a:off x="1600818" y="706864"/>
                <a:ext cx="128240" cy="276999"/>
              </a:xfrm>
              <a:prstGeom prst="rect">
                <a:avLst/>
              </a:prstGeom>
              <a:noFill/>
            </p:spPr>
            <p:txBody>
              <a:bodyPr wrap="none" lIns="0" tIns="0" rIns="0" bIns="0">
                <a:spAutoFit/>
              </a:bodyPr>
              <a:lstStyle/>
              <a:p>
                <a:pPr fontAlgn="auto">
                  <a:spcBef>
                    <a:spcPts val="0"/>
                  </a:spcBef>
                  <a:spcAft>
                    <a:spcPts val="0"/>
                  </a:spcAft>
                  <a:defRPr/>
                </a:pPr>
                <a:r>
                  <a:rPr lang="en-US" sz="1800" b="1" dirty="0">
                    <a:solidFill>
                      <a:srgbClr val="FFFFFF"/>
                    </a:solidFill>
                    <a:latin typeface="Arial"/>
                  </a:rPr>
                  <a:t>1</a:t>
                </a:r>
              </a:p>
            </p:txBody>
          </p:sp>
        </p:grpSp>
        <p:grpSp>
          <p:nvGrpSpPr>
            <p:cNvPr id="28" name="Group 27"/>
            <p:cNvGrpSpPr/>
            <p:nvPr/>
          </p:nvGrpSpPr>
          <p:grpSpPr>
            <a:xfrm>
              <a:off x="6844365" y="1590245"/>
              <a:ext cx="320040" cy="320040"/>
              <a:chOff x="1507156" y="682947"/>
              <a:chExt cx="320040" cy="320040"/>
            </a:xfrm>
          </p:grpSpPr>
          <p:sp>
            <p:nvSpPr>
              <p:cNvPr id="29" name="Freeform 3"/>
              <p:cNvSpPr/>
              <p:nvPr/>
            </p:nvSpPr>
            <p:spPr>
              <a:xfrm>
                <a:off x="1507156" y="682947"/>
                <a:ext cx="320040" cy="320040"/>
              </a:xfrm>
              <a:custGeom>
                <a:avLst/>
                <a:gdLst>
                  <a:gd name="connsiteX0" fmla="*/ 256006 w 256006"/>
                  <a:gd name="connsiteY0" fmla="*/ 127990 h 255981"/>
                  <a:gd name="connsiteX1" fmla="*/ 127965 w 256006"/>
                  <a:gd name="connsiteY1" fmla="*/ 255981 h 255981"/>
                  <a:gd name="connsiteX2" fmla="*/ 0 w 256006"/>
                  <a:gd name="connsiteY2" fmla="*/ 127990 h 255981"/>
                  <a:gd name="connsiteX3" fmla="*/ 127965 w 256006"/>
                  <a:gd name="connsiteY3" fmla="*/ 0 h 255981"/>
                  <a:gd name="connsiteX4" fmla="*/ 256006 w 256006"/>
                  <a:gd name="connsiteY4" fmla="*/ 127990 h 25598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6006" h="255981">
                    <a:moveTo>
                      <a:pt x="256006" y="127990"/>
                    </a:moveTo>
                    <a:cubicBezTo>
                      <a:pt x="256006" y="198704"/>
                      <a:pt x="198691" y="255981"/>
                      <a:pt x="127965" y="255981"/>
                    </a:cubicBezTo>
                    <a:cubicBezTo>
                      <a:pt x="57302" y="255981"/>
                      <a:pt x="0" y="198704"/>
                      <a:pt x="0" y="127990"/>
                    </a:cubicBezTo>
                    <a:cubicBezTo>
                      <a:pt x="0" y="57264"/>
                      <a:pt x="57302" y="0"/>
                      <a:pt x="127965" y="0"/>
                    </a:cubicBezTo>
                    <a:cubicBezTo>
                      <a:pt x="198691" y="0"/>
                      <a:pt x="256006" y="57264"/>
                      <a:pt x="256006" y="127990"/>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Arial" pitchFamily="34" charset="0"/>
                  <a:cs typeface="Arial" pitchFamily="34" charset="0"/>
                </a:endParaRPr>
              </a:p>
            </p:txBody>
          </p:sp>
          <p:sp>
            <p:nvSpPr>
              <p:cNvPr id="30" name="TextBox 29"/>
              <p:cNvSpPr txBox="1"/>
              <p:nvPr/>
            </p:nvSpPr>
            <p:spPr>
              <a:xfrm>
                <a:off x="1607961" y="704483"/>
                <a:ext cx="128240"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FFFFFF"/>
                    </a:solidFill>
                    <a:latin typeface="Arial"/>
                  </a:rPr>
                  <a:t>2</a:t>
                </a:r>
                <a:endParaRPr lang="en-US" sz="1800" b="1" dirty="0">
                  <a:solidFill>
                    <a:srgbClr val="FFFFFF"/>
                  </a:solidFill>
                  <a:latin typeface="Arial"/>
                </a:endParaRPr>
              </a:p>
            </p:txBody>
          </p:sp>
        </p:grpSp>
        <p:grpSp>
          <p:nvGrpSpPr>
            <p:cNvPr id="31" name="Group 30"/>
            <p:cNvGrpSpPr/>
            <p:nvPr/>
          </p:nvGrpSpPr>
          <p:grpSpPr>
            <a:xfrm>
              <a:off x="6729560" y="4927420"/>
              <a:ext cx="320040" cy="320040"/>
              <a:chOff x="1507156" y="682947"/>
              <a:chExt cx="320040" cy="320040"/>
            </a:xfrm>
          </p:grpSpPr>
          <p:sp>
            <p:nvSpPr>
              <p:cNvPr id="32" name="Freeform 3"/>
              <p:cNvSpPr/>
              <p:nvPr/>
            </p:nvSpPr>
            <p:spPr>
              <a:xfrm>
                <a:off x="1507156" y="682947"/>
                <a:ext cx="320040" cy="320040"/>
              </a:xfrm>
              <a:custGeom>
                <a:avLst/>
                <a:gdLst>
                  <a:gd name="connsiteX0" fmla="*/ 256006 w 256006"/>
                  <a:gd name="connsiteY0" fmla="*/ 127990 h 255981"/>
                  <a:gd name="connsiteX1" fmla="*/ 127965 w 256006"/>
                  <a:gd name="connsiteY1" fmla="*/ 255981 h 255981"/>
                  <a:gd name="connsiteX2" fmla="*/ 0 w 256006"/>
                  <a:gd name="connsiteY2" fmla="*/ 127990 h 255981"/>
                  <a:gd name="connsiteX3" fmla="*/ 127965 w 256006"/>
                  <a:gd name="connsiteY3" fmla="*/ 0 h 255981"/>
                  <a:gd name="connsiteX4" fmla="*/ 256006 w 256006"/>
                  <a:gd name="connsiteY4" fmla="*/ 127990 h 25598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6006" h="255981">
                    <a:moveTo>
                      <a:pt x="256006" y="127990"/>
                    </a:moveTo>
                    <a:cubicBezTo>
                      <a:pt x="256006" y="198704"/>
                      <a:pt x="198691" y="255981"/>
                      <a:pt x="127965" y="255981"/>
                    </a:cubicBezTo>
                    <a:cubicBezTo>
                      <a:pt x="57302" y="255981"/>
                      <a:pt x="0" y="198704"/>
                      <a:pt x="0" y="127990"/>
                    </a:cubicBezTo>
                    <a:cubicBezTo>
                      <a:pt x="0" y="57264"/>
                      <a:pt x="57302" y="0"/>
                      <a:pt x="127965" y="0"/>
                    </a:cubicBezTo>
                    <a:cubicBezTo>
                      <a:pt x="198691" y="0"/>
                      <a:pt x="256006" y="57264"/>
                      <a:pt x="256006" y="127990"/>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Arial" pitchFamily="34" charset="0"/>
                  <a:cs typeface="Arial" pitchFamily="34" charset="0"/>
                </a:endParaRPr>
              </a:p>
            </p:txBody>
          </p:sp>
          <p:sp>
            <p:nvSpPr>
              <p:cNvPr id="33" name="TextBox 32"/>
              <p:cNvSpPr txBox="1"/>
              <p:nvPr/>
            </p:nvSpPr>
            <p:spPr>
              <a:xfrm>
                <a:off x="1607961" y="704483"/>
                <a:ext cx="128240"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FFFFFF"/>
                    </a:solidFill>
                    <a:latin typeface="Arial"/>
                  </a:rPr>
                  <a:t>3</a:t>
                </a:r>
                <a:endParaRPr lang="en-US" sz="1800" b="1" dirty="0">
                  <a:solidFill>
                    <a:srgbClr val="FFFFFF"/>
                  </a:solidFill>
                  <a:latin typeface="Arial"/>
                </a:endParaRPr>
              </a:p>
            </p:txBody>
          </p:sp>
        </p:grpSp>
        <p:grpSp>
          <p:nvGrpSpPr>
            <p:cNvPr id="34" name="Group 33"/>
            <p:cNvGrpSpPr/>
            <p:nvPr/>
          </p:nvGrpSpPr>
          <p:grpSpPr>
            <a:xfrm>
              <a:off x="1052062" y="4925776"/>
              <a:ext cx="320040" cy="320040"/>
              <a:chOff x="1507156" y="682947"/>
              <a:chExt cx="320040" cy="320040"/>
            </a:xfrm>
          </p:grpSpPr>
          <p:sp>
            <p:nvSpPr>
              <p:cNvPr id="35" name="Freeform 3"/>
              <p:cNvSpPr/>
              <p:nvPr/>
            </p:nvSpPr>
            <p:spPr>
              <a:xfrm>
                <a:off x="1507156" y="682947"/>
                <a:ext cx="320040" cy="320040"/>
              </a:xfrm>
              <a:custGeom>
                <a:avLst/>
                <a:gdLst>
                  <a:gd name="connsiteX0" fmla="*/ 256006 w 256006"/>
                  <a:gd name="connsiteY0" fmla="*/ 127990 h 255981"/>
                  <a:gd name="connsiteX1" fmla="*/ 127965 w 256006"/>
                  <a:gd name="connsiteY1" fmla="*/ 255981 h 255981"/>
                  <a:gd name="connsiteX2" fmla="*/ 0 w 256006"/>
                  <a:gd name="connsiteY2" fmla="*/ 127990 h 255981"/>
                  <a:gd name="connsiteX3" fmla="*/ 127965 w 256006"/>
                  <a:gd name="connsiteY3" fmla="*/ 0 h 255981"/>
                  <a:gd name="connsiteX4" fmla="*/ 256006 w 256006"/>
                  <a:gd name="connsiteY4" fmla="*/ 127990 h 25598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6006" h="255981">
                    <a:moveTo>
                      <a:pt x="256006" y="127990"/>
                    </a:moveTo>
                    <a:cubicBezTo>
                      <a:pt x="256006" y="198704"/>
                      <a:pt x="198691" y="255981"/>
                      <a:pt x="127965" y="255981"/>
                    </a:cubicBezTo>
                    <a:cubicBezTo>
                      <a:pt x="57302" y="255981"/>
                      <a:pt x="0" y="198704"/>
                      <a:pt x="0" y="127990"/>
                    </a:cubicBezTo>
                    <a:cubicBezTo>
                      <a:pt x="0" y="57264"/>
                      <a:pt x="57302" y="0"/>
                      <a:pt x="127965" y="0"/>
                    </a:cubicBezTo>
                    <a:cubicBezTo>
                      <a:pt x="198691" y="0"/>
                      <a:pt x="256006" y="57264"/>
                      <a:pt x="256006" y="127990"/>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Arial" pitchFamily="34" charset="0"/>
                  <a:cs typeface="Arial" pitchFamily="34" charset="0"/>
                </a:endParaRPr>
              </a:p>
            </p:txBody>
          </p:sp>
          <p:sp>
            <p:nvSpPr>
              <p:cNvPr id="36" name="TextBox 35"/>
              <p:cNvSpPr txBox="1"/>
              <p:nvPr/>
            </p:nvSpPr>
            <p:spPr>
              <a:xfrm>
                <a:off x="1603199" y="699721"/>
                <a:ext cx="128240"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FFFFFF"/>
                    </a:solidFill>
                    <a:latin typeface="Arial"/>
                  </a:rPr>
                  <a:t>4</a:t>
                </a:r>
                <a:endParaRPr lang="en-US" sz="1800" b="1" dirty="0">
                  <a:solidFill>
                    <a:srgbClr val="FFFFFF"/>
                  </a:solidFill>
                  <a:latin typeface="Arial"/>
                </a:endParaRPr>
              </a:p>
            </p:txBody>
          </p:sp>
        </p:grpSp>
        <p:cxnSp>
          <p:nvCxnSpPr>
            <p:cNvPr id="4" name="Straight Connector 3"/>
            <p:cNvCxnSpPr>
              <a:endCxn id="17" idx="1"/>
            </p:cNvCxnSpPr>
            <p:nvPr/>
          </p:nvCxnSpPr>
          <p:spPr>
            <a:xfrm>
              <a:off x="1828800" y="1473201"/>
              <a:ext cx="819150" cy="306871"/>
            </a:xfrm>
            <a:prstGeom prst="line">
              <a:avLst/>
            </a:prstGeom>
          </p:spPr>
          <p:style>
            <a:lnRef idx="1">
              <a:schemeClr val="dk1"/>
            </a:lnRef>
            <a:fillRef idx="0">
              <a:schemeClr val="dk1"/>
            </a:fillRef>
            <a:effectRef idx="0">
              <a:schemeClr val="dk1"/>
            </a:effectRef>
            <a:fontRef idx="minor">
              <a:schemeClr val="tx1"/>
            </a:fontRef>
          </p:style>
        </p:cxnSp>
      </p:grpSp>
      <p:sp>
        <p:nvSpPr>
          <p:cNvPr id="38" name="Title 1"/>
          <p:cNvSpPr txBox="1">
            <a:spLocks/>
          </p:cNvSpPr>
          <p:nvPr/>
        </p:nvSpPr>
        <p:spPr>
          <a:xfrm>
            <a:off x="4572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t>Lactose Digestion Regulation</a:t>
            </a:r>
            <a:endParaRPr lang="en-US" sz="4800" dirty="0"/>
          </a:p>
        </p:txBody>
      </p:sp>
    </p:spTree>
    <p:extLst>
      <p:ext uri="{BB962C8B-B14F-4D97-AF65-F5344CB8AC3E}">
        <p14:creationId xmlns:p14="http://schemas.microsoft.com/office/powerpoint/2010/main" val="410000363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mtClean="0"/>
              <a:t>Oncogenes and Tumor-Suppressor Genes</a:t>
            </a:r>
            <a:endParaRPr lang="en-US" dirty="0" smtClean="0"/>
          </a:p>
        </p:txBody>
      </p:sp>
      <p:sp>
        <p:nvSpPr>
          <p:cNvPr id="215043" name="Rectangle 3"/>
          <p:cNvSpPr>
            <a:spLocks noGrp="1" noChangeArrowheads="1"/>
          </p:cNvSpPr>
          <p:nvPr>
            <p:ph idx="1"/>
          </p:nvPr>
        </p:nvSpPr>
        <p:spPr/>
        <p:txBody>
          <a:bodyPr/>
          <a:lstStyle/>
          <a:p>
            <a:r>
              <a:rPr lang="en-US" dirty="0" smtClean="0"/>
              <a:t>Changes in genes whose products inhibit cell division are also involved in cancer. </a:t>
            </a:r>
          </a:p>
          <a:p>
            <a:r>
              <a:rPr lang="en-US" dirty="0" smtClean="0"/>
              <a:t>These genes are called </a:t>
            </a:r>
            <a:r>
              <a:rPr lang="en-US" b="1" dirty="0" smtClean="0"/>
              <a:t>tumor-suppressor genes </a:t>
            </a:r>
            <a:r>
              <a:rPr lang="en-US" dirty="0" smtClean="0"/>
              <a:t>because the proteins they encode normally help prevent uncontrolled cell growth.</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50392"/>
            <a:ext cx="8546592" cy="515721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11.17</a:t>
            </a:r>
            <a:endParaRPr lang="en-US" dirty="0"/>
          </a:p>
        </p:txBody>
      </p:sp>
      <p:sp>
        <p:nvSpPr>
          <p:cNvPr id="20" name="TextBox 19"/>
          <p:cNvSpPr txBox="1"/>
          <p:nvPr/>
        </p:nvSpPr>
        <p:spPr>
          <a:xfrm>
            <a:off x="609510" y="848973"/>
            <a:ext cx="2398605" cy="250966"/>
          </a:xfrm>
          <a:prstGeom prst="rect">
            <a:avLst/>
          </a:prstGeom>
          <a:noFill/>
        </p:spPr>
        <p:txBody>
          <a:bodyPr wrap="none" lIns="0" tIns="0" rIns="0" bIns="0">
            <a:spAutoFit/>
          </a:bodyPr>
          <a:lstStyle/>
          <a:p>
            <a:pPr eaLnBrk="0" fontAlgn="auto" hangingPunct="0">
              <a:spcBef>
                <a:spcPts val="0"/>
              </a:spcBef>
              <a:spcAft>
                <a:spcPts val="0"/>
              </a:spcAft>
              <a:defRPr/>
            </a:pPr>
            <a:r>
              <a:rPr lang="en-US" sz="1631" b="1">
                <a:solidFill>
                  <a:srgbClr val="000000"/>
                </a:solidFill>
                <a:latin typeface="Arial"/>
                <a:ea typeface="ＭＳ Ｐゴシック" charset="0"/>
              </a:rPr>
              <a:t>Tumor-suppressor gene</a:t>
            </a:r>
          </a:p>
        </p:txBody>
      </p:sp>
      <p:sp>
        <p:nvSpPr>
          <p:cNvPr id="21" name="TextBox 20"/>
          <p:cNvSpPr txBox="1"/>
          <p:nvPr/>
        </p:nvSpPr>
        <p:spPr>
          <a:xfrm>
            <a:off x="5138647" y="848973"/>
            <a:ext cx="3215624" cy="250966"/>
          </a:xfrm>
          <a:prstGeom prst="rect">
            <a:avLst/>
          </a:prstGeom>
          <a:noFill/>
        </p:spPr>
        <p:txBody>
          <a:bodyPr wrap="none" lIns="0" tIns="0" rIns="0" bIns="0">
            <a:spAutoFit/>
          </a:bodyPr>
          <a:lstStyle/>
          <a:p>
            <a:pPr eaLnBrk="0" fontAlgn="auto" hangingPunct="0">
              <a:spcBef>
                <a:spcPts val="0"/>
              </a:spcBef>
              <a:spcAft>
                <a:spcPts val="0"/>
              </a:spcAft>
              <a:defRPr/>
            </a:pPr>
            <a:r>
              <a:rPr lang="en-US" sz="1631" b="1">
                <a:solidFill>
                  <a:srgbClr val="000000"/>
                </a:solidFill>
                <a:latin typeface="Arial"/>
                <a:ea typeface="ＭＳ Ｐゴシック" charset="0"/>
              </a:rPr>
              <a:t>Mutated tumor-suppressor gene</a:t>
            </a:r>
          </a:p>
        </p:txBody>
      </p:sp>
      <p:sp>
        <p:nvSpPr>
          <p:cNvPr id="22" name="TextBox 21"/>
          <p:cNvSpPr txBox="1"/>
          <p:nvPr/>
        </p:nvSpPr>
        <p:spPr>
          <a:xfrm>
            <a:off x="2343060" y="2744448"/>
            <a:ext cx="1708801"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dirty="0" smtClean="0">
                <a:solidFill>
                  <a:srgbClr val="000000"/>
                </a:solidFill>
                <a:latin typeface="Arial"/>
                <a:ea typeface="ＭＳ Ｐゴシック" charset="0"/>
              </a:rPr>
              <a:t>Normal growth-</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inhibiting protein</a:t>
            </a:r>
            <a:endParaRPr lang="en-US" sz="1631" b="1" dirty="0">
              <a:solidFill>
                <a:srgbClr val="000000"/>
              </a:solidFill>
              <a:latin typeface="Arial"/>
              <a:ea typeface="ＭＳ Ｐゴシック" charset="0"/>
            </a:endParaRPr>
          </a:p>
        </p:txBody>
      </p:sp>
      <p:sp>
        <p:nvSpPr>
          <p:cNvPr id="23" name="TextBox 22"/>
          <p:cNvSpPr txBox="1"/>
          <p:nvPr/>
        </p:nvSpPr>
        <p:spPr>
          <a:xfrm>
            <a:off x="2330360" y="3581061"/>
            <a:ext cx="1351332"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smtClean="0">
                <a:solidFill>
                  <a:srgbClr val="000000"/>
                </a:solidFill>
                <a:latin typeface="Arial"/>
                <a:ea typeface="ＭＳ Ｐゴシック" charset="0"/>
              </a:rPr>
              <a:t>Cell division</a:t>
            </a:r>
          </a:p>
          <a:p>
            <a:pPr eaLnBrk="0" fontAlgn="auto" hangingPunct="0">
              <a:spcBef>
                <a:spcPts val="0"/>
              </a:spcBef>
              <a:spcAft>
                <a:spcPts val="0"/>
              </a:spcAft>
              <a:defRPr/>
            </a:pPr>
            <a:r>
              <a:rPr lang="en-US" sz="1631" b="1" smtClean="0">
                <a:solidFill>
                  <a:srgbClr val="000000"/>
                </a:solidFill>
                <a:latin typeface="Arial"/>
                <a:ea typeface="ＭＳ Ｐゴシック" charset="0"/>
              </a:rPr>
              <a:t>under control</a:t>
            </a:r>
            <a:endParaRPr lang="en-US" sz="1631" b="1">
              <a:solidFill>
                <a:srgbClr val="000000"/>
              </a:solidFill>
              <a:latin typeface="Arial"/>
              <a:ea typeface="ＭＳ Ｐゴシック" charset="0"/>
            </a:endParaRPr>
          </a:p>
        </p:txBody>
      </p:sp>
      <p:sp>
        <p:nvSpPr>
          <p:cNvPr id="24" name="TextBox 23"/>
          <p:cNvSpPr txBox="1"/>
          <p:nvPr/>
        </p:nvSpPr>
        <p:spPr>
          <a:xfrm>
            <a:off x="7237322" y="2574586"/>
            <a:ext cx="1524456" cy="752898"/>
          </a:xfrm>
          <a:prstGeom prst="rect">
            <a:avLst/>
          </a:prstGeom>
          <a:noFill/>
        </p:spPr>
        <p:txBody>
          <a:bodyPr wrap="none" lIns="0" tIns="0" rIns="0" bIns="0">
            <a:spAutoFit/>
          </a:bodyPr>
          <a:lstStyle/>
          <a:p>
            <a:pPr eaLnBrk="0" fontAlgn="auto" hangingPunct="0">
              <a:spcBef>
                <a:spcPts val="0"/>
              </a:spcBef>
              <a:spcAft>
                <a:spcPts val="0"/>
              </a:spcAft>
              <a:defRPr/>
            </a:pPr>
            <a:r>
              <a:rPr lang="en-US" sz="1631" b="1" dirty="0" smtClean="0">
                <a:solidFill>
                  <a:srgbClr val="000000"/>
                </a:solidFill>
                <a:latin typeface="Arial"/>
                <a:ea typeface="ＭＳ Ｐゴシック" charset="0"/>
              </a:rPr>
              <a:t>Defective,</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nonfunctioning</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protein</a:t>
            </a:r>
            <a:endParaRPr lang="en-US" sz="1631" b="1" dirty="0">
              <a:solidFill>
                <a:srgbClr val="000000"/>
              </a:solidFill>
              <a:latin typeface="Arial"/>
              <a:ea typeface="ＭＳ Ｐゴシック" charset="0"/>
            </a:endParaRPr>
          </a:p>
        </p:txBody>
      </p:sp>
      <p:sp>
        <p:nvSpPr>
          <p:cNvPr id="25" name="TextBox 24"/>
          <p:cNvSpPr txBox="1"/>
          <p:nvPr/>
        </p:nvSpPr>
        <p:spPr>
          <a:xfrm>
            <a:off x="7188110" y="3581061"/>
            <a:ext cx="1615827"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smtClean="0">
                <a:solidFill>
                  <a:srgbClr val="000000"/>
                </a:solidFill>
                <a:latin typeface="Arial"/>
                <a:ea typeface="ＭＳ Ｐゴシック" charset="0"/>
              </a:rPr>
              <a:t>Cell division not</a:t>
            </a:r>
          </a:p>
          <a:p>
            <a:pPr eaLnBrk="0" fontAlgn="auto" hangingPunct="0">
              <a:spcBef>
                <a:spcPts val="0"/>
              </a:spcBef>
              <a:spcAft>
                <a:spcPts val="0"/>
              </a:spcAft>
              <a:defRPr/>
            </a:pPr>
            <a:r>
              <a:rPr lang="en-US" sz="1631" b="1" smtClean="0">
                <a:solidFill>
                  <a:srgbClr val="000000"/>
                </a:solidFill>
                <a:latin typeface="Arial"/>
                <a:ea typeface="ＭＳ Ｐゴシック" charset="0"/>
              </a:rPr>
              <a:t>under control</a:t>
            </a:r>
            <a:endParaRPr lang="en-US" sz="1631" b="1">
              <a:solidFill>
                <a:srgbClr val="000000"/>
              </a:solidFill>
              <a:latin typeface="Arial"/>
              <a:ea typeface="ＭＳ Ｐゴシック" charset="0"/>
            </a:endParaRPr>
          </a:p>
        </p:txBody>
      </p:sp>
      <p:sp>
        <p:nvSpPr>
          <p:cNvPr id="26" name="TextBox 13"/>
          <p:cNvSpPr txBox="1">
            <a:spLocks noChangeArrowheads="1"/>
          </p:cNvSpPr>
          <p:nvPr/>
        </p:nvSpPr>
        <p:spPr bwMode="auto">
          <a:xfrm>
            <a:off x="347572" y="5673386"/>
            <a:ext cx="24237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(a) Normal cell growth</a:t>
            </a:r>
          </a:p>
        </p:txBody>
      </p:sp>
      <p:sp>
        <p:nvSpPr>
          <p:cNvPr id="27" name="TextBox 15"/>
          <p:cNvSpPr txBox="1">
            <a:spLocks noChangeArrowheads="1"/>
          </p:cNvSpPr>
          <p:nvPr/>
        </p:nvSpPr>
        <p:spPr bwMode="auto">
          <a:xfrm>
            <a:off x="4606835" y="5673386"/>
            <a:ext cx="4026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(b) Uncontrolled cell growth (cancer)</a:t>
            </a:r>
          </a:p>
        </p:txBody>
      </p:sp>
      <p:grpSp>
        <p:nvGrpSpPr>
          <p:cNvPr id="12" name="Group 11"/>
          <p:cNvGrpSpPr/>
          <p:nvPr/>
        </p:nvGrpSpPr>
        <p:grpSpPr>
          <a:xfrm rot="10800000">
            <a:off x="1149345" y="1143464"/>
            <a:ext cx="1419229" cy="466261"/>
            <a:chOff x="424395" y="5613146"/>
            <a:chExt cx="928192" cy="336460"/>
          </a:xfrm>
        </p:grpSpPr>
        <p:sp>
          <p:nvSpPr>
            <p:cNvPr id="13"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4"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15" name="Group 14"/>
          <p:cNvGrpSpPr/>
          <p:nvPr/>
        </p:nvGrpSpPr>
        <p:grpSpPr>
          <a:xfrm rot="10800000">
            <a:off x="6045195" y="1145888"/>
            <a:ext cx="1419229" cy="466261"/>
            <a:chOff x="424395" y="5613146"/>
            <a:chExt cx="928192" cy="336460"/>
          </a:xfrm>
        </p:grpSpPr>
        <p:sp>
          <p:nvSpPr>
            <p:cNvPr id="16"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7"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smtClean="0"/>
              <a:t>The Process of Science: Are Childhood Tumors Different?</a:t>
            </a:r>
            <a:endParaRPr lang="en-US" dirty="0"/>
          </a:p>
        </p:txBody>
      </p:sp>
      <p:sp>
        <p:nvSpPr>
          <p:cNvPr id="227331" name="Rectangle 3"/>
          <p:cNvSpPr>
            <a:spLocks noGrp="1" noChangeArrowheads="1"/>
          </p:cNvSpPr>
          <p:nvPr>
            <p:ph idx="1"/>
          </p:nvPr>
        </p:nvSpPr>
        <p:spPr/>
        <p:txBody>
          <a:bodyPr/>
          <a:lstStyle/>
          <a:p>
            <a:r>
              <a:rPr lang="en-US" b="1" dirty="0" smtClean="0"/>
              <a:t>Observations</a:t>
            </a:r>
            <a:r>
              <a:rPr lang="en-US" dirty="0" smtClean="0"/>
              <a:t>: Specific mutations can lead to cancer.</a:t>
            </a:r>
          </a:p>
          <a:p>
            <a:r>
              <a:rPr lang="en-US" b="1" dirty="0" smtClean="0"/>
              <a:t>Question</a:t>
            </a:r>
            <a:r>
              <a:rPr lang="en-US" dirty="0" smtClean="0"/>
              <a:t>: Are different kinds of cancer associated with specific mutations?</a:t>
            </a:r>
          </a:p>
          <a:p>
            <a:r>
              <a:rPr lang="en-US" b="1" dirty="0" smtClean="0"/>
              <a:t>Hypothesis</a:t>
            </a:r>
            <a:r>
              <a:rPr lang="en-US" dirty="0" smtClean="0"/>
              <a:t>: Young patients with </a:t>
            </a:r>
            <a:r>
              <a:rPr lang="en-US" dirty="0" err="1" smtClean="0"/>
              <a:t>medulloblastoma</a:t>
            </a:r>
            <a:r>
              <a:rPr lang="en-US" dirty="0" smtClean="0"/>
              <a:t> (MB) harbor unique mutations. (MB is the most common pediatric brain cancer and the deadliest form of childhood cancer.)</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smtClean="0"/>
              <a:t>The Process of Science: Are Childhood Tumors Different?</a:t>
            </a:r>
            <a:endParaRPr lang="en-US" dirty="0"/>
          </a:p>
        </p:txBody>
      </p:sp>
      <p:sp>
        <p:nvSpPr>
          <p:cNvPr id="227331" name="Rectangle 3"/>
          <p:cNvSpPr>
            <a:spLocks noGrp="1" noChangeArrowheads="1"/>
          </p:cNvSpPr>
          <p:nvPr>
            <p:ph idx="1"/>
          </p:nvPr>
        </p:nvSpPr>
        <p:spPr/>
        <p:txBody>
          <a:bodyPr/>
          <a:lstStyle/>
          <a:p>
            <a:r>
              <a:rPr lang="en-US" b="1" dirty="0" smtClean="0"/>
              <a:t>Prediction</a:t>
            </a:r>
            <a:r>
              <a:rPr lang="en-US" dirty="0" smtClean="0"/>
              <a:t>:</a:t>
            </a:r>
            <a:r>
              <a:rPr lang="en-US" b="1" dirty="0" smtClean="0"/>
              <a:t> </a:t>
            </a:r>
            <a:r>
              <a:rPr lang="en-US" dirty="0" smtClean="0"/>
              <a:t>The genetic map of MB cells from childhood tumors would have cancer-associated mutations not found in adult brain cancer tissue.</a:t>
            </a:r>
          </a:p>
          <a:p>
            <a:r>
              <a:rPr lang="en-US" b="1" dirty="0" smtClean="0"/>
              <a:t>Experiment</a:t>
            </a:r>
            <a:r>
              <a:rPr lang="en-US" dirty="0" smtClean="0"/>
              <a:t>:</a:t>
            </a:r>
            <a:r>
              <a:rPr lang="en-US" b="1" dirty="0" smtClean="0"/>
              <a:t> </a:t>
            </a:r>
            <a:r>
              <a:rPr lang="en-US" dirty="0" smtClean="0"/>
              <a:t>Researchers sequenced all the genes in tumors from 22 pediatric MB patients and compared the genes with normal tissue from these same patients.</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smtClean="0"/>
              <a:t>The Process of Science: Are Childhood Tumors Different?</a:t>
            </a:r>
            <a:endParaRPr lang="en-US" dirty="0"/>
          </a:p>
        </p:txBody>
      </p:sp>
      <p:sp>
        <p:nvSpPr>
          <p:cNvPr id="227331" name="Rectangle 3"/>
          <p:cNvSpPr>
            <a:spLocks noGrp="1" noChangeArrowheads="1"/>
          </p:cNvSpPr>
          <p:nvPr>
            <p:ph idx="1"/>
          </p:nvPr>
        </p:nvSpPr>
        <p:spPr/>
        <p:txBody>
          <a:bodyPr/>
          <a:lstStyle/>
          <a:p>
            <a:r>
              <a:rPr lang="en-US" b="1" dirty="0" smtClean="0"/>
              <a:t>Results</a:t>
            </a:r>
            <a:r>
              <a:rPr lang="en-US" dirty="0" smtClean="0"/>
              <a:t>:</a:t>
            </a:r>
          </a:p>
          <a:p>
            <a:pPr lvl="1"/>
            <a:r>
              <a:rPr lang="en-US" dirty="0" smtClean="0"/>
              <a:t>Each tumor had an average of 11 mutations.</a:t>
            </a:r>
          </a:p>
          <a:p>
            <a:pPr lvl="1"/>
            <a:r>
              <a:rPr lang="en-US" dirty="0" smtClean="0"/>
              <a:t>This is 5–10 times fewer mutations than are found</a:t>
            </a:r>
            <a:br>
              <a:rPr lang="en-US" dirty="0" smtClean="0"/>
            </a:br>
            <a:r>
              <a:rPr lang="en-US" dirty="0" smtClean="0"/>
              <a:t>in adult MB patients.</a:t>
            </a:r>
          </a:p>
          <a:p>
            <a:pPr lvl="1"/>
            <a:r>
              <a:rPr lang="en-US" dirty="0" smtClean="0"/>
              <a:t>Young MB patients therefore seem to have fewer, but deadlier, mutations.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624" y="908304"/>
            <a:ext cx="6016752" cy="5041392"/>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11.18</a:t>
            </a:r>
            <a:endParaRPr lang="en-US" dirty="0"/>
          </a:p>
        </p:txBody>
      </p:sp>
      <p:sp>
        <p:nvSpPr>
          <p:cNvPr id="4" name="TextBox 2"/>
          <p:cNvSpPr txBox="1">
            <a:spLocks noChangeArrowheads="1"/>
          </p:cNvSpPr>
          <p:nvPr/>
        </p:nvSpPr>
        <p:spPr bwMode="auto">
          <a:xfrm>
            <a:off x="4207668" y="1747839"/>
            <a:ext cx="7010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itchFamily="34" charset="0"/>
                <a:ea typeface="ＭＳ Ｐゴシック" charset="0"/>
                <a:cs typeface="Arial" pitchFamily="34" charset="0"/>
              </a:rPr>
              <a:t>Tumor</a:t>
            </a:r>
          </a:p>
        </p:txBody>
      </p:sp>
      <p:sp>
        <p:nvSpPr>
          <p:cNvPr id="5" name="Freeform 4"/>
          <p:cNvSpPr/>
          <p:nvPr/>
        </p:nvSpPr>
        <p:spPr>
          <a:xfrm flipH="1" flipV="1">
            <a:off x="4948237" y="1907768"/>
            <a:ext cx="585787" cy="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 name="Freeform 6"/>
          <p:cNvSpPr/>
          <p:nvPr/>
        </p:nvSpPr>
        <p:spPr>
          <a:xfrm flipH="1" flipV="1">
            <a:off x="4926824" y="1907784"/>
            <a:ext cx="585787" cy="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11.18-1</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40" y="1664208"/>
            <a:ext cx="6065520" cy="3529584"/>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568" y="2231136"/>
            <a:ext cx="3102864" cy="239572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11.18-2</a:t>
            </a:r>
            <a:endParaRPr lang="en-US" dirty="0"/>
          </a:p>
        </p:txBody>
      </p:sp>
      <p:sp>
        <p:nvSpPr>
          <p:cNvPr id="4" name="TextBox 2"/>
          <p:cNvSpPr txBox="1">
            <a:spLocks noChangeArrowheads="1"/>
          </p:cNvSpPr>
          <p:nvPr/>
        </p:nvSpPr>
        <p:spPr bwMode="auto">
          <a:xfrm>
            <a:off x="3067055" y="3064669"/>
            <a:ext cx="7010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itchFamily="34" charset="0"/>
                <a:ea typeface="ＭＳ Ｐゴシック" charset="0"/>
                <a:cs typeface="Arial" pitchFamily="34" charset="0"/>
              </a:rPr>
              <a:t>Tumor</a:t>
            </a:r>
          </a:p>
        </p:txBody>
      </p:sp>
      <p:sp>
        <p:nvSpPr>
          <p:cNvPr id="5" name="Freeform 4"/>
          <p:cNvSpPr/>
          <p:nvPr/>
        </p:nvSpPr>
        <p:spPr>
          <a:xfrm flipH="1" flipV="1">
            <a:off x="3814763" y="3230186"/>
            <a:ext cx="585787" cy="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 name="Freeform 6"/>
          <p:cNvSpPr/>
          <p:nvPr/>
        </p:nvSpPr>
        <p:spPr>
          <a:xfrm flipH="1" flipV="1">
            <a:off x="3794272" y="3231397"/>
            <a:ext cx="585787" cy="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t>The Progression of a Cancer</a:t>
            </a:r>
            <a:endParaRPr lang="en-US" dirty="0"/>
          </a:p>
        </p:txBody>
      </p:sp>
      <p:sp>
        <p:nvSpPr>
          <p:cNvPr id="235523" name="Rectangle 3"/>
          <p:cNvSpPr>
            <a:spLocks noGrp="1" noChangeArrowheads="1"/>
          </p:cNvSpPr>
          <p:nvPr>
            <p:ph idx="1"/>
          </p:nvPr>
        </p:nvSpPr>
        <p:spPr/>
        <p:txBody>
          <a:bodyPr/>
          <a:lstStyle/>
          <a:p>
            <a:r>
              <a:rPr lang="en-US" dirty="0" smtClean="0"/>
              <a:t>Nearly 150,000 Americans will be stricken by cancer of the colon (the main part of the large intestine) this year. </a:t>
            </a:r>
          </a:p>
          <a:p>
            <a:r>
              <a:rPr lang="en-US" dirty="0" smtClean="0"/>
              <a:t>Colon cancer, like many cancers,</a:t>
            </a:r>
          </a:p>
          <a:p>
            <a:pPr lvl="1"/>
            <a:r>
              <a:rPr lang="en-US" dirty="0" smtClean="0"/>
              <a:t>is a gradual process and</a:t>
            </a:r>
          </a:p>
          <a:p>
            <a:pPr lvl="1"/>
            <a:r>
              <a:rPr lang="en-US" dirty="0" smtClean="0"/>
              <a:t>is produced by more than one mutation.</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01624"/>
            <a:ext cx="8546592" cy="5254752"/>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11.19</a:t>
            </a:r>
            <a:endParaRPr lang="en-US" dirty="0"/>
          </a:p>
        </p:txBody>
      </p:sp>
      <p:sp>
        <p:nvSpPr>
          <p:cNvPr id="4" name="TextBox 17"/>
          <p:cNvSpPr txBox="1">
            <a:spLocks noChangeArrowheads="1"/>
          </p:cNvSpPr>
          <p:nvPr/>
        </p:nvSpPr>
        <p:spPr bwMode="auto">
          <a:xfrm>
            <a:off x="2751746" y="4958555"/>
            <a:ext cx="102271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Increased</a:t>
            </a:r>
          </a:p>
          <a:p>
            <a:pPr algn="ctr" eaLnBrk="0" hangingPunct="0">
              <a:lnSpc>
                <a:spcPts val="1600"/>
              </a:lnSpc>
            </a:pPr>
            <a:r>
              <a:rPr lang="en-US" sz="1400" b="1" dirty="0" smtClean="0">
                <a:solidFill>
                  <a:srgbClr val="000000"/>
                </a:solidFill>
                <a:latin typeface="Arial"/>
                <a:ea typeface="ＭＳ Ｐゴシック" charset="0"/>
              </a:rPr>
              <a:t>cell division</a:t>
            </a:r>
            <a:endParaRPr lang="en-US" sz="1400" b="1" dirty="0">
              <a:solidFill>
                <a:srgbClr val="000000"/>
              </a:solidFill>
              <a:latin typeface="Arial"/>
              <a:ea typeface="ＭＳ Ｐゴシック" charset="0"/>
            </a:endParaRPr>
          </a:p>
        </p:txBody>
      </p:sp>
      <p:sp>
        <p:nvSpPr>
          <p:cNvPr id="5" name="TextBox 2"/>
          <p:cNvSpPr txBox="1">
            <a:spLocks noChangeArrowheads="1"/>
          </p:cNvSpPr>
          <p:nvPr/>
        </p:nvSpPr>
        <p:spPr bwMode="auto">
          <a:xfrm>
            <a:off x="4516871" y="3195697"/>
            <a:ext cx="894476"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a:solidFill>
                  <a:srgbClr val="000000"/>
                </a:solidFill>
                <a:latin typeface="Arial"/>
                <a:ea typeface="ＭＳ Ｐゴシック" charset="0"/>
              </a:rPr>
              <a:t>Colon wall</a:t>
            </a:r>
          </a:p>
        </p:txBody>
      </p:sp>
      <p:sp>
        <p:nvSpPr>
          <p:cNvPr id="6" name="TextBox 3"/>
          <p:cNvSpPr txBox="1">
            <a:spLocks noChangeArrowheads="1"/>
          </p:cNvSpPr>
          <p:nvPr/>
        </p:nvSpPr>
        <p:spPr bwMode="auto">
          <a:xfrm>
            <a:off x="548121" y="4205347"/>
            <a:ext cx="894476"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a:solidFill>
                  <a:srgbClr val="000000"/>
                </a:solidFill>
                <a:latin typeface="Arial"/>
                <a:ea typeface="ＭＳ Ｐゴシック" charset="0"/>
              </a:rPr>
              <a:t>Colon wall</a:t>
            </a:r>
          </a:p>
        </p:txBody>
      </p:sp>
      <p:sp>
        <p:nvSpPr>
          <p:cNvPr id="7" name="TextBox 6"/>
          <p:cNvSpPr txBox="1"/>
          <p:nvPr/>
        </p:nvSpPr>
        <p:spPr>
          <a:xfrm>
            <a:off x="3249853" y="4619684"/>
            <a:ext cx="113814" cy="205184"/>
          </a:xfrm>
          <a:prstGeom prst="rect">
            <a:avLst/>
          </a:prstGeom>
          <a:noFill/>
        </p:spPr>
        <p:txBody>
          <a:bodyPr wrap="none" lIns="0" tIns="0" rIns="0" bIns="0">
            <a:spAutoFit/>
          </a:bodyPr>
          <a:lstStyle/>
          <a:p>
            <a:pPr algn="ctr" eaLnBrk="0" fontAlgn="auto" hangingPunct="0">
              <a:lnSpc>
                <a:spcPts val="1600"/>
              </a:lnSpc>
              <a:spcBef>
                <a:spcPts val="0"/>
              </a:spcBef>
              <a:spcAft>
                <a:spcPts val="0"/>
              </a:spcAft>
              <a:defRPr/>
            </a:pPr>
            <a:r>
              <a:rPr lang="en-US" sz="1587" b="1">
                <a:solidFill>
                  <a:srgbClr val="FFFFFF"/>
                </a:solidFill>
                <a:latin typeface="Arial"/>
                <a:ea typeface="ＭＳ Ｐゴシック" charset="0"/>
              </a:rPr>
              <a:t>1</a:t>
            </a:r>
          </a:p>
        </p:txBody>
      </p:sp>
      <p:sp>
        <p:nvSpPr>
          <p:cNvPr id="8" name="TextBox 5"/>
          <p:cNvSpPr txBox="1">
            <a:spLocks noChangeArrowheads="1"/>
          </p:cNvSpPr>
          <p:nvPr/>
        </p:nvSpPr>
        <p:spPr bwMode="auto">
          <a:xfrm>
            <a:off x="329339" y="4957822"/>
            <a:ext cx="149079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a:solidFill>
                  <a:srgbClr val="000000"/>
                </a:solidFill>
                <a:latin typeface="Arial"/>
                <a:ea typeface="ＭＳ Ｐゴシック" charset="0"/>
              </a:rPr>
              <a:t>Cellular changes:</a:t>
            </a:r>
          </a:p>
        </p:txBody>
      </p:sp>
      <p:sp>
        <p:nvSpPr>
          <p:cNvPr id="9" name="TextBox 8"/>
          <p:cNvSpPr txBox="1"/>
          <p:nvPr/>
        </p:nvSpPr>
        <p:spPr>
          <a:xfrm>
            <a:off x="5253278" y="4619684"/>
            <a:ext cx="113814" cy="205184"/>
          </a:xfrm>
          <a:prstGeom prst="rect">
            <a:avLst/>
          </a:prstGeom>
          <a:noFill/>
        </p:spPr>
        <p:txBody>
          <a:bodyPr wrap="none" lIns="0" tIns="0" rIns="0" bIns="0">
            <a:spAutoFit/>
          </a:bodyPr>
          <a:lstStyle/>
          <a:p>
            <a:pPr algn="ctr" eaLnBrk="0" fontAlgn="auto" hangingPunct="0">
              <a:lnSpc>
                <a:spcPts val="1600"/>
              </a:lnSpc>
              <a:spcBef>
                <a:spcPts val="0"/>
              </a:spcBef>
              <a:spcAft>
                <a:spcPts val="0"/>
              </a:spcAft>
              <a:defRPr/>
            </a:pPr>
            <a:r>
              <a:rPr lang="en-US" sz="1587" b="1">
                <a:solidFill>
                  <a:srgbClr val="FFFFFF"/>
                </a:solidFill>
                <a:latin typeface="Arial"/>
                <a:ea typeface="ＭＳ Ｐゴシック" charset="0"/>
              </a:rPr>
              <a:t>2</a:t>
            </a:r>
          </a:p>
        </p:txBody>
      </p:sp>
      <p:sp>
        <p:nvSpPr>
          <p:cNvPr id="10" name="TextBox 7"/>
          <p:cNvSpPr txBox="1">
            <a:spLocks noChangeArrowheads="1"/>
          </p:cNvSpPr>
          <p:nvPr/>
        </p:nvSpPr>
        <p:spPr bwMode="auto">
          <a:xfrm>
            <a:off x="4768878" y="4960997"/>
            <a:ext cx="114294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Growth of</a:t>
            </a:r>
          </a:p>
          <a:p>
            <a:pPr algn="ctr" eaLnBrk="0" hangingPunct="0">
              <a:lnSpc>
                <a:spcPts val="1600"/>
              </a:lnSpc>
            </a:pPr>
            <a:r>
              <a:rPr lang="en-US" sz="1400" b="1" dirty="0" smtClean="0">
                <a:solidFill>
                  <a:srgbClr val="000000"/>
                </a:solidFill>
                <a:latin typeface="Arial"/>
                <a:ea typeface="ＭＳ Ｐゴシック" charset="0"/>
              </a:rPr>
              <a:t>benign tumor</a:t>
            </a:r>
            <a:endParaRPr lang="en-US" sz="1400" b="1" dirty="0">
              <a:solidFill>
                <a:srgbClr val="000000"/>
              </a:solidFill>
              <a:latin typeface="Arial"/>
              <a:ea typeface="ＭＳ Ｐゴシック" charset="0"/>
            </a:endParaRPr>
          </a:p>
        </p:txBody>
      </p:sp>
      <p:sp>
        <p:nvSpPr>
          <p:cNvPr id="11" name="TextBox 9"/>
          <p:cNvSpPr txBox="1">
            <a:spLocks noChangeArrowheads="1"/>
          </p:cNvSpPr>
          <p:nvPr/>
        </p:nvSpPr>
        <p:spPr bwMode="auto">
          <a:xfrm>
            <a:off x="4540014" y="5588059"/>
            <a:ext cx="157844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Tumor-suppressor</a:t>
            </a:r>
          </a:p>
          <a:p>
            <a:pPr algn="ctr" eaLnBrk="0" hangingPunct="0">
              <a:lnSpc>
                <a:spcPts val="1600"/>
              </a:lnSpc>
            </a:pPr>
            <a:r>
              <a:rPr lang="en-US" sz="1400" b="1" dirty="0" smtClean="0">
                <a:solidFill>
                  <a:srgbClr val="000000"/>
                </a:solidFill>
                <a:latin typeface="Arial"/>
                <a:ea typeface="ＭＳ Ｐゴシック" charset="0"/>
              </a:rPr>
              <a:t>gene inactivated</a:t>
            </a:r>
            <a:endParaRPr lang="en-US" sz="1400" b="1" dirty="0">
              <a:solidFill>
                <a:srgbClr val="000000"/>
              </a:solidFill>
              <a:latin typeface="Arial"/>
              <a:ea typeface="ＭＳ Ｐゴシック" charset="0"/>
            </a:endParaRPr>
          </a:p>
        </p:txBody>
      </p:sp>
      <p:sp>
        <p:nvSpPr>
          <p:cNvPr id="12" name="TextBox 11"/>
          <p:cNvSpPr txBox="1"/>
          <p:nvPr/>
        </p:nvSpPr>
        <p:spPr>
          <a:xfrm>
            <a:off x="7716284" y="4622859"/>
            <a:ext cx="113814" cy="205184"/>
          </a:xfrm>
          <a:prstGeom prst="rect">
            <a:avLst/>
          </a:prstGeom>
          <a:noFill/>
        </p:spPr>
        <p:txBody>
          <a:bodyPr wrap="none" lIns="0" tIns="0" rIns="0" bIns="0">
            <a:spAutoFit/>
          </a:bodyPr>
          <a:lstStyle/>
          <a:p>
            <a:pPr algn="ctr" eaLnBrk="0" fontAlgn="auto" hangingPunct="0">
              <a:lnSpc>
                <a:spcPts val="1600"/>
              </a:lnSpc>
              <a:spcBef>
                <a:spcPts val="0"/>
              </a:spcBef>
              <a:spcAft>
                <a:spcPts val="0"/>
              </a:spcAft>
              <a:defRPr/>
            </a:pPr>
            <a:r>
              <a:rPr lang="en-US" sz="1587" b="1" dirty="0">
                <a:solidFill>
                  <a:srgbClr val="FFFFFF"/>
                </a:solidFill>
                <a:latin typeface="Arial"/>
                <a:ea typeface="ＭＳ Ｐゴシック" charset="0"/>
              </a:rPr>
              <a:t>3</a:t>
            </a:r>
          </a:p>
        </p:txBody>
      </p:sp>
      <p:sp>
        <p:nvSpPr>
          <p:cNvPr id="13" name="TextBox 12"/>
          <p:cNvSpPr txBox="1">
            <a:spLocks noChangeArrowheads="1"/>
          </p:cNvSpPr>
          <p:nvPr/>
        </p:nvSpPr>
        <p:spPr bwMode="auto">
          <a:xfrm>
            <a:off x="6977060" y="4960203"/>
            <a:ext cx="149823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 Growth of</a:t>
            </a:r>
          </a:p>
          <a:p>
            <a:pPr algn="ctr" eaLnBrk="0" hangingPunct="0">
              <a:lnSpc>
                <a:spcPts val="1600"/>
              </a:lnSpc>
            </a:pPr>
            <a:r>
              <a:rPr lang="en-US" sz="1400" b="1" dirty="0" smtClean="0">
                <a:solidFill>
                  <a:srgbClr val="000000"/>
                </a:solidFill>
                <a:latin typeface="Arial"/>
                <a:ea typeface="ＭＳ Ｐゴシック" charset="0"/>
              </a:rPr>
              <a:t>malignant tumor</a:t>
            </a:r>
            <a:endParaRPr lang="en-US" sz="1400" b="1" dirty="0">
              <a:solidFill>
                <a:srgbClr val="000000"/>
              </a:solidFill>
              <a:latin typeface="Arial"/>
              <a:ea typeface="ＭＳ Ｐゴシック" charset="0"/>
            </a:endParaRPr>
          </a:p>
        </p:txBody>
      </p:sp>
      <p:sp>
        <p:nvSpPr>
          <p:cNvPr id="14" name="TextBox 14"/>
          <p:cNvSpPr txBox="1">
            <a:spLocks noChangeArrowheads="1"/>
          </p:cNvSpPr>
          <p:nvPr/>
        </p:nvSpPr>
        <p:spPr bwMode="auto">
          <a:xfrm>
            <a:off x="6577301" y="5588059"/>
            <a:ext cx="2237792"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Second tumor-suppressor</a:t>
            </a:r>
          </a:p>
          <a:p>
            <a:pPr algn="ctr" eaLnBrk="0" hangingPunct="0">
              <a:lnSpc>
                <a:spcPts val="1600"/>
              </a:lnSpc>
            </a:pPr>
            <a:r>
              <a:rPr lang="en-US" sz="1400" b="1" dirty="0" smtClean="0">
                <a:solidFill>
                  <a:srgbClr val="000000"/>
                </a:solidFill>
                <a:latin typeface="Arial"/>
                <a:ea typeface="ＭＳ Ｐゴシック" charset="0"/>
              </a:rPr>
              <a:t>gene inactivated</a:t>
            </a:r>
            <a:endParaRPr lang="en-US" sz="1400" b="1" dirty="0">
              <a:solidFill>
                <a:srgbClr val="000000"/>
              </a:solidFill>
              <a:latin typeface="Arial"/>
              <a:ea typeface="ＭＳ Ｐゴシック" charset="0"/>
            </a:endParaRPr>
          </a:p>
        </p:txBody>
      </p:sp>
      <p:sp>
        <p:nvSpPr>
          <p:cNvPr id="15" name="TextBox 19"/>
          <p:cNvSpPr txBox="1">
            <a:spLocks noChangeArrowheads="1"/>
          </p:cNvSpPr>
          <p:nvPr/>
        </p:nvSpPr>
        <p:spPr bwMode="auto">
          <a:xfrm>
            <a:off x="2414313" y="5588059"/>
            <a:ext cx="169758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a:solidFill>
                  <a:srgbClr val="000000"/>
                </a:solidFill>
                <a:latin typeface="Arial"/>
                <a:ea typeface="ＭＳ Ｐゴシック" charset="0"/>
              </a:rPr>
              <a:t>Oncogene activated</a:t>
            </a:r>
          </a:p>
        </p:txBody>
      </p:sp>
      <p:sp>
        <p:nvSpPr>
          <p:cNvPr id="16" name="TextBox 20"/>
          <p:cNvSpPr txBox="1">
            <a:spLocks noChangeArrowheads="1"/>
          </p:cNvSpPr>
          <p:nvPr/>
        </p:nvSpPr>
        <p:spPr bwMode="auto">
          <a:xfrm>
            <a:off x="333174" y="5588059"/>
            <a:ext cx="1216422"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a:solidFill>
                  <a:srgbClr val="000000"/>
                </a:solidFill>
                <a:latin typeface="Arial"/>
                <a:ea typeface="ＭＳ Ｐゴシック" charset="0"/>
              </a:rPr>
              <a:t>DNA changes:</a:t>
            </a:r>
          </a:p>
        </p:txBody>
      </p:sp>
      <p:sp>
        <p:nvSpPr>
          <p:cNvPr id="18" name="Freeform 17"/>
          <p:cNvSpPr/>
          <p:nvPr/>
        </p:nvSpPr>
        <p:spPr>
          <a:xfrm>
            <a:off x="994878" y="3836195"/>
            <a:ext cx="0" cy="39290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Freeform 18"/>
          <p:cNvSpPr/>
          <p:nvPr/>
        </p:nvSpPr>
        <p:spPr>
          <a:xfrm flipH="1" flipV="1">
            <a:off x="4576281" y="3405643"/>
            <a:ext cx="0" cy="26624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20" name="Group 19"/>
          <p:cNvGrpSpPr/>
          <p:nvPr/>
        </p:nvGrpSpPr>
        <p:grpSpPr>
          <a:xfrm>
            <a:off x="3163450" y="4569586"/>
            <a:ext cx="283464" cy="278039"/>
            <a:chOff x="5736750" y="566159"/>
            <a:chExt cx="253283" cy="244041"/>
          </a:xfrm>
        </p:grpSpPr>
        <p:sp>
          <p:nvSpPr>
            <p:cNvPr id="21" name="Oval 20"/>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TextBox 21"/>
            <p:cNvSpPr txBox="1"/>
            <p:nvPr/>
          </p:nvSpPr>
          <p:spPr>
            <a:xfrm>
              <a:off x="5811990" y="582293"/>
              <a:ext cx="101696" cy="21420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1</a:t>
              </a:r>
              <a:endParaRPr lang="en-US" sz="1586" b="1" dirty="0">
                <a:solidFill>
                  <a:srgbClr val="FFFFFF"/>
                </a:solidFill>
                <a:latin typeface="Arial"/>
                <a:ea typeface="ＭＳ Ｐゴシック" charset="0"/>
              </a:endParaRPr>
            </a:p>
          </p:txBody>
        </p:sp>
      </p:grpSp>
      <p:grpSp>
        <p:nvGrpSpPr>
          <p:cNvPr id="23" name="Group 22"/>
          <p:cNvGrpSpPr/>
          <p:nvPr/>
        </p:nvGrpSpPr>
        <p:grpSpPr>
          <a:xfrm>
            <a:off x="5167227" y="4573019"/>
            <a:ext cx="283464" cy="278039"/>
            <a:chOff x="5736750" y="566159"/>
            <a:chExt cx="253283" cy="244041"/>
          </a:xfrm>
        </p:grpSpPr>
        <p:sp>
          <p:nvSpPr>
            <p:cNvPr id="24" name="Oval 23"/>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TextBox 24"/>
            <p:cNvSpPr txBox="1"/>
            <p:nvPr/>
          </p:nvSpPr>
          <p:spPr>
            <a:xfrm>
              <a:off x="5811990" y="582293"/>
              <a:ext cx="101696" cy="21420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2</a:t>
              </a:r>
              <a:endParaRPr lang="en-US" sz="1586" b="1" dirty="0">
                <a:solidFill>
                  <a:srgbClr val="FFFFFF"/>
                </a:solidFill>
                <a:latin typeface="Arial"/>
                <a:ea typeface="ＭＳ Ｐゴシック" charset="0"/>
              </a:endParaRPr>
            </a:p>
          </p:txBody>
        </p:sp>
      </p:grpSp>
      <p:grpSp>
        <p:nvGrpSpPr>
          <p:cNvPr id="26" name="Group 25"/>
          <p:cNvGrpSpPr/>
          <p:nvPr/>
        </p:nvGrpSpPr>
        <p:grpSpPr>
          <a:xfrm>
            <a:off x="7631459" y="4574071"/>
            <a:ext cx="283464" cy="278039"/>
            <a:chOff x="5736750" y="566159"/>
            <a:chExt cx="253283" cy="244041"/>
          </a:xfrm>
        </p:grpSpPr>
        <p:sp>
          <p:nvSpPr>
            <p:cNvPr id="27" name="Oval 26"/>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TextBox 27"/>
            <p:cNvSpPr txBox="1"/>
            <p:nvPr/>
          </p:nvSpPr>
          <p:spPr>
            <a:xfrm>
              <a:off x="5811990" y="582293"/>
              <a:ext cx="101696" cy="214201"/>
            </a:xfrm>
            <a:prstGeom prst="rect">
              <a:avLst/>
            </a:prstGeom>
            <a:noFill/>
          </p:spPr>
          <p:txBody>
            <a:bodyPr wrap="none" lIns="0" tIns="0" rIns="0" bIns="0">
              <a:spAutoFit/>
            </a:bodyPr>
            <a:lstStyle/>
            <a:p>
              <a:pPr eaLnBrk="0" fontAlgn="auto" hangingPunct="0">
                <a:spcBef>
                  <a:spcPts val="0"/>
                </a:spcBef>
                <a:spcAft>
                  <a:spcPts val="0"/>
                </a:spcAft>
                <a:defRPr/>
              </a:pPr>
              <a:r>
                <a:rPr lang="en-US" sz="1586" b="1" smtClean="0">
                  <a:solidFill>
                    <a:srgbClr val="FFFFFF"/>
                  </a:solidFill>
                  <a:latin typeface="Arial"/>
                  <a:ea typeface="ＭＳ Ｐゴシック" charset="0"/>
                </a:rPr>
                <a:t>3</a:t>
              </a:r>
              <a:endParaRPr lang="en-US" sz="1586"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Gene Regulation in Bacteria</a:t>
            </a:r>
          </a:p>
        </p:txBody>
      </p:sp>
      <p:sp>
        <p:nvSpPr>
          <p:cNvPr id="36867" name="Rectangle 3"/>
          <p:cNvSpPr>
            <a:spLocks noGrp="1" noChangeArrowheads="1"/>
          </p:cNvSpPr>
          <p:nvPr>
            <p:ph idx="1"/>
          </p:nvPr>
        </p:nvSpPr>
        <p:spPr/>
        <p:txBody>
          <a:bodyPr/>
          <a:lstStyle/>
          <a:p>
            <a:r>
              <a:rPr lang="en-US" dirty="0" smtClean="0"/>
              <a:t>When lactose is present the genes that code for the enzymes that break up lactose turn on.  </a:t>
            </a:r>
          </a:p>
          <a:p>
            <a:r>
              <a:rPr lang="en-US" dirty="0" smtClean="0"/>
              <a:t>The key is the way the three lactose-digesting genes are organized: </a:t>
            </a:r>
          </a:p>
          <a:p>
            <a:r>
              <a:rPr lang="en-US" dirty="0" smtClean="0"/>
              <a:t>They are adjacent in the DNA and turned on and off as a single unit. </a:t>
            </a:r>
            <a:endParaRPr lang="en-US" dirty="0"/>
          </a:p>
          <a:p>
            <a:r>
              <a:rPr lang="en-US" dirty="0" smtClean="0"/>
              <a:t>This regulation is achieved through short stretches of DNA that help turn all three genes on and off at once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04544"/>
            <a:ext cx="8546592" cy="4248912"/>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11.19-1</a:t>
            </a:r>
            <a:endParaRPr lang="en-US" dirty="0"/>
          </a:p>
        </p:txBody>
      </p:sp>
      <p:sp>
        <p:nvSpPr>
          <p:cNvPr id="4" name="TextBox 3"/>
          <p:cNvSpPr txBox="1"/>
          <p:nvPr/>
        </p:nvSpPr>
        <p:spPr>
          <a:xfrm>
            <a:off x="501127" y="4072825"/>
            <a:ext cx="1410643" cy="564257"/>
          </a:xfrm>
          <a:prstGeom prst="rect">
            <a:avLst/>
          </a:prstGeom>
          <a:noFill/>
        </p:spPr>
        <p:txBody>
          <a:bodyPr wrap="none" lIns="0" tIns="0" rIns="0" bIns="0">
            <a:spAutoFit/>
          </a:bodyPr>
          <a:lstStyle/>
          <a:p>
            <a:pPr algn="ctr" eaLnBrk="0" fontAlgn="auto" hangingPunct="0">
              <a:lnSpc>
                <a:spcPts val="2200"/>
              </a:lnSpc>
              <a:spcBef>
                <a:spcPts val="0"/>
              </a:spcBef>
              <a:spcAft>
                <a:spcPts val="0"/>
              </a:spcAft>
              <a:defRPr/>
            </a:pPr>
            <a:r>
              <a:rPr lang="en-US" sz="1916" b="1" dirty="0" smtClean="0">
                <a:solidFill>
                  <a:srgbClr val="000000"/>
                </a:solidFill>
                <a:latin typeface="Arial"/>
                <a:ea typeface="ＭＳ Ｐゴシック" charset="0"/>
              </a:rPr>
              <a:t>Increased</a:t>
            </a:r>
          </a:p>
          <a:p>
            <a:pPr algn="ctr" eaLnBrk="0" fontAlgn="auto" hangingPunct="0">
              <a:lnSpc>
                <a:spcPts val="2200"/>
              </a:lnSpc>
              <a:spcBef>
                <a:spcPts val="0"/>
              </a:spcBef>
              <a:spcAft>
                <a:spcPts val="0"/>
              </a:spcAft>
              <a:defRPr/>
            </a:pPr>
            <a:r>
              <a:rPr lang="en-US" sz="1916" b="1" dirty="0" smtClean="0">
                <a:solidFill>
                  <a:srgbClr val="000000"/>
                </a:solidFill>
                <a:latin typeface="Arial"/>
                <a:ea typeface="ＭＳ Ｐゴシック" charset="0"/>
              </a:rPr>
              <a:t>cell division</a:t>
            </a:r>
            <a:endParaRPr lang="en-US" sz="1916" b="1" dirty="0">
              <a:solidFill>
                <a:srgbClr val="000000"/>
              </a:solidFill>
              <a:latin typeface="Arial"/>
              <a:ea typeface="ＭＳ Ｐゴシック" charset="0"/>
            </a:endParaRPr>
          </a:p>
        </p:txBody>
      </p:sp>
      <p:sp>
        <p:nvSpPr>
          <p:cNvPr id="5" name="TextBox 4"/>
          <p:cNvSpPr txBox="1"/>
          <p:nvPr/>
        </p:nvSpPr>
        <p:spPr>
          <a:xfrm>
            <a:off x="611939" y="4931028"/>
            <a:ext cx="1202252" cy="564257"/>
          </a:xfrm>
          <a:prstGeom prst="rect">
            <a:avLst/>
          </a:prstGeom>
          <a:noFill/>
        </p:spPr>
        <p:txBody>
          <a:bodyPr wrap="none" lIns="0" tIns="0" rIns="0" bIns="0">
            <a:spAutoFit/>
          </a:bodyPr>
          <a:lstStyle/>
          <a:p>
            <a:pPr algn="ctr" eaLnBrk="0" fontAlgn="auto" hangingPunct="0">
              <a:lnSpc>
                <a:spcPts val="2200"/>
              </a:lnSpc>
              <a:spcBef>
                <a:spcPts val="0"/>
              </a:spcBef>
              <a:spcAft>
                <a:spcPts val="0"/>
              </a:spcAft>
              <a:defRPr/>
            </a:pPr>
            <a:r>
              <a:rPr lang="en-US" sz="1915" b="1" dirty="0" smtClean="0">
                <a:solidFill>
                  <a:srgbClr val="000000"/>
                </a:solidFill>
                <a:latin typeface="Arial"/>
                <a:ea typeface="ＭＳ Ｐゴシック" charset="0"/>
              </a:rPr>
              <a:t>Oncogene</a:t>
            </a:r>
          </a:p>
          <a:p>
            <a:pPr algn="ctr" eaLnBrk="0" fontAlgn="auto" hangingPunct="0">
              <a:lnSpc>
                <a:spcPts val="2200"/>
              </a:lnSpc>
              <a:spcBef>
                <a:spcPts val="0"/>
              </a:spcBef>
              <a:spcAft>
                <a:spcPts val="0"/>
              </a:spcAft>
              <a:defRPr/>
            </a:pPr>
            <a:r>
              <a:rPr lang="en-US" sz="1915" b="1" dirty="0" smtClean="0">
                <a:solidFill>
                  <a:srgbClr val="000000"/>
                </a:solidFill>
                <a:latin typeface="Arial"/>
                <a:ea typeface="ＭＳ Ｐゴシック" charset="0"/>
              </a:rPr>
              <a:t>activated</a:t>
            </a:r>
            <a:endParaRPr lang="en-US" sz="1915" b="1" dirty="0">
              <a:solidFill>
                <a:srgbClr val="000000"/>
              </a:solidFill>
              <a:latin typeface="Arial"/>
              <a:ea typeface="ＭＳ Ｐゴシック" charset="0"/>
            </a:endParaRPr>
          </a:p>
        </p:txBody>
      </p:sp>
      <p:sp>
        <p:nvSpPr>
          <p:cNvPr id="6" name="TextBox 5"/>
          <p:cNvSpPr txBox="1"/>
          <p:nvPr/>
        </p:nvSpPr>
        <p:spPr>
          <a:xfrm>
            <a:off x="3263650" y="4076951"/>
            <a:ext cx="1574149" cy="564257"/>
          </a:xfrm>
          <a:prstGeom prst="rect">
            <a:avLst/>
          </a:prstGeom>
          <a:noFill/>
        </p:spPr>
        <p:txBody>
          <a:bodyPr wrap="none" lIns="0" tIns="0" rIns="0" bIns="0">
            <a:spAutoFit/>
          </a:bodyPr>
          <a:lstStyle/>
          <a:p>
            <a:pPr algn="ctr" eaLnBrk="0" fontAlgn="auto" hangingPunct="0">
              <a:lnSpc>
                <a:spcPts val="2200"/>
              </a:lnSpc>
              <a:spcBef>
                <a:spcPts val="0"/>
              </a:spcBef>
              <a:spcAft>
                <a:spcPts val="0"/>
              </a:spcAft>
              <a:defRPr/>
            </a:pPr>
            <a:r>
              <a:rPr lang="en-US" sz="1916" b="1" dirty="0" smtClean="0">
                <a:solidFill>
                  <a:srgbClr val="000000"/>
                </a:solidFill>
                <a:latin typeface="Arial"/>
                <a:ea typeface="ＭＳ Ｐゴシック" charset="0"/>
              </a:rPr>
              <a:t>Growth of</a:t>
            </a:r>
          </a:p>
          <a:p>
            <a:pPr algn="ctr" eaLnBrk="0" fontAlgn="auto" hangingPunct="0">
              <a:lnSpc>
                <a:spcPts val="2200"/>
              </a:lnSpc>
              <a:spcBef>
                <a:spcPts val="0"/>
              </a:spcBef>
              <a:spcAft>
                <a:spcPts val="0"/>
              </a:spcAft>
              <a:defRPr/>
            </a:pPr>
            <a:r>
              <a:rPr lang="en-US" sz="1916" b="1" dirty="0" smtClean="0">
                <a:solidFill>
                  <a:srgbClr val="000000"/>
                </a:solidFill>
                <a:latin typeface="Arial"/>
                <a:ea typeface="ＭＳ Ｐゴシック" charset="0"/>
              </a:rPr>
              <a:t>benign tumor</a:t>
            </a:r>
            <a:endParaRPr lang="en-US" sz="1916" b="1" dirty="0">
              <a:solidFill>
                <a:srgbClr val="000000"/>
              </a:solidFill>
              <a:latin typeface="Arial"/>
              <a:ea typeface="ＭＳ Ｐゴシック" charset="0"/>
            </a:endParaRPr>
          </a:p>
        </p:txBody>
      </p:sp>
      <p:sp>
        <p:nvSpPr>
          <p:cNvPr id="7" name="TextBox 6"/>
          <p:cNvSpPr txBox="1"/>
          <p:nvPr/>
        </p:nvSpPr>
        <p:spPr>
          <a:xfrm>
            <a:off x="2957841" y="4935790"/>
            <a:ext cx="2169889" cy="564257"/>
          </a:xfrm>
          <a:prstGeom prst="rect">
            <a:avLst/>
          </a:prstGeom>
          <a:noFill/>
        </p:spPr>
        <p:txBody>
          <a:bodyPr wrap="none" lIns="0" tIns="0" rIns="0" bIns="0">
            <a:spAutoFit/>
          </a:bodyPr>
          <a:lstStyle/>
          <a:p>
            <a:pPr algn="ctr" eaLnBrk="0" fontAlgn="auto" hangingPunct="0">
              <a:lnSpc>
                <a:spcPts val="2200"/>
              </a:lnSpc>
              <a:spcBef>
                <a:spcPts val="0"/>
              </a:spcBef>
              <a:spcAft>
                <a:spcPts val="0"/>
              </a:spcAft>
              <a:defRPr/>
            </a:pPr>
            <a:r>
              <a:rPr lang="en-US" sz="1915" b="1" dirty="0" smtClean="0">
                <a:solidFill>
                  <a:srgbClr val="000000"/>
                </a:solidFill>
                <a:latin typeface="Arial"/>
                <a:ea typeface="ＭＳ Ｐゴシック" charset="0"/>
              </a:rPr>
              <a:t>Tumor-suppressor</a:t>
            </a:r>
          </a:p>
          <a:p>
            <a:pPr algn="ctr" eaLnBrk="0" fontAlgn="auto" hangingPunct="0">
              <a:lnSpc>
                <a:spcPts val="2200"/>
              </a:lnSpc>
              <a:spcBef>
                <a:spcPts val="0"/>
              </a:spcBef>
              <a:spcAft>
                <a:spcPts val="0"/>
              </a:spcAft>
              <a:defRPr/>
            </a:pPr>
            <a:r>
              <a:rPr lang="en-US" sz="1915" b="1" dirty="0" smtClean="0">
                <a:solidFill>
                  <a:srgbClr val="000000"/>
                </a:solidFill>
                <a:latin typeface="Arial"/>
                <a:ea typeface="ＭＳ Ｐゴシック" charset="0"/>
              </a:rPr>
              <a:t>gene inactivated</a:t>
            </a:r>
            <a:endParaRPr lang="en-US" sz="1915" b="1" dirty="0">
              <a:solidFill>
                <a:srgbClr val="000000"/>
              </a:solidFill>
              <a:latin typeface="Arial"/>
              <a:ea typeface="ＭＳ Ｐゴシック" charset="0"/>
            </a:endParaRPr>
          </a:p>
        </p:txBody>
      </p:sp>
      <p:sp>
        <p:nvSpPr>
          <p:cNvPr id="8" name="TextBox 7"/>
          <p:cNvSpPr txBox="1"/>
          <p:nvPr/>
        </p:nvSpPr>
        <p:spPr>
          <a:xfrm>
            <a:off x="6298404" y="4077745"/>
            <a:ext cx="2030430" cy="564257"/>
          </a:xfrm>
          <a:prstGeom prst="rect">
            <a:avLst/>
          </a:prstGeom>
          <a:noFill/>
        </p:spPr>
        <p:txBody>
          <a:bodyPr wrap="square" lIns="0" tIns="0" rIns="0" bIns="0">
            <a:spAutoFit/>
          </a:bodyPr>
          <a:lstStyle/>
          <a:p>
            <a:pPr algn="ctr" eaLnBrk="0" fontAlgn="auto" hangingPunct="0">
              <a:lnSpc>
                <a:spcPts val="2200"/>
              </a:lnSpc>
              <a:spcBef>
                <a:spcPts val="0"/>
              </a:spcBef>
              <a:spcAft>
                <a:spcPts val="0"/>
              </a:spcAft>
              <a:defRPr/>
            </a:pPr>
            <a:r>
              <a:rPr lang="en-US" sz="1916" b="1" dirty="0" smtClean="0">
                <a:solidFill>
                  <a:srgbClr val="000000"/>
                </a:solidFill>
                <a:latin typeface="Arial"/>
                <a:ea typeface="ＭＳ Ｐゴシック" charset="0"/>
              </a:rPr>
              <a:t> Growth of</a:t>
            </a:r>
          </a:p>
          <a:p>
            <a:pPr algn="ctr" eaLnBrk="0" fontAlgn="auto" hangingPunct="0">
              <a:lnSpc>
                <a:spcPts val="2200"/>
              </a:lnSpc>
              <a:spcBef>
                <a:spcPts val="0"/>
              </a:spcBef>
              <a:spcAft>
                <a:spcPts val="0"/>
              </a:spcAft>
              <a:defRPr/>
            </a:pPr>
            <a:r>
              <a:rPr lang="en-US" sz="1916" b="1" dirty="0" smtClean="0">
                <a:solidFill>
                  <a:srgbClr val="000000"/>
                </a:solidFill>
                <a:latin typeface="Arial"/>
                <a:ea typeface="ＭＳ Ｐゴシック" charset="0"/>
              </a:rPr>
              <a:t>malignant tumor</a:t>
            </a:r>
            <a:endParaRPr lang="en-US" sz="1916" b="1" dirty="0">
              <a:solidFill>
                <a:srgbClr val="000000"/>
              </a:solidFill>
              <a:latin typeface="Arial"/>
              <a:ea typeface="ＭＳ Ｐゴシック" charset="0"/>
            </a:endParaRPr>
          </a:p>
        </p:txBody>
      </p:sp>
      <p:sp>
        <p:nvSpPr>
          <p:cNvPr id="9" name="TextBox 8"/>
          <p:cNvSpPr txBox="1"/>
          <p:nvPr/>
        </p:nvSpPr>
        <p:spPr>
          <a:xfrm>
            <a:off x="5730503" y="4935790"/>
            <a:ext cx="3076162" cy="564257"/>
          </a:xfrm>
          <a:prstGeom prst="rect">
            <a:avLst/>
          </a:prstGeom>
          <a:noFill/>
        </p:spPr>
        <p:txBody>
          <a:bodyPr wrap="none" lIns="0" tIns="0" rIns="0" bIns="0">
            <a:spAutoFit/>
          </a:bodyPr>
          <a:lstStyle/>
          <a:p>
            <a:pPr algn="ctr" eaLnBrk="0" fontAlgn="auto" hangingPunct="0">
              <a:lnSpc>
                <a:spcPts val="2200"/>
              </a:lnSpc>
              <a:spcBef>
                <a:spcPts val="0"/>
              </a:spcBef>
              <a:spcAft>
                <a:spcPts val="0"/>
              </a:spcAft>
              <a:defRPr/>
            </a:pPr>
            <a:r>
              <a:rPr lang="en-US" sz="1915" b="1" dirty="0" smtClean="0">
                <a:solidFill>
                  <a:srgbClr val="000000"/>
                </a:solidFill>
                <a:latin typeface="Arial"/>
                <a:ea typeface="ＭＳ Ｐゴシック" charset="0"/>
              </a:rPr>
              <a:t>Second tumor-suppressor</a:t>
            </a:r>
          </a:p>
          <a:p>
            <a:pPr algn="ctr" eaLnBrk="0" fontAlgn="auto" hangingPunct="0">
              <a:lnSpc>
                <a:spcPts val="2200"/>
              </a:lnSpc>
              <a:spcBef>
                <a:spcPts val="0"/>
              </a:spcBef>
              <a:spcAft>
                <a:spcPts val="0"/>
              </a:spcAft>
              <a:defRPr/>
            </a:pPr>
            <a:r>
              <a:rPr lang="en-US" sz="1915" b="1" dirty="0" smtClean="0">
                <a:solidFill>
                  <a:srgbClr val="000000"/>
                </a:solidFill>
                <a:latin typeface="Arial"/>
                <a:ea typeface="ＭＳ Ｐゴシック" charset="0"/>
              </a:rPr>
              <a:t>gene inactivated</a:t>
            </a:r>
            <a:endParaRPr lang="en-US" sz="1915" b="1" dirty="0">
              <a:solidFill>
                <a:srgbClr val="000000"/>
              </a:solidFill>
              <a:latin typeface="Arial"/>
              <a:ea typeface="ＭＳ Ｐゴシック" charset="0"/>
            </a:endParaRPr>
          </a:p>
        </p:txBody>
      </p:sp>
      <p:sp>
        <p:nvSpPr>
          <p:cNvPr id="10" name="TextBox 9"/>
          <p:cNvSpPr txBox="1"/>
          <p:nvPr/>
        </p:nvSpPr>
        <p:spPr>
          <a:xfrm>
            <a:off x="2924507" y="1648621"/>
            <a:ext cx="1232710" cy="294696"/>
          </a:xfrm>
          <a:prstGeom prst="rect">
            <a:avLst/>
          </a:prstGeom>
          <a:noFill/>
        </p:spPr>
        <p:txBody>
          <a:bodyPr wrap="none" lIns="0" tIns="0" rIns="0" bIns="0">
            <a:spAutoFit/>
          </a:bodyPr>
          <a:lstStyle/>
          <a:p>
            <a:pPr algn="ctr" eaLnBrk="0" fontAlgn="auto" hangingPunct="0">
              <a:spcBef>
                <a:spcPts val="0"/>
              </a:spcBef>
              <a:spcAft>
                <a:spcPts val="0"/>
              </a:spcAft>
              <a:defRPr/>
            </a:pPr>
            <a:r>
              <a:rPr lang="en-US" sz="1915" b="1" dirty="0">
                <a:solidFill>
                  <a:srgbClr val="000000"/>
                </a:solidFill>
                <a:latin typeface="Arial"/>
                <a:ea typeface="ＭＳ Ｐゴシック" charset="0"/>
              </a:rPr>
              <a:t>Colon wall</a:t>
            </a:r>
          </a:p>
        </p:txBody>
      </p:sp>
      <p:sp>
        <p:nvSpPr>
          <p:cNvPr id="11" name="Freeform 10"/>
          <p:cNvSpPr/>
          <p:nvPr/>
        </p:nvSpPr>
        <p:spPr>
          <a:xfrm flipH="1" flipV="1">
            <a:off x="3010210" y="1943317"/>
            <a:ext cx="0" cy="364112"/>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2" name="Group 11"/>
          <p:cNvGrpSpPr/>
          <p:nvPr/>
        </p:nvGrpSpPr>
        <p:grpSpPr>
          <a:xfrm>
            <a:off x="1057847" y="3532510"/>
            <a:ext cx="411480" cy="403602"/>
            <a:chOff x="5736750" y="566159"/>
            <a:chExt cx="253283" cy="244041"/>
          </a:xfrm>
        </p:grpSpPr>
        <p:sp>
          <p:nvSpPr>
            <p:cNvPr id="13" name="Oval 12"/>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TextBox 13"/>
            <p:cNvSpPr txBox="1"/>
            <p:nvPr/>
          </p:nvSpPr>
          <p:spPr>
            <a:xfrm>
              <a:off x="5819290" y="588277"/>
              <a:ext cx="87818" cy="186100"/>
            </a:xfrm>
            <a:prstGeom prst="rect">
              <a:avLst/>
            </a:prstGeom>
            <a:noFill/>
          </p:spPr>
          <p:txBody>
            <a:bodyPr wrap="none" lIns="0" tIns="0" rIns="0" bIns="0">
              <a:spAutoFit/>
            </a:bodyPr>
            <a:lstStyle/>
            <a:p>
              <a:pPr eaLnBrk="0" fontAlgn="auto" hangingPunct="0">
                <a:spcBef>
                  <a:spcPts val="0"/>
                </a:spcBef>
                <a:spcAft>
                  <a:spcPts val="0"/>
                </a:spcAft>
                <a:defRPr/>
              </a:pPr>
              <a:r>
                <a:rPr lang="en-US" sz="2000" b="1" dirty="0" smtClean="0">
                  <a:solidFill>
                    <a:srgbClr val="FFFFFF"/>
                  </a:solidFill>
                  <a:latin typeface="Arial"/>
                  <a:ea typeface="ＭＳ Ｐゴシック" charset="0"/>
                </a:rPr>
                <a:t>1</a:t>
              </a:r>
              <a:endParaRPr lang="en-US" sz="2000" b="1" dirty="0">
                <a:solidFill>
                  <a:srgbClr val="FFFFFF"/>
                </a:solidFill>
                <a:latin typeface="Arial"/>
                <a:ea typeface="ＭＳ Ｐゴシック" charset="0"/>
              </a:endParaRPr>
            </a:p>
          </p:txBody>
        </p:sp>
      </p:grpSp>
      <p:grpSp>
        <p:nvGrpSpPr>
          <p:cNvPr id="16" name="Group 15"/>
          <p:cNvGrpSpPr/>
          <p:nvPr/>
        </p:nvGrpSpPr>
        <p:grpSpPr>
          <a:xfrm>
            <a:off x="3803428" y="3533974"/>
            <a:ext cx="411480" cy="403602"/>
            <a:chOff x="5736750" y="566159"/>
            <a:chExt cx="253283" cy="244041"/>
          </a:xfrm>
        </p:grpSpPr>
        <p:sp>
          <p:nvSpPr>
            <p:cNvPr id="17" name="Oval 16"/>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TextBox 17"/>
            <p:cNvSpPr txBox="1"/>
            <p:nvPr/>
          </p:nvSpPr>
          <p:spPr>
            <a:xfrm>
              <a:off x="5819290" y="588277"/>
              <a:ext cx="87818" cy="186100"/>
            </a:xfrm>
            <a:prstGeom prst="rect">
              <a:avLst/>
            </a:prstGeom>
            <a:noFill/>
          </p:spPr>
          <p:txBody>
            <a:bodyPr wrap="none" lIns="0" tIns="0" rIns="0" bIns="0">
              <a:spAutoFit/>
            </a:bodyPr>
            <a:lstStyle/>
            <a:p>
              <a:pPr eaLnBrk="0" fontAlgn="auto" hangingPunct="0">
                <a:spcBef>
                  <a:spcPts val="0"/>
                </a:spcBef>
                <a:spcAft>
                  <a:spcPts val="0"/>
                </a:spcAft>
                <a:defRPr/>
              </a:pPr>
              <a:r>
                <a:rPr lang="en-US" sz="2000" b="1" dirty="0" smtClean="0">
                  <a:solidFill>
                    <a:srgbClr val="FFFFFF"/>
                  </a:solidFill>
                  <a:latin typeface="Arial"/>
                  <a:ea typeface="ＭＳ Ｐゴシック" charset="0"/>
                </a:rPr>
                <a:t>2</a:t>
              </a:r>
              <a:endParaRPr lang="en-US" sz="2000" b="1" dirty="0">
                <a:solidFill>
                  <a:srgbClr val="FFFFFF"/>
                </a:solidFill>
                <a:latin typeface="Arial"/>
                <a:ea typeface="ＭＳ Ｐゴシック" charset="0"/>
              </a:endParaRPr>
            </a:p>
          </p:txBody>
        </p:sp>
      </p:grpSp>
      <p:grpSp>
        <p:nvGrpSpPr>
          <p:cNvPr id="19" name="Group 18"/>
          <p:cNvGrpSpPr/>
          <p:nvPr/>
        </p:nvGrpSpPr>
        <p:grpSpPr>
          <a:xfrm>
            <a:off x="7179565" y="3536809"/>
            <a:ext cx="411480" cy="403602"/>
            <a:chOff x="5736750" y="566159"/>
            <a:chExt cx="253283" cy="244041"/>
          </a:xfrm>
        </p:grpSpPr>
        <p:sp>
          <p:nvSpPr>
            <p:cNvPr id="20" name="Oval 19"/>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TextBox 20"/>
            <p:cNvSpPr txBox="1"/>
            <p:nvPr/>
          </p:nvSpPr>
          <p:spPr>
            <a:xfrm>
              <a:off x="5819290" y="588277"/>
              <a:ext cx="87818" cy="186100"/>
            </a:xfrm>
            <a:prstGeom prst="rect">
              <a:avLst/>
            </a:prstGeom>
            <a:noFill/>
          </p:spPr>
          <p:txBody>
            <a:bodyPr wrap="none" lIns="0" tIns="0" rIns="0" bIns="0">
              <a:spAutoFit/>
            </a:bodyPr>
            <a:lstStyle/>
            <a:p>
              <a:pPr eaLnBrk="0" fontAlgn="auto" hangingPunct="0">
                <a:spcBef>
                  <a:spcPts val="0"/>
                </a:spcBef>
                <a:spcAft>
                  <a:spcPts val="0"/>
                </a:spcAft>
                <a:defRPr/>
              </a:pPr>
              <a:r>
                <a:rPr lang="en-US" sz="2000" b="1" dirty="0" smtClean="0">
                  <a:solidFill>
                    <a:srgbClr val="FFFFFF"/>
                  </a:solidFill>
                  <a:latin typeface="Arial"/>
                  <a:ea typeface="ＭＳ Ｐゴシック" charset="0"/>
                </a:rPr>
                <a:t>3</a:t>
              </a:r>
              <a:endParaRPr lang="en-US" sz="2000"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t>The Progression of a Cancer</a:t>
            </a:r>
            <a:endParaRPr lang="en-US" dirty="0"/>
          </a:p>
        </p:txBody>
      </p:sp>
      <p:sp>
        <p:nvSpPr>
          <p:cNvPr id="235523" name="Rectangle 3"/>
          <p:cNvSpPr>
            <a:spLocks noGrp="1" noChangeArrowheads="1"/>
          </p:cNvSpPr>
          <p:nvPr>
            <p:ph idx="1"/>
          </p:nvPr>
        </p:nvSpPr>
        <p:spPr/>
        <p:txBody>
          <a:bodyPr/>
          <a:lstStyle/>
          <a:p>
            <a:r>
              <a:rPr lang="en-US" dirty="0" smtClean="0"/>
              <a:t>The development of a malignant tumor is accompanied by a gradual accumulation of mutations that</a:t>
            </a:r>
          </a:p>
          <a:p>
            <a:pPr lvl="1"/>
            <a:r>
              <a:rPr lang="en-US" dirty="0" smtClean="0"/>
              <a:t>convert proto-oncogenes to oncogenes and </a:t>
            </a:r>
          </a:p>
          <a:p>
            <a:pPr lvl="1"/>
            <a:r>
              <a:rPr lang="en-US" dirty="0" smtClean="0"/>
              <a:t>knock out tumor-suppressor genes.</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822704"/>
            <a:ext cx="8546592" cy="3212592"/>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11.20</a:t>
            </a:r>
            <a:endParaRPr lang="en-US" dirty="0"/>
          </a:p>
        </p:txBody>
      </p:sp>
      <p:sp>
        <p:nvSpPr>
          <p:cNvPr id="4" name="TextBox 11"/>
          <p:cNvSpPr txBox="1">
            <a:spLocks noChangeArrowheads="1"/>
          </p:cNvSpPr>
          <p:nvPr/>
        </p:nvSpPr>
        <p:spPr bwMode="auto">
          <a:xfrm>
            <a:off x="473994" y="4516221"/>
            <a:ext cx="79508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Normal</a:t>
            </a:r>
          </a:p>
          <a:p>
            <a:pPr algn="ctr" eaLnBrk="0" hangingPunct="0">
              <a:lnSpc>
                <a:spcPts val="2000"/>
              </a:lnSpc>
            </a:pPr>
            <a:r>
              <a:rPr lang="en-US" sz="1800" b="1" dirty="0" smtClean="0">
                <a:solidFill>
                  <a:srgbClr val="000000"/>
                </a:solidFill>
                <a:latin typeface="Arial"/>
                <a:ea typeface="ＭＳ Ｐゴシック" charset="0"/>
              </a:rPr>
              <a:t>cell</a:t>
            </a:r>
            <a:endParaRPr lang="en-US" sz="1800" b="1" dirty="0">
              <a:solidFill>
                <a:srgbClr val="000000"/>
              </a:solidFill>
              <a:latin typeface="Arial"/>
              <a:ea typeface="ＭＳ Ｐゴシック" charset="0"/>
            </a:endParaRPr>
          </a:p>
        </p:txBody>
      </p:sp>
      <p:sp>
        <p:nvSpPr>
          <p:cNvPr id="5" name="TextBox 2"/>
          <p:cNvSpPr txBox="1">
            <a:spLocks noChangeArrowheads="1"/>
          </p:cNvSpPr>
          <p:nvPr/>
        </p:nvSpPr>
        <p:spPr bwMode="auto">
          <a:xfrm>
            <a:off x="332042" y="2772275"/>
            <a:ext cx="161582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a:solidFill>
                  <a:srgbClr val="000000"/>
                </a:solidFill>
                <a:latin typeface="Arial"/>
                <a:ea typeface="ＭＳ Ｐゴシック" charset="0"/>
              </a:rPr>
              <a:t>Chromosomes</a:t>
            </a:r>
          </a:p>
        </p:txBody>
      </p:sp>
      <p:sp>
        <p:nvSpPr>
          <p:cNvPr id="6" name="TextBox 3"/>
          <p:cNvSpPr txBox="1">
            <a:spLocks noChangeArrowheads="1"/>
          </p:cNvSpPr>
          <p:nvPr/>
        </p:nvSpPr>
        <p:spPr bwMode="auto">
          <a:xfrm>
            <a:off x="2202167" y="2789738"/>
            <a:ext cx="97462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smtClean="0">
                <a:solidFill>
                  <a:srgbClr val="000000"/>
                </a:solidFill>
                <a:latin typeface="Arial"/>
                <a:ea typeface="ＭＳ Ｐゴシック" charset="0"/>
              </a:rPr>
              <a:t>1</a:t>
            </a:r>
          </a:p>
          <a:p>
            <a:pPr algn="ctr" eaLnBrk="0" hangingPunct="0">
              <a:lnSpc>
                <a:spcPts val="2000"/>
              </a:lnSpc>
            </a:pPr>
            <a:r>
              <a:rPr lang="en-US" sz="1800" b="1" smtClean="0">
                <a:solidFill>
                  <a:srgbClr val="000000"/>
                </a:solidFill>
                <a:latin typeface="Arial"/>
                <a:ea typeface="ＭＳ Ｐゴシック" charset="0"/>
              </a:rPr>
              <a:t>mutation</a:t>
            </a:r>
            <a:endParaRPr lang="en-US" sz="1800" b="1">
              <a:solidFill>
                <a:srgbClr val="000000"/>
              </a:solidFill>
              <a:latin typeface="Arial"/>
              <a:ea typeface="ＭＳ Ｐゴシック" charset="0"/>
            </a:endParaRPr>
          </a:p>
        </p:txBody>
      </p:sp>
      <p:sp>
        <p:nvSpPr>
          <p:cNvPr id="7" name="TextBox 5"/>
          <p:cNvSpPr txBox="1">
            <a:spLocks noChangeArrowheads="1"/>
          </p:cNvSpPr>
          <p:nvPr/>
        </p:nvSpPr>
        <p:spPr bwMode="auto">
          <a:xfrm>
            <a:off x="3949384" y="2789738"/>
            <a:ext cx="110286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2</a:t>
            </a:r>
          </a:p>
          <a:p>
            <a:pPr algn="ctr" eaLnBrk="0" hangingPunct="0">
              <a:lnSpc>
                <a:spcPts val="2000"/>
              </a:lnSpc>
            </a:pPr>
            <a:r>
              <a:rPr lang="en-US" sz="1800" b="1" dirty="0" smtClean="0">
                <a:solidFill>
                  <a:srgbClr val="000000"/>
                </a:solidFill>
                <a:latin typeface="Arial"/>
                <a:ea typeface="ＭＳ Ｐゴシック" charset="0"/>
              </a:rPr>
              <a:t>mutations</a:t>
            </a:r>
            <a:endParaRPr lang="en-US" sz="1800" b="1" dirty="0">
              <a:solidFill>
                <a:srgbClr val="000000"/>
              </a:solidFill>
              <a:latin typeface="Arial"/>
              <a:ea typeface="ＭＳ Ｐゴシック" charset="0"/>
            </a:endParaRPr>
          </a:p>
        </p:txBody>
      </p:sp>
      <p:sp>
        <p:nvSpPr>
          <p:cNvPr id="8" name="TextBox 7"/>
          <p:cNvSpPr txBox="1">
            <a:spLocks noChangeArrowheads="1"/>
          </p:cNvSpPr>
          <p:nvPr/>
        </p:nvSpPr>
        <p:spPr bwMode="auto">
          <a:xfrm>
            <a:off x="5821047" y="2789738"/>
            <a:ext cx="110286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smtClean="0">
                <a:solidFill>
                  <a:srgbClr val="000000"/>
                </a:solidFill>
                <a:latin typeface="Arial"/>
                <a:ea typeface="ＭＳ Ｐゴシック" charset="0"/>
              </a:rPr>
              <a:t>3</a:t>
            </a:r>
          </a:p>
          <a:p>
            <a:pPr algn="ctr" eaLnBrk="0" hangingPunct="0">
              <a:lnSpc>
                <a:spcPts val="2000"/>
              </a:lnSpc>
            </a:pPr>
            <a:r>
              <a:rPr lang="en-US" sz="1800" b="1" smtClean="0">
                <a:solidFill>
                  <a:srgbClr val="000000"/>
                </a:solidFill>
                <a:latin typeface="Arial"/>
                <a:ea typeface="ＭＳ Ｐゴシック" charset="0"/>
              </a:rPr>
              <a:t>mutations</a:t>
            </a:r>
            <a:endParaRPr lang="en-US" sz="1800" b="1">
              <a:solidFill>
                <a:srgbClr val="000000"/>
              </a:solidFill>
              <a:latin typeface="Arial"/>
              <a:ea typeface="ＭＳ Ｐゴシック" charset="0"/>
            </a:endParaRPr>
          </a:p>
        </p:txBody>
      </p:sp>
      <p:sp>
        <p:nvSpPr>
          <p:cNvPr id="9" name="TextBox 9"/>
          <p:cNvSpPr txBox="1">
            <a:spLocks noChangeArrowheads="1"/>
          </p:cNvSpPr>
          <p:nvPr/>
        </p:nvSpPr>
        <p:spPr bwMode="auto">
          <a:xfrm>
            <a:off x="7581584" y="2789738"/>
            <a:ext cx="110286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smtClean="0">
                <a:solidFill>
                  <a:srgbClr val="000000"/>
                </a:solidFill>
                <a:latin typeface="Arial"/>
                <a:ea typeface="ＭＳ Ｐゴシック" charset="0"/>
              </a:rPr>
              <a:t>4</a:t>
            </a:r>
          </a:p>
          <a:p>
            <a:pPr algn="ctr" eaLnBrk="0" hangingPunct="0">
              <a:lnSpc>
                <a:spcPts val="2000"/>
              </a:lnSpc>
            </a:pPr>
            <a:r>
              <a:rPr lang="en-US" sz="1800" b="1" smtClean="0">
                <a:solidFill>
                  <a:srgbClr val="000000"/>
                </a:solidFill>
                <a:latin typeface="Arial"/>
                <a:ea typeface="ＭＳ Ｐゴシック" charset="0"/>
              </a:rPr>
              <a:t>mutations</a:t>
            </a:r>
            <a:endParaRPr lang="en-US" sz="1800" b="1">
              <a:solidFill>
                <a:srgbClr val="000000"/>
              </a:solidFill>
              <a:latin typeface="Arial"/>
              <a:ea typeface="ＭＳ Ｐゴシック" charset="0"/>
            </a:endParaRPr>
          </a:p>
        </p:txBody>
      </p:sp>
      <p:sp>
        <p:nvSpPr>
          <p:cNvPr id="10" name="TextBox 14"/>
          <p:cNvSpPr txBox="1">
            <a:spLocks noChangeArrowheads="1"/>
          </p:cNvSpPr>
          <p:nvPr/>
        </p:nvSpPr>
        <p:spPr bwMode="auto">
          <a:xfrm>
            <a:off x="7640446" y="4516938"/>
            <a:ext cx="107721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smtClean="0">
                <a:solidFill>
                  <a:srgbClr val="000000"/>
                </a:solidFill>
                <a:latin typeface="Arial"/>
                <a:ea typeface="ＭＳ Ｐゴシック" charset="0"/>
              </a:rPr>
              <a:t>Malignant</a:t>
            </a:r>
          </a:p>
          <a:p>
            <a:pPr algn="ctr" eaLnBrk="0" hangingPunct="0">
              <a:lnSpc>
                <a:spcPts val="2000"/>
              </a:lnSpc>
            </a:pPr>
            <a:r>
              <a:rPr lang="en-US" sz="1800" b="1" smtClean="0">
                <a:solidFill>
                  <a:srgbClr val="000000"/>
                </a:solidFill>
                <a:latin typeface="Arial"/>
                <a:ea typeface="ＭＳ Ｐゴシック" charset="0"/>
              </a:rPr>
              <a:t>cell</a:t>
            </a:r>
            <a:endParaRPr lang="en-US" sz="1800" b="1">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t>Inherited Cancer</a:t>
            </a:r>
            <a:endParaRPr lang="en-US" dirty="0"/>
          </a:p>
        </p:txBody>
      </p:sp>
      <p:sp>
        <p:nvSpPr>
          <p:cNvPr id="256003" name="Rectangle 3"/>
          <p:cNvSpPr>
            <a:spLocks noGrp="1" noChangeArrowheads="1"/>
          </p:cNvSpPr>
          <p:nvPr>
            <p:ph idx="1"/>
          </p:nvPr>
        </p:nvSpPr>
        <p:spPr/>
        <p:txBody>
          <a:bodyPr/>
          <a:lstStyle/>
          <a:p>
            <a:r>
              <a:rPr lang="en-US" dirty="0" smtClean="0"/>
              <a:t>Multiple genetic changes are required to produce a cancer cell.</a:t>
            </a:r>
          </a:p>
          <a:p>
            <a:pPr lvl="1"/>
            <a:r>
              <a:rPr lang="en-US" dirty="0" smtClean="0"/>
              <a:t>This helps explain the observation that cancers can run in families.</a:t>
            </a:r>
          </a:p>
          <a:p>
            <a:pPr lvl="1"/>
            <a:r>
              <a:rPr lang="en-US" dirty="0" smtClean="0"/>
              <a:t>An individual inheriting an oncogene or a mutant version of a tumor-suppressor gene is one step closer to accumulating the necessary mutations for cancer.</a:t>
            </a:r>
          </a:p>
          <a:p>
            <a:pPr lvl="1"/>
            <a:r>
              <a:rPr lang="en-US" dirty="0" smtClean="0"/>
              <a:t>Geneticists are therefore devoting much effort to identifying inherited cancer mutations so that predisposition to certain cancers can be detected early in life.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t>Inherited Cancer</a:t>
            </a:r>
            <a:endParaRPr lang="en-US" dirty="0"/>
          </a:p>
        </p:txBody>
      </p:sp>
      <p:sp>
        <p:nvSpPr>
          <p:cNvPr id="256003" name="Rectangle 3"/>
          <p:cNvSpPr>
            <a:spLocks noGrp="1" noChangeArrowheads="1"/>
          </p:cNvSpPr>
          <p:nvPr>
            <p:ph idx="1"/>
          </p:nvPr>
        </p:nvSpPr>
        <p:spPr/>
        <p:txBody>
          <a:bodyPr/>
          <a:lstStyle/>
          <a:p>
            <a:r>
              <a:rPr lang="en-US" dirty="0" smtClean="0"/>
              <a:t>About 15% of colorectal cancers involve inherited mutations. </a:t>
            </a:r>
          </a:p>
          <a:p>
            <a:r>
              <a:rPr lang="en-US" dirty="0" smtClean="0"/>
              <a:t>There is also evidence that inheritance plays a role in 5–10% of patients with breast cancer, a disease that strikes one out of every ten American women.</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smtClean="0">
                <a:solidFill>
                  <a:srgbClr val="000000"/>
                </a:solidFill>
                <a:latin typeface="Arial"/>
                <a:ea typeface="ＭＳ Ｐゴシック"/>
                <a:cs typeface="Arial"/>
              </a:rPr>
              <a:t>Figure 11.21</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571" y="202997"/>
            <a:ext cx="5794858" cy="6452006"/>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t>Cancer Risk and Prevention</a:t>
            </a:r>
            <a:endParaRPr lang="en-US" dirty="0"/>
          </a:p>
        </p:txBody>
      </p:sp>
      <p:sp>
        <p:nvSpPr>
          <p:cNvPr id="262147" name="Rectangle 3"/>
          <p:cNvSpPr>
            <a:spLocks noGrp="1" noChangeArrowheads="1"/>
          </p:cNvSpPr>
          <p:nvPr>
            <p:ph idx="1"/>
          </p:nvPr>
        </p:nvSpPr>
        <p:spPr/>
        <p:txBody>
          <a:bodyPr/>
          <a:lstStyle/>
          <a:p>
            <a:r>
              <a:rPr lang="en-US" dirty="0" smtClean="0"/>
              <a:t>Cancer is the second leading cause of death (after heart disease) in most industrialized countries.</a:t>
            </a:r>
            <a:endParaRPr lang="en-US" dirty="0"/>
          </a:p>
          <a:p>
            <a:r>
              <a:rPr lang="en-US" dirty="0" smtClean="0"/>
              <a:t>Most cancers arise from mutations that are caused by </a:t>
            </a:r>
            <a:r>
              <a:rPr lang="en-US" b="1" dirty="0" smtClean="0"/>
              <a:t>carcinogens</a:t>
            </a:r>
            <a:r>
              <a:rPr lang="en-US" dirty="0" smtClean="0"/>
              <a:t>, cancer-causing agents found in the environment, including</a:t>
            </a:r>
          </a:p>
          <a:p>
            <a:pPr lvl="1"/>
            <a:r>
              <a:rPr lang="en-US" dirty="0" smtClean="0"/>
              <a:t>ultraviolet (UV) radiation and</a:t>
            </a:r>
          </a:p>
          <a:p>
            <a:pPr lvl="1"/>
            <a:r>
              <a:rPr lang="en-US" dirty="0" smtClean="0"/>
              <a:t>tobacco products.</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smtClean="0">
                <a:solidFill>
                  <a:srgbClr val="000000"/>
                </a:solidFill>
                <a:latin typeface="Arial"/>
                <a:ea typeface="ＭＳ Ｐゴシック"/>
                <a:cs typeface="Arial"/>
              </a:rPr>
              <a:t>Table 11.1</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29768"/>
            <a:ext cx="8546592" cy="5998464"/>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t>Cancer Risk and Prevention</a:t>
            </a:r>
            <a:endParaRPr lang="en-US" dirty="0"/>
          </a:p>
        </p:txBody>
      </p:sp>
      <p:sp>
        <p:nvSpPr>
          <p:cNvPr id="262147" name="Rectangle 3"/>
          <p:cNvSpPr>
            <a:spLocks noGrp="1" noChangeArrowheads="1"/>
          </p:cNvSpPr>
          <p:nvPr>
            <p:ph idx="1"/>
          </p:nvPr>
        </p:nvSpPr>
        <p:spPr/>
        <p:txBody>
          <a:bodyPr/>
          <a:lstStyle/>
          <a:p>
            <a:r>
              <a:rPr lang="en-US" dirty="0" smtClean="0"/>
              <a:t>Some food choices significantly reduce a person’s cancer risk, including eating</a:t>
            </a:r>
          </a:p>
          <a:p>
            <a:pPr lvl="1"/>
            <a:r>
              <a:rPr lang="en-US" dirty="0" smtClean="0"/>
              <a:t>20–30 g of plant fiber daily,</a:t>
            </a:r>
          </a:p>
          <a:p>
            <a:pPr lvl="1"/>
            <a:r>
              <a:rPr lang="en-US" dirty="0" smtClean="0"/>
              <a:t>less animal fat, and</a:t>
            </a:r>
          </a:p>
          <a:p>
            <a:pPr lvl="1"/>
            <a:r>
              <a:rPr lang="en-US" dirty="0" smtClean="0"/>
              <a:t>cabbage and its relatives, such as broccoli and cauliflower.</a:t>
            </a:r>
          </a:p>
          <a:p>
            <a:pPr marL="228600" lvl="1"/>
            <a:r>
              <a:rPr lang="en-US" sz="2800" dirty="0" smtClean="0"/>
              <a:t>Determining how diet influences cancer has become an important focus of nutrition research</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t>Evolution Connection: The Evolution of Cancer in the Body</a:t>
            </a:r>
            <a:endParaRPr lang="en-US" dirty="0" smtClean="0"/>
          </a:p>
        </p:txBody>
      </p:sp>
      <p:sp>
        <p:nvSpPr>
          <p:cNvPr id="268291" name="Rectangle 3"/>
          <p:cNvSpPr>
            <a:spLocks noGrp="1" noChangeArrowheads="1"/>
          </p:cNvSpPr>
          <p:nvPr>
            <p:ph idx="1"/>
          </p:nvPr>
        </p:nvSpPr>
        <p:spPr/>
        <p:txBody>
          <a:bodyPr/>
          <a:lstStyle/>
          <a:p>
            <a:r>
              <a:rPr lang="en-US" dirty="0" smtClean="0"/>
              <a:t>Medical researchers have been using an evolutionary perspective to gain insight into the development of tumors, such as the bone tumor shown in Figure 11.22. </a:t>
            </a:r>
          </a:p>
          <a:p>
            <a:pPr lvl="1"/>
            <a:r>
              <a:rPr lang="en-US" dirty="0" smtClean="0"/>
              <a:t>First, all evolving populations have the potential to produce more offspring than can be supported by the environment. Cancer cells, with their uncontrolled growth, clearly demonstrate such overproduction.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92"/>
            <a:ext cx="9144000" cy="958863"/>
          </a:xfrm>
        </p:spPr>
        <p:txBody>
          <a:bodyPr/>
          <a:lstStyle/>
          <a:p>
            <a:r>
              <a:rPr lang="en-US" dirty="0" smtClean="0"/>
              <a:t>How Lactose Digestion is Regulated</a:t>
            </a:r>
            <a:endParaRPr lang="en-US" dirty="0"/>
          </a:p>
        </p:txBody>
      </p:sp>
      <p:sp>
        <p:nvSpPr>
          <p:cNvPr id="3" name="Content Placeholder 2"/>
          <p:cNvSpPr>
            <a:spLocks noGrp="1"/>
          </p:cNvSpPr>
          <p:nvPr>
            <p:ph idx="1"/>
          </p:nvPr>
        </p:nvSpPr>
        <p:spPr/>
        <p:txBody>
          <a:bodyPr/>
          <a:lstStyle/>
          <a:p>
            <a:r>
              <a:rPr lang="en-US" dirty="0" smtClean="0"/>
              <a:t>What is Lactose? </a:t>
            </a:r>
          </a:p>
          <a:p>
            <a:pPr lvl="1"/>
            <a:r>
              <a:rPr lang="en-US" dirty="0" smtClean="0"/>
              <a:t>a disaccharide of glucose and </a:t>
            </a:r>
            <a:r>
              <a:rPr lang="en-US" dirty="0" err="1" smtClean="0"/>
              <a:t>galactose</a:t>
            </a:r>
            <a:r>
              <a:rPr lang="en-US" dirty="0" smtClean="0"/>
              <a:t> found in milk products that must be broken into </a:t>
            </a:r>
            <a:r>
              <a:rPr lang="en-US" dirty="0" err="1" smtClean="0"/>
              <a:t>monosaccharides</a:t>
            </a:r>
            <a:r>
              <a:rPr lang="en-US" dirty="0" smtClean="0"/>
              <a:t> during digestion</a:t>
            </a:r>
          </a:p>
          <a:p>
            <a:r>
              <a:rPr lang="en-US" dirty="0" smtClean="0"/>
              <a:t>What enzyme breaks the bond between glucose and </a:t>
            </a:r>
            <a:r>
              <a:rPr lang="en-US" dirty="0" err="1" smtClean="0"/>
              <a:t>galactose</a:t>
            </a:r>
            <a:r>
              <a:rPr lang="en-US" dirty="0" smtClean="0"/>
              <a:t>? </a:t>
            </a:r>
          </a:p>
          <a:p>
            <a:pPr lvl="1"/>
            <a:r>
              <a:rPr lang="en-US" dirty="0" smtClean="0"/>
              <a:t>Lactase</a:t>
            </a:r>
          </a:p>
          <a:p>
            <a:r>
              <a:rPr lang="en-US" dirty="0" smtClean="0"/>
              <a:t>Do all cells produce lactase all of the time? </a:t>
            </a:r>
          </a:p>
          <a:p>
            <a:pPr lvl="1"/>
            <a:r>
              <a:rPr lang="en-US" dirty="0" smtClean="0"/>
              <a:t>No! it would be a waste of energy</a:t>
            </a:r>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2603339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11.22</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968" y="137160"/>
            <a:ext cx="5084064" cy="6583680"/>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t>Evolution Connection: The Evolution of Cancer in the Body</a:t>
            </a:r>
            <a:endParaRPr lang="en-US" dirty="0" smtClean="0"/>
          </a:p>
        </p:txBody>
      </p:sp>
      <p:sp>
        <p:nvSpPr>
          <p:cNvPr id="268291" name="Rectangle 3"/>
          <p:cNvSpPr>
            <a:spLocks noGrp="1" noChangeArrowheads="1"/>
          </p:cNvSpPr>
          <p:nvPr>
            <p:ph idx="1"/>
          </p:nvPr>
        </p:nvSpPr>
        <p:spPr/>
        <p:txBody>
          <a:bodyPr/>
          <a:lstStyle/>
          <a:p>
            <a:pPr lvl="1"/>
            <a:r>
              <a:rPr lang="en-US" dirty="0" smtClean="0"/>
              <a:t>Second, there must be variation among individuals of the population. </a:t>
            </a:r>
          </a:p>
          <a:p>
            <a:pPr lvl="1"/>
            <a:r>
              <a:rPr lang="en-US" dirty="0" smtClean="0"/>
              <a:t>Third, variations in the population must affect survival and reproductive success. Indeed, the accumulation of mutations in cancer cells renders them less susceptible to normal mechanisms of reproductive control.</a:t>
            </a:r>
          </a:p>
          <a:p>
            <a:pPr lvl="1"/>
            <a:r>
              <a:rPr lang="en-US" dirty="0" smtClean="0"/>
              <a:t>Mutations that enhance survival of malignant cancer cells are passed on to that cell’s descendants. In short, a tumor evolves.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t>Evolution Connection: The Evolution of Cancer in the Body</a:t>
            </a:r>
            <a:endParaRPr lang="en-US" dirty="0" smtClean="0"/>
          </a:p>
        </p:txBody>
      </p:sp>
      <p:sp>
        <p:nvSpPr>
          <p:cNvPr id="268291" name="Rectangle 3"/>
          <p:cNvSpPr>
            <a:spLocks noGrp="1" noChangeArrowheads="1"/>
          </p:cNvSpPr>
          <p:nvPr>
            <p:ph idx="1"/>
          </p:nvPr>
        </p:nvSpPr>
        <p:spPr/>
        <p:txBody>
          <a:bodyPr/>
          <a:lstStyle/>
          <a:p>
            <a:r>
              <a:rPr lang="en-US" dirty="0" smtClean="0"/>
              <a:t>Viewing the progression of cancer through the lens of evolution helps explain why there is no easy “cure” for cancer but may also pave the way for novel therapies. </a:t>
            </a:r>
          </a:p>
          <a:p>
            <a:pPr lvl="1"/>
            <a:r>
              <a:rPr lang="en-US" dirty="0" smtClean="0"/>
              <a:t>For example, some researchers are attempting to “prime” tumors for treatment by increasing the reproductive success of only those cells that will be susceptible to a chemotherapy drug. </a:t>
            </a:r>
          </a:p>
          <a:p>
            <a:pPr lvl="1"/>
            <a:r>
              <a:rPr lang="en-US" dirty="0" smtClean="0"/>
              <a:t>Our understanding of cancer, like all other aspects of biology, benefits from an evolutionary perspective.</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smtClean="0">
                <a:solidFill>
                  <a:srgbClr val="000000"/>
                </a:solidFill>
                <a:latin typeface="Arial"/>
                <a:ea typeface="ＭＳ Ｐゴシック"/>
                <a:cs typeface="Arial"/>
              </a:rPr>
              <a:t>Figure 11.UN01</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304" y="204216"/>
            <a:ext cx="2755392" cy="6449568"/>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11.UN02</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304" y="204216"/>
            <a:ext cx="2755392" cy="6449568"/>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11.UN03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256" y="204216"/>
            <a:ext cx="2761488" cy="6449568"/>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11.UN04</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304" y="204216"/>
            <a:ext cx="2755392" cy="6449568"/>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11.UN05</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728" y="2206752"/>
            <a:ext cx="4352544" cy="2444496"/>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908048"/>
            <a:ext cx="8546592" cy="3041904"/>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11.UN06</a:t>
            </a:r>
            <a:endParaRPr lang="en-US" dirty="0"/>
          </a:p>
        </p:txBody>
      </p:sp>
      <p:sp>
        <p:nvSpPr>
          <p:cNvPr id="15" name="TextBox 2"/>
          <p:cNvSpPr txBox="1">
            <a:spLocks noChangeArrowheads="1"/>
          </p:cNvSpPr>
          <p:nvPr/>
        </p:nvSpPr>
        <p:spPr bwMode="auto">
          <a:xfrm>
            <a:off x="4486529" y="1933448"/>
            <a:ext cx="179959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a:solidFill>
                  <a:srgbClr val="000000"/>
                </a:solidFill>
                <a:latin typeface="Arial"/>
                <a:ea typeface="ＭＳ Ｐゴシック" charset="0"/>
              </a:rPr>
              <a:t>A typical operon</a:t>
            </a:r>
          </a:p>
        </p:txBody>
      </p:sp>
      <p:sp>
        <p:nvSpPr>
          <p:cNvPr id="16" name="TextBox 3"/>
          <p:cNvSpPr txBox="1">
            <a:spLocks noChangeArrowheads="1"/>
          </p:cNvSpPr>
          <p:nvPr/>
        </p:nvSpPr>
        <p:spPr bwMode="auto">
          <a:xfrm>
            <a:off x="1313911" y="2543049"/>
            <a:ext cx="120545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950"/>
              </a:lnSpc>
            </a:pPr>
            <a:r>
              <a:rPr lang="en-US" sz="1800" b="1" dirty="0" smtClean="0">
                <a:solidFill>
                  <a:srgbClr val="000000"/>
                </a:solidFill>
                <a:latin typeface="Arial"/>
                <a:ea typeface="ＭＳ Ｐゴシック" charset="0"/>
              </a:rPr>
              <a:t>Regulatory</a:t>
            </a:r>
          </a:p>
          <a:p>
            <a:pPr algn="ctr" eaLnBrk="0" hangingPunct="0">
              <a:lnSpc>
                <a:spcPts val="1950"/>
              </a:lnSpc>
            </a:pPr>
            <a:r>
              <a:rPr lang="en-US" sz="1800" b="1" dirty="0" smtClean="0">
                <a:solidFill>
                  <a:srgbClr val="000000"/>
                </a:solidFill>
                <a:latin typeface="Arial"/>
                <a:ea typeface="ＭＳ Ｐゴシック" charset="0"/>
              </a:rPr>
              <a:t>gene</a:t>
            </a:r>
            <a:endParaRPr lang="en-US" sz="1800" b="1" dirty="0">
              <a:solidFill>
                <a:srgbClr val="000000"/>
              </a:solidFill>
              <a:latin typeface="Arial"/>
              <a:ea typeface="ＭＳ Ｐゴシック" charset="0"/>
            </a:endParaRPr>
          </a:p>
        </p:txBody>
      </p:sp>
      <p:sp>
        <p:nvSpPr>
          <p:cNvPr id="17" name="TextBox 5"/>
          <p:cNvSpPr txBox="1">
            <a:spLocks noChangeArrowheads="1"/>
          </p:cNvSpPr>
          <p:nvPr/>
        </p:nvSpPr>
        <p:spPr bwMode="auto">
          <a:xfrm>
            <a:off x="4908804" y="2816099"/>
            <a:ext cx="76944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a:solidFill>
                  <a:srgbClr val="000000"/>
                </a:solidFill>
                <a:latin typeface="Arial"/>
                <a:ea typeface="ＭＳ Ｐゴシック" charset="0"/>
              </a:rPr>
              <a:t>Gene 1</a:t>
            </a:r>
          </a:p>
        </p:txBody>
      </p:sp>
      <p:sp>
        <p:nvSpPr>
          <p:cNvPr id="18" name="TextBox 6"/>
          <p:cNvSpPr txBox="1">
            <a:spLocks noChangeArrowheads="1"/>
          </p:cNvSpPr>
          <p:nvPr/>
        </p:nvSpPr>
        <p:spPr bwMode="auto">
          <a:xfrm>
            <a:off x="336804" y="3335211"/>
            <a:ext cx="50013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a:solidFill>
                  <a:srgbClr val="000000"/>
                </a:solidFill>
                <a:latin typeface="Arial"/>
                <a:ea typeface="ＭＳ Ｐゴシック" charset="0"/>
              </a:rPr>
              <a:t>DNA</a:t>
            </a:r>
          </a:p>
        </p:txBody>
      </p:sp>
      <p:sp>
        <p:nvSpPr>
          <p:cNvPr id="19" name="TextBox 7"/>
          <p:cNvSpPr txBox="1">
            <a:spLocks noChangeArrowheads="1"/>
          </p:cNvSpPr>
          <p:nvPr/>
        </p:nvSpPr>
        <p:spPr bwMode="auto">
          <a:xfrm>
            <a:off x="5924804" y="2989136"/>
            <a:ext cx="76944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a:solidFill>
                  <a:srgbClr val="000000"/>
                </a:solidFill>
                <a:latin typeface="Arial"/>
                <a:ea typeface="ＭＳ Ｐゴシック" charset="0"/>
              </a:rPr>
              <a:t>Gene 2</a:t>
            </a:r>
          </a:p>
        </p:txBody>
      </p:sp>
      <p:sp>
        <p:nvSpPr>
          <p:cNvPr id="20" name="TextBox 8"/>
          <p:cNvSpPr txBox="1">
            <a:spLocks noChangeArrowheads="1"/>
          </p:cNvSpPr>
          <p:nvPr/>
        </p:nvSpPr>
        <p:spPr bwMode="auto">
          <a:xfrm>
            <a:off x="6990017" y="3135186"/>
            <a:ext cx="76944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a:solidFill>
                  <a:srgbClr val="000000"/>
                </a:solidFill>
                <a:latin typeface="Arial"/>
                <a:ea typeface="ＭＳ Ｐゴシック" charset="0"/>
              </a:rPr>
              <a:t>Gene 3</a:t>
            </a:r>
          </a:p>
        </p:txBody>
      </p:sp>
      <p:sp>
        <p:nvSpPr>
          <p:cNvPr id="21" name="TextBox 9"/>
          <p:cNvSpPr txBox="1">
            <a:spLocks noChangeArrowheads="1"/>
          </p:cNvSpPr>
          <p:nvPr/>
        </p:nvSpPr>
        <p:spPr bwMode="auto">
          <a:xfrm>
            <a:off x="339979" y="4125786"/>
            <a:ext cx="22185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smtClean="0">
                <a:solidFill>
                  <a:srgbClr val="000000"/>
                </a:solidFill>
                <a:latin typeface="Arial"/>
                <a:ea typeface="ＭＳ Ｐゴシック" charset="0"/>
              </a:rPr>
              <a:t>Produces repressor</a:t>
            </a:r>
          </a:p>
          <a:p>
            <a:pPr eaLnBrk="0" hangingPunct="0">
              <a:lnSpc>
                <a:spcPts val="1950"/>
              </a:lnSpc>
            </a:pPr>
            <a:r>
              <a:rPr lang="en-US" sz="1800" b="1" dirty="0" smtClean="0">
                <a:solidFill>
                  <a:srgbClr val="000000"/>
                </a:solidFill>
                <a:latin typeface="Arial"/>
                <a:ea typeface="ＭＳ Ｐゴシック" charset="0"/>
              </a:rPr>
              <a:t>that in active form</a:t>
            </a:r>
          </a:p>
          <a:p>
            <a:pPr eaLnBrk="0" hangingPunct="0">
              <a:lnSpc>
                <a:spcPts val="1950"/>
              </a:lnSpc>
            </a:pPr>
            <a:r>
              <a:rPr lang="en-US" sz="1800" b="1" dirty="0" smtClean="0">
                <a:solidFill>
                  <a:srgbClr val="000000"/>
                </a:solidFill>
                <a:latin typeface="Arial"/>
                <a:ea typeface="ＭＳ Ｐゴシック" charset="0"/>
              </a:rPr>
              <a:t>attaches to operator</a:t>
            </a:r>
            <a:endParaRPr lang="en-US" sz="1800" b="1" dirty="0">
              <a:solidFill>
                <a:srgbClr val="000000"/>
              </a:solidFill>
              <a:latin typeface="Arial"/>
              <a:ea typeface="ＭＳ Ｐゴシック" charset="0"/>
            </a:endParaRPr>
          </a:p>
        </p:txBody>
      </p:sp>
      <p:sp>
        <p:nvSpPr>
          <p:cNvPr id="22" name="TextBox 13"/>
          <p:cNvSpPr txBox="1">
            <a:spLocks noChangeArrowheads="1"/>
          </p:cNvSpPr>
          <p:nvPr/>
        </p:nvSpPr>
        <p:spPr bwMode="auto">
          <a:xfrm>
            <a:off x="2789492" y="4125786"/>
            <a:ext cx="129522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smtClean="0">
                <a:solidFill>
                  <a:srgbClr val="000000"/>
                </a:solidFill>
                <a:latin typeface="Arial"/>
                <a:ea typeface="ＭＳ Ｐゴシック" charset="0"/>
              </a:rPr>
              <a:t>RNA</a:t>
            </a:r>
          </a:p>
          <a:p>
            <a:pPr eaLnBrk="0" hangingPunct="0">
              <a:lnSpc>
                <a:spcPts val="1950"/>
              </a:lnSpc>
            </a:pPr>
            <a:r>
              <a:rPr lang="en-US" sz="1800" b="1" smtClean="0">
                <a:solidFill>
                  <a:srgbClr val="000000"/>
                </a:solidFill>
                <a:latin typeface="Arial"/>
                <a:ea typeface="ＭＳ Ｐゴシック" charset="0"/>
              </a:rPr>
              <a:t>polymerase</a:t>
            </a:r>
          </a:p>
          <a:p>
            <a:pPr eaLnBrk="0" hangingPunct="0">
              <a:lnSpc>
                <a:spcPts val="1950"/>
              </a:lnSpc>
            </a:pPr>
            <a:r>
              <a:rPr lang="en-US" sz="1800" b="1" smtClean="0">
                <a:solidFill>
                  <a:srgbClr val="000000"/>
                </a:solidFill>
                <a:latin typeface="Arial"/>
                <a:ea typeface="ＭＳ Ｐゴシック" charset="0"/>
              </a:rPr>
              <a:t>binding site</a:t>
            </a:r>
            <a:endParaRPr lang="en-US" sz="1800" b="1" dirty="0">
              <a:solidFill>
                <a:srgbClr val="000000"/>
              </a:solidFill>
              <a:latin typeface="Arial"/>
              <a:ea typeface="ＭＳ Ｐゴシック" charset="0"/>
            </a:endParaRPr>
          </a:p>
        </p:txBody>
      </p:sp>
      <p:sp>
        <p:nvSpPr>
          <p:cNvPr id="23" name="TextBox 14"/>
          <p:cNvSpPr txBox="1">
            <a:spLocks noChangeArrowheads="1"/>
          </p:cNvSpPr>
          <p:nvPr/>
        </p:nvSpPr>
        <p:spPr bwMode="auto">
          <a:xfrm>
            <a:off x="4299204" y="4125786"/>
            <a:ext cx="184665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smtClean="0">
                <a:solidFill>
                  <a:srgbClr val="000000"/>
                </a:solidFill>
                <a:latin typeface="Arial"/>
                <a:ea typeface="ＭＳ Ｐゴシック" charset="0"/>
              </a:rPr>
              <a:t>Switches operon</a:t>
            </a:r>
          </a:p>
          <a:p>
            <a:pPr eaLnBrk="0" hangingPunct="0">
              <a:lnSpc>
                <a:spcPts val="1950"/>
              </a:lnSpc>
            </a:pPr>
            <a:r>
              <a:rPr lang="en-US" sz="1800" b="1" dirty="0" smtClean="0">
                <a:solidFill>
                  <a:srgbClr val="000000"/>
                </a:solidFill>
                <a:latin typeface="Arial"/>
                <a:ea typeface="ＭＳ Ｐゴシック" charset="0"/>
              </a:rPr>
              <a:t>on or off</a:t>
            </a:r>
            <a:endParaRPr lang="en-US" sz="1800" b="1" dirty="0">
              <a:solidFill>
                <a:srgbClr val="000000"/>
              </a:solidFill>
              <a:latin typeface="Arial"/>
              <a:ea typeface="ＭＳ Ｐゴシック" charset="0"/>
            </a:endParaRPr>
          </a:p>
        </p:txBody>
      </p:sp>
      <p:sp>
        <p:nvSpPr>
          <p:cNvPr id="24" name="TextBox 14"/>
          <p:cNvSpPr txBox="1">
            <a:spLocks noChangeArrowheads="1"/>
          </p:cNvSpPr>
          <p:nvPr/>
        </p:nvSpPr>
        <p:spPr bwMode="auto">
          <a:xfrm>
            <a:off x="6324852" y="4123421"/>
            <a:ext cx="94897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smtClean="0">
                <a:solidFill>
                  <a:srgbClr val="000000"/>
                </a:solidFill>
                <a:latin typeface="Arial"/>
                <a:ea typeface="ＭＳ Ｐゴシック" charset="0"/>
              </a:rPr>
              <a:t>Code for</a:t>
            </a:r>
          </a:p>
          <a:p>
            <a:pPr eaLnBrk="0" hangingPunct="0">
              <a:lnSpc>
                <a:spcPts val="1950"/>
              </a:lnSpc>
            </a:pPr>
            <a:r>
              <a:rPr lang="en-US" sz="1800" b="1" dirty="0" smtClean="0">
                <a:solidFill>
                  <a:srgbClr val="000000"/>
                </a:solidFill>
                <a:latin typeface="Arial"/>
                <a:ea typeface="ＭＳ Ｐゴシック" charset="0"/>
              </a:rPr>
              <a:t>proteins</a:t>
            </a:r>
            <a:endParaRPr lang="en-US" sz="1800" b="1" dirty="0">
              <a:solidFill>
                <a:srgbClr val="000000"/>
              </a:solidFill>
              <a:latin typeface="Arial"/>
              <a:ea typeface="ＭＳ Ｐゴシック" charset="0"/>
            </a:endParaRPr>
          </a:p>
        </p:txBody>
      </p:sp>
      <p:sp>
        <p:nvSpPr>
          <p:cNvPr id="25" name="TextBox 3"/>
          <p:cNvSpPr txBox="1">
            <a:spLocks noChangeArrowheads="1"/>
          </p:cNvSpPr>
          <p:nvPr/>
        </p:nvSpPr>
        <p:spPr bwMode="auto">
          <a:xfrm>
            <a:off x="2713341" y="2628774"/>
            <a:ext cx="1025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0000"/>
                </a:solidFill>
                <a:latin typeface="Arial"/>
                <a:ea typeface="ＭＳ Ｐゴシック" charset="0"/>
              </a:rPr>
              <a:t>Promoter</a:t>
            </a:r>
            <a:endParaRPr lang="en-US" sz="1800" b="1" dirty="0">
              <a:solidFill>
                <a:srgbClr val="000000"/>
              </a:solidFill>
              <a:latin typeface="Arial"/>
              <a:ea typeface="ＭＳ Ｐゴシック" charset="0"/>
            </a:endParaRPr>
          </a:p>
        </p:txBody>
      </p:sp>
      <p:sp>
        <p:nvSpPr>
          <p:cNvPr id="26" name="TextBox 3"/>
          <p:cNvSpPr txBox="1">
            <a:spLocks noChangeArrowheads="1"/>
          </p:cNvSpPr>
          <p:nvPr/>
        </p:nvSpPr>
        <p:spPr bwMode="auto">
          <a:xfrm>
            <a:off x="3872216" y="2625599"/>
            <a:ext cx="974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0000"/>
                </a:solidFill>
                <a:latin typeface="Arial"/>
                <a:ea typeface="ＭＳ Ｐゴシック" charset="0"/>
              </a:rPr>
              <a:t>Operator</a:t>
            </a:r>
            <a:endParaRPr lang="en-US" sz="1800" b="1" dirty="0">
              <a:solidFill>
                <a:srgbClr val="000000"/>
              </a:solidFill>
              <a:latin typeface="Arial"/>
              <a:ea typeface="ＭＳ Ｐゴシック" charset="0"/>
            </a:endParaRPr>
          </a:p>
        </p:txBody>
      </p:sp>
      <p:sp>
        <p:nvSpPr>
          <p:cNvPr id="27" name="Freeform 26"/>
          <p:cNvSpPr/>
          <p:nvPr/>
        </p:nvSpPr>
        <p:spPr>
          <a:xfrm>
            <a:off x="1378745" y="3307556"/>
            <a:ext cx="1159668" cy="845344"/>
          </a:xfrm>
          <a:custGeom>
            <a:avLst/>
            <a:gdLst>
              <a:gd name="connsiteX0" fmla="*/ 0 w 1098550"/>
              <a:gd name="connsiteY0" fmla="*/ 825500 h 825500"/>
              <a:gd name="connsiteX1" fmla="*/ 1098550 w 1098550"/>
              <a:gd name="connsiteY1" fmla="*/ 0 h 825500"/>
            </a:gdLst>
            <a:ahLst/>
            <a:cxnLst>
              <a:cxn ang="0">
                <a:pos x="connsiteX0" y="connsiteY0"/>
              </a:cxn>
              <a:cxn ang="0">
                <a:pos x="connsiteX1" y="connsiteY1"/>
              </a:cxn>
            </a:cxnLst>
            <a:rect l="l" t="t" r="r" b="b"/>
            <a:pathLst>
              <a:path w="1098550" h="825500">
                <a:moveTo>
                  <a:pt x="0" y="825500"/>
                </a:moveTo>
                <a:lnTo>
                  <a:pt x="1098550" y="0"/>
                </a:lnTo>
              </a:path>
            </a:pathLst>
          </a:custGeom>
          <a:ln w="12700">
            <a:solidFill>
              <a:schemeClr val="tx1"/>
            </a:solidFill>
            <a:miter lim="800000"/>
            <a:headEnd type="none"/>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Freeform 27"/>
          <p:cNvSpPr/>
          <p:nvPr/>
        </p:nvSpPr>
        <p:spPr>
          <a:xfrm>
            <a:off x="2921794" y="3224213"/>
            <a:ext cx="423862" cy="884557"/>
          </a:xfrm>
          <a:custGeom>
            <a:avLst/>
            <a:gdLst>
              <a:gd name="connsiteX0" fmla="*/ 0 w 1098550"/>
              <a:gd name="connsiteY0" fmla="*/ 825500 h 825500"/>
              <a:gd name="connsiteX1" fmla="*/ 1098550 w 1098550"/>
              <a:gd name="connsiteY1" fmla="*/ 0 h 825500"/>
            </a:gdLst>
            <a:ahLst/>
            <a:cxnLst>
              <a:cxn ang="0">
                <a:pos x="connsiteX0" y="connsiteY0"/>
              </a:cxn>
              <a:cxn ang="0">
                <a:pos x="connsiteX1" y="connsiteY1"/>
              </a:cxn>
            </a:cxnLst>
            <a:rect l="l" t="t" r="r" b="b"/>
            <a:pathLst>
              <a:path w="1098550" h="825500">
                <a:moveTo>
                  <a:pt x="0" y="825500"/>
                </a:moveTo>
                <a:lnTo>
                  <a:pt x="1098550" y="0"/>
                </a:lnTo>
              </a:path>
            </a:pathLst>
          </a:custGeom>
          <a:ln w="12700">
            <a:solidFill>
              <a:schemeClr val="tx1"/>
            </a:solidFill>
            <a:miter lim="800000"/>
            <a:headEnd type="none"/>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Freeform 28"/>
          <p:cNvSpPr/>
          <p:nvPr/>
        </p:nvSpPr>
        <p:spPr>
          <a:xfrm flipH="1">
            <a:off x="4119562" y="3263427"/>
            <a:ext cx="239967" cy="845343"/>
          </a:xfrm>
          <a:custGeom>
            <a:avLst/>
            <a:gdLst>
              <a:gd name="connsiteX0" fmla="*/ 0 w 1098550"/>
              <a:gd name="connsiteY0" fmla="*/ 825500 h 825500"/>
              <a:gd name="connsiteX1" fmla="*/ 1098550 w 1098550"/>
              <a:gd name="connsiteY1" fmla="*/ 0 h 825500"/>
            </a:gdLst>
            <a:ahLst/>
            <a:cxnLst>
              <a:cxn ang="0">
                <a:pos x="connsiteX0" y="connsiteY0"/>
              </a:cxn>
              <a:cxn ang="0">
                <a:pos x="connsiteX1" y="connsiteY1"/>
              </a:cxn>
            </a:cxnLst>
            <a:rect l="l" t="t" r="r" b="b"/>
            <a:pathLst>
              <a:path w="1098550" h="825500">
                <a:moveTo>
                  <a:pt x="0" y="825500"/>
                </a:moveTo>
                <a:lnTo>
                  <a:pt x="1098550" y="0"/>
                </a:lnTo>
              </a:path>
            </a:pathLst>
          </a:custGeom>
          <a:ln w="12700">
            <a:solidFill>
              <a:schemeClr val="tx1"/>
            </a:solidFill>
            <a:miter lim="800000"/>
            <a:headEnd type="none"/>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0" name="Freeform 29"/>
          <p:cNvSpPr/>
          <p:nvPr/>
        </p:nvSpPr>
        <p:spPr>
          <a:xfrm flipH="1">
            <a:off x="4968873" y="3359151"/>
            <a:ext cx="1412876" cy="749620"/>
          </a:xfrm>
          <a:custGeom>
            <a:avLst/>
            <a:gdLst>
              <a:gd name="connsiteX0" fmla="*/ 0 w 1098550"/>
              <a:gd name="connsiteY0" fmla="*/ 825500 h 825500"/>
              <a:gd name="connsiteX1" fmla="*/ 1098550 w 1098550"/>
              <a:gd name="connsiteY1" fmla="*/ 0 h 825500"/>
            </a:gdLst>
            <a:ahLst/>
            <a:cxnLst>
              <a:cxn ang="0">
                <a:pos x="connsiteX0" y="connsiteY0"/>
              </a:cxn>
              <a:cxn ang="0">
                <a:pos x="connsiteX1" y="connsiteY1"/>
              </a:cxn>
            </a:cxnLst>
            <a:rect l="l" t="t" r="r" b="b"/>
            <a:pathLst>
              <a:path w="1098550" h="825500">
                <a:moveTo>
                  <a:pt x="0" y="825500"/>
                </a:moveTo>
                <a:lnTo>
                  <a:pt x="1098550" y="0"/>
                </a:lnTo>
              </a:path>
            </a:pathLst>
          </a:custGeom>
          <a:ln w="12700">
            <a:solidFill>
              <a:schemeClr val="tx1"/>
            </a:solidFill>
            <a:miter lim="800000"/>
            <a:headEnd type="none"/>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Freeform 30"/>
          <p:cNvSpPr/>
          <p:nvPr/>
        </p:nvSpPr>
        <p:spPr>
          <a:xfrm>
            <a:off x="6381748" y="3686098"/>
            <a:ext cx="815975" cy="422672"/>
          </a:xfrm>
          <a:custGeom>
            <a:avLst/>
            <a:gdLst>
              <a:gd name="connsiteX0" fmla="*/ 0 w 1098550"/>
              <a:gd name="connsiteY0" fmla="*/ 825500 h 825500"/>
              <a:gd name="connsiteX1" fmla="*/ 1098550 w 1098550"/>
              <a:gd name="connsiteY1" fmla="*/ 0 h 825500"/>
            </a:gdLst>
            <a:ahLst/>
            <a:cxnLst>
              <a:cxn ang="0">
                <a:pos x="connsiteX0" y="connsiteY0"/>
              </a:cxn>
              <a:cxn ang="0">
                <a:pos x="connsiteX1" y="connsiteY1"/>
              </a:cxn>
            </a:cxnLst>
            <a:rect l="l" t="t" r="r" b="b"/>
            <a:pathLst>
              <a:path w="1098550" h="825500">
                <a:moveTo>
                  <a:pt x="0" y="825500"/>
                </a:moveTo>
                <a:lnTo>
                  <a:pt x="1098550" y="0"/>
                </a:lnTo>
              </a:path>
            </a:pathLst>
          </a:custGeom>
          <a:ln w="12700">
            <a:solidFill>
              <a:schemeClr val="tx1"/>
            </a:solidFill>
            <a:miter lim="800000"/>
            <a:headEnd type="none"/>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2" name="Freeform 31"/>
          <p:cNvSpPr/>
          <p:nvPr/>
        </p:nvSpPr>
        <p:spPr>
          <a:xfrm flipH="1">
            <a:off x="6169025" y="3540125"/>
            <a:ext cx="212724" cy="568645"/>
          </a:xfrm>
          <a:custGeom>
            <a:avLst/>
            <a:gdLst>
              <a:gd name="connsiteX0" fmla="*/ 0 w 1098550"/>
              <a:gd name="connsiteY0" fmla="*/ 825500 h 825500"/>
              <a:gd name="connsiteX1" fmla="*/ 1098550 w 1098550"/>
              <a:gd name="connsiteY1" fmla="*/ 0 h 825500"/>
            </a:gdLst>
            <a:ahLst/>
            <a:cxnLst>
              <a:cxn ang="0">
                <a:pos x="connsiteX0" y="connsiteY0"/>
              </a:cxn>
              <a:cxn ang="0">
                <a:pos x="connsiteX1" y="connsiteY1"/>
              </a:cxn>
            </a:cxnLst>
            <a:rect l="l" t="t" r="r" b="b"/>
            <a:pathLst>
              <a:path w="1098550" h="825500">
                <a:moveTo>
                  <a:pt x="0" y="825500"/>
                </a:moveTo>
                <a:lnTo>
                  <a:pt x="1098550" y="0"/>
                </a:lnTo>
              </a:path>
            </a:pathLst>
          </a:custGeom>
          <a:ln w="12700">
            <a:solidFill>
              <a:schemeClr val="tx1"/>
            </a:solidFill>
            <a:miter lim="800000"/>
            <a:headEnd type="none"/>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33" name="Group 32"/>
          <p:cNvGrpSpPr/>
          <p:nvPr/>
        </p:nvGrpSpPr>
        <p:grpSpPr>
          <a:xfrm rot="10800000">
            <a:off x="2762248" y="2199447"/>
            <a:ext cx="5248276" cy="404722"/>
            <a:chOff x="424395" y="5613146"/>
            <a:chExt cx="928192" cy="336460"/>
          </a:xfrm>
        </p:grpSpPr>
        <p:sp>
          <p:nvSpPr>
            <p:cNvPr id="34"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35"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204216"/>
            <a:ext cx="4815840" cy="64495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11.UN07</a:t>
            </a:r>
            <a:endParaRPr lang="en-US" dirty="0"/>
          </a:p>
        </p:txBody>
      </p:sp>
      <p:sp>
        <p:nvSpPr>
          <p:cNvPr id="4" name="TextBox 2"/>
          <p:cNvSpPr txBox="1">
            <a:spLocks noChangeArrowheads="1"/>
          </p:cNvSpPr>
          <p:nvPr/>
        </p:nvSpPr>
        <p:spPr bwMode="auto">
          <a:xfrm>
            <a:off x="4312988" y="761955"/>
            <a:ext cx="21803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300" b="1" dirty="0">
                <a:solidFill>
                  <a:srgbClr val="000000"/>
                </a:solidFill>
                <a:latin typeface="Arial"/>
                <a:ea typeface="ＭＳ Ｐゴシック" charset="0"/>
              </a:rPr>
              <a:t>DNA unpacking</a:t>
            </a:r>
          </a:p>
        </p:txBody>
      </p:sp>
      <p:sp>
        <p:nvSpPr>
          <p:cNvPr id="5" name="TextBox 3"/>
          <p:cNvSpPr txBox="1">
            <a:spLocks noChangeArrowheads="1"/>
          </p:cNvSpPr>
          <p:nvPr/>
        </p:nvSpPr>
        <p:spPr bwMode="auto">
          <a:xfrm>
            <a:off x="4312988" y="1616030"/>
            <a:ext cx="186403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300" b="1">
                <a:solidFill>
                  <a:srgbClr val="000000"/>
                </a:solidFill>
                <a:latin typeface="Arial"/>
                <a:ea typeface="ＭＳ Ｐゴシック" charset="0"/>
              </a:rPr>
              <a:t>Transcription</a:t>
            </a:r>
          </a:p>
        </p:txBody>
      </p:sp>
      <p:sp>
        <p:nvSpPr>
          <p:cNvPr id="6" name="TextBox 4"/>
          <p:cNvSpPr txBox="1">
            <a:spLocks noChangeArrowheads="1"/>
          </p:cNvSpPr>
          <p:nvPr/>
        </p:nvSpPr>
        <p:spPr bwMode="auto">
          <a:xfrm>
            <a:off x="4312988" y="2297068"/>
            <a:ext cx="227972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300" b="1">
                <a:solidFill>
                  <a:srgbClr val="000000"/>
                </a:solidFill>
                <a:latin typeface="Arial"/>
                <a:ea typeface="ＭＳ Ｐゴシック" charset="0"/>
              </a:rPr>
              <a:t>RNA processing</a:t>
            </a:r>
          </a:p>
        </p:txBody>
      </p:sp>
      <p:sp>
        <p:nvSpPr>
          <p:cNvPr id="7" name="TextBox 5"/>
          <p:cNvSpPr txBox="1">
            <a:spLocks noChangeArrowheads="1"/>
          </p:cNvSpPr>
          <p:nvPr/>
        </p:nvSpPr>
        <p:spPr bwMode="auto">
          <a:xfrm>
            <a:off x="4312988" y="2911430"/>
            <a:ext cx="200240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300" b="1">
                <a:solidFill>
                  <a:srgbClr val="000000"/>
                </a:solidFill>
                <a:latin typeface="Arial"/>
                <a:ea typeface="ＭＳ Ｐゴシック" charset="0"/>
              </a:rPr>
              <a:t>RNA transport</a:t>
            </a:r>
          </a:p>
        </p:txBody>
      </p:sp>
      <p:sp>
        <p:nvSpPr>
          <p:cNvPr id="8" name="TextBox 6"/>
          <p:cNvSpPr txBox="1">
            <a:spLocks noChangeArrowheads="1"/>
          </p:cNvSpPr>
          <p:nvPr/>
        </p:nvSpPr>
        <p:spPr bwMode="auto">
          <a:xfrm>
            <a:off x="4312988" y="3982993"/>
            <a:ext cx="252658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300" b="1">
                <a:solidFill>
                  <a:srgbClr val="000000"/>
                </a:solidFill>
                <a:latin typeface="Arial"/>
                <a:ea typeface="ＭＳ Ｐゴシック" charset="0"/>
              </a:rPr>
              <a:t>mRNA breakdown</a:t>
            </a:r>
          </a:p>
        </p:txBody>
      </p:sp>
      <p:sp>
        <p:nvSpPr>
          <p:cNvPr id="9" name="TextBox 7"/>
          <p:cNvSpPr txBox="1">
            <a:spLocks noChangeArrowheads="1"/>
          </p:cNvSpPr>
          <p:nvPr/>
        </p:nvSpPr>
        <p:spPr bwMode="auto">
          <a:xfrm>
            <a:off x="4312988" y="4537030"/>
            <a:ext cx="156908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300" b="1">
                <a:solidFill>
                  <a:srgbClr val="000000"/>
                </a:solidFill>
                <a:latin typeface="Arial"/>
                <a:ea typeface="ＭＳ Ｐゴシック" charset="0"/>
              </a:rPr>
              <a:t>Translation</a:t>
            </a:r>
          </a:p>
        </p:txBody>
      </p:sp>
      <p:sp>
        <p:nvSpPr>
          <p:cNvPr id="10" name="TextBox 8"/>
          <p:cNvSpPr txBox="1">
            <a:spLocks noChangeArrowheads="1"/>
          </p:cNvSpPr>
          <p:nvPr/>
        </p:nvSpPr>
        <p:spPr bwMode="auto">
          <a:xfrm>
            <a:off x="4312988" y="5030743"/>
            <a:ext cx="246862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300" b="1">
                <a:solidFill>
                  <a:srgbClr val="000000"/>
                </a:solidFill>
                <a:latin typeface="Arial"/>
                <a:ea typeface="ＭＳ Ｐゴシック" charset="0"/>
              </a:rPr>
              <a:t>Protein activation</a:t>
            </a:r>
          </a:p>
        </p:txBody>
      </p:sp>
      <p:sp>
        <p:nvSpPr>
          <p:cNvPr id="11" name="TextBox 9"/>
          <p:cNvSpPr txBox="1">
            <a:spLocks noChangeArrowheads="1"/>
          </p:cNvSpPr>
          <p:nvPr/>
        </p:nvSpPr>
        <p:spPr bwMode="auto">
          <a:xfrm>
            <a:off x="4312988" y="5732418"/>
            <a:ext cx="264976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300" b="1" dirty="0">
                <a:solidFill>
                  <a:srgbClr val="000000"/>
                </a:solidFill>
                <a:latin typeface="Arial"/>
                <a:ea typeface="ＭＳ Ｐゴシック" charset="0"/>
              </a:rPr>
              <a:t>Protein breakdown</a:t>
            </a: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Bacteria</a:t>
            </a:r>
            <a:endParaRPr lang="en-US" dirty="0" smtClean="0"/>
          </a:p>
        </p:txBody>
      </p:sp>
      <p:sp>
        <p:nvSpPr>
          <p:cNvPr id="36867" name="Rectangle 3"/>
          <p:cNvSpPr>
            <a:spLocks noGrp="1" noChangeArrowheads="1"/>
          </p:cNvSpPr>
          <p:nvPr>
            <p:ph idx="1"/>
          </p:nvPr>
        </p:nvSpPr>
        <p:spPr/>
        <p:txBody>
          <a:bodyPr/>
          <a:lstStyle/>
          <a:p>
            <a:pPr lvl="1"/>
            <a:r>
              <a:rPr lang="en-US" dirty="0" smtClean="0"/>
              <a:t>Such a cluster of related genes and sequences that control them is called an </a:t>
            </a:r>
            <a:r>
              <a:rPr lang="en-US" b="1" dirty="0" smtClean="0"/>
              <a:t>operon</a:t>
            </a:r>
            <a:r>
              <a:rPr lang="en-US" dirty="0" smtClean="0"/>
              <a:t>.</a:t>
            </a:r>
          </a:p>
          <a:p>
            <a:pPr lvl="1"/>
            <a:r>
              <a:rPr lang="en-US" dirty="0" smtClean="0"/>
              <a:t>The operon considered here is the </a:t>
            </a:r>
            <a:r>
              <a:rPr lang="en-US" i="1" dirty="0" smtClean="0"/>
              <a:t>lac</a:t>
            </a:r>
            <a:r>
              <a:rPr lang="en-US" dirty="0" smtClean="0"/>
              <a:t> (short for lactose) operon. </a:t>
            </a:r>
            <a:endParaRPr lang="en-US" dirty="0"/>
          </a:p>
        </p:txBody>
      </p:sp>
      <p:pic>
        <p:nvPicPr>
          <p:cNvPr id="2" name="Picture 1"/>
          <p:cNvPicPr>
            <a:picLocks noChangeAspect="1"/>
          </p:cNvPicPr>
          <p:nvPr/>
        </p:nvPicPr>
        <p:blipFill rotWithShape="1">
          <a:blip r:embed="rId3"/>
          <a:srcRect b="49267"/>
          <a:stretch/>
        </p:blipFill>
        <p:spPr>
          <a:xfrm>
            <a:off x="1301750" y="3000375"/>
            <a:ext cx="6534260" cy="365791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 y="2374392"/>
            <a:ext cx="8016240" cy="210921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11.UN08</a:t>
            </a:r>
            <a:endParaRPr lang="en-US" dirty="0"/>
          </a:p>
        </p:txBody>
      </p:sp>
      <p:sp>
        <p:nvSpPr>
          <p:cNvPr id="4" name="TextBox 2"/>
          <p:cNvSpPr txBox="1">
            <a:spLocks noChangeArrowheads="1"/>
          </p:cNvSpPr>
          <p:nvPr/>
        </p:nvSpPr>
        <p:spPr bwMode="auto">
          <a:xfrm>
            <a:off x="604366" y="3411262"/>
            <a:ext cx="147476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Nucleus from</a:t>
            </a:r>
          </a:p>
          <a:p>
            <a:pPr eaLnBrk="0" hangingPunct="0">
              <a:lnSpc>
                <a:spcPts val="2000"/>
              </a:lnSpc>
            </a:pPr>
            <a:r>
              <a:rPr lang="en-US" sz="1800" b="1" dirty="0" smtClean="0">
                <a:solidFill>
                  <a:srgbClr val="000000"/>
                </a:solidFill>
                <a:latin typeface="Arial"/>
                <a:ea typeface="ＭＳ Ｐゴシック" charset="0"/>
              </a:rPr>
              <a:t>donor cell</a:t>
            </a:r>
            <a:endParaRPr lang="en-US" sz="1800" b="1" dirty="0">
              <a:solidFill>
                <a:srgbClr val="000000"/>
              </a:solidFill>
              <a:latin typeface="Arial"/>
              <a:ea typeface="ＭＳ Ｐゴシック" charset="0"/>
            </a:endParaRPr>
          </a:p>
        </p:txBody>
      </p:sp>
      <p:sp>
        <p:nvSpPr>
          <p:cNvPr id="5" name="TextBox 4"/>
          <p:cNvSpPr txBox="1">
            <a:spLocks noChangeArrowheads="1"/>
          </p:cNvSpPr>
          <p:nvPr/>
        </p:nvSpPr>
        <p:spPr bwMode="auto">
          <a:xfrm>
            <a:off x="2816498" y="3414820"/>
            <a:ext cx="1667123"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Early embryo</a:t>
            </a:r>
          </a:p>
          <a:p>
            <a:pPr eaLnBrk="0" hangingPunct="0">
              <a:lnSpc>
                <a:spcPts val="2000"/>
              </a:lnSpc>
            </a:pPr>
            <a:r>
              <a:rPr lang="en-US" sz="1800" b="1" smtClean="0">
                <a:solidFill>
                  <a:srgbClr val="000000"/>
                </a:solidFill>
                <a:latin typeface="Arial"/>
                <a:ea typeface="ＭＳ Ｐゴシック" charset="0"/>
              </a:rPr>
              <a:t>resulting</a:t>
            </a:r>
          </a:p>
          <a:p>
            <a:pPr eaLnBrk="0" hangingPunct="0">
              <a:lnSpc>
                <a:spcPts val="2000"/>
              </a:lnSpc>
            </a:pPr>
            <a:r>
              <a:rPr lang="en-US" sz="1800" b="1" smtClean="0">
                <a:solidFill>
                  <a:srgbClr val="000000"/>
                </a:solidFill>
                <a:latin typeface="Arial"/>
                <a:ea typeface="ＭＳ Ｐゴシック" charset="0"/>
              </a:rPr>
              <a:t>from nuclear</a:t>
            </a:r>
          </a:p>
          <a:p>
            <a:pPr eaLnBrk="0" hangingPunct="0">
              <a:lnSpc>
                <a:spcPts val="2000"/>
              </a:lnSpc>
            </a:pPr>
            <a:r>
              <a:rPr lang="en-US" sz="1800" b="1" smtClean="0">
                <a:solidFill>
                  <a:srgbClr val="000000"/>
                </a:solidFill>
                <a:latin typeface="Arial"/>
                <a:ea typeface="ＭＳ Ｐゴシック" charset="0"/>
              </a:rPr>
              <a:t>transplantation</a:t>
            </a:r>
            <a:endParaRPr lang="en-US" sz="1800" b="1">
              <a:solidFill>
                <a:srgbClr val="000000"/>
              </a:solidFill>
              <a:latin typeface="Arial"/>
              <a:ea typeface="ＭＳ Ｐゴシック" charset="0"/>
            </a:endParaRPr>
          </a:p>
        </p:txBody>
      </p:sp>
      <p:sp>
        <p:nvSpPr>
          <p:cNvPr id="6" name="TextBox 8"/>
          <p:cNvSpPr txBox="1">
            <a:spLocks noChangeArrowheads="1"/>
          </p:cNvSpPr>
          <p:nvPr/>
        </p:nvSpPr>
        <p:spPr bwMode="auto">
          <a:xfrm>
            <a:off x="5250136" y="3414820"/>
            <a:ext cx="1333698"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Embryo</a:t>
            </a:r>
          </a:p>
          <a:p>
            <a:pPr eaLnBrk="0" hangingPunct="0">
              <a:lnSpc>
                <a:spcPts val="2000"/>
              </a:lnSpc>
            </a:pPr>
            <a:r>
              <a:rPr lang="en-US" sz="1800" b="1" smtClean="0">
                <a:solidFill>
                  <a:srgbClr val="000000"/>
                </a:solidFill>
                <a:latin typeface="Arial"/>
                <a:ea typeface="ＭＳ Ｐゴシック" charset="0"/>
              </a:rPr>
              <a:t>implanted</a:t>
            </a:r>
          </a:p>
          <a:p>
            <a:pPr eaLnBrk="0" hangingPunct="0">
              <a:lnSpc>
                <a:spcPts val="2000"/>
              </a:lnSpc>
            </a:pPr>
            <a:r>
              <a:rPr lang="en-US" sz="1800" b="1" smtClean="0">
                <a:solidFill>
                  <a:srgbClr val="000000"/>
                </a:solidFill>
                <a:latin typeface="Arial"/>
                <a:ea typeface="ＭＳ Ｐゴシック" charset="0"/>
              </a:rPr>
              <a:t>in surrogate</a:t>
            </a:r>
          </a:p>
          <a:p>
            <a:pPr eaLnBrk="0" hangingPunct="0">
              <a:lnSpc>
                <a:spcPts val="2000"/>
              </a:lnSpc>
            </a:pPr>
            <a:r>
              <a:rPr lang="en-US" sz="1800" b="1" smtClean="0">
                <a:solidFill>
                  <a:srgbClr val="000000"/>
                </a:solidFill>
                <a:latin typeface="Arial"/>
                <a:ea typeface="ＭＳ Ｐゴシック" charset="0"/>
              </a:rPr>
              <a:t>mother</a:t>
            </a:r>
            <a:endParaRPr lang="en-US" sz="1800" b="1">
              <a:solidFill>
                <a:srgbClr val="000000"/>
              </a:solidFill>
              <a:latin typeface="Arial"/>
              <a:ea typeface="ＭＳ Ｐゴシック" charset="0"/>
            </a:endParaRPr>
          </a:p>
        </p:txBody>
      </p:sp>
      <p:sp>
        <p:nvSpPr>
          <p:cNvPr id="7" name="TextBox 12"/>
          <p:cNvSpPr txBox="1">
            <a:spLocks noChangeArrowheads="1"/>
          </p:cNvSpPr>
          <p:nvPr/>
        </p:nvSpPr>
        <p:spPr bwMode="auto">
          <a:xfrm>
            <a:off x="7613923" y="3414820"/>
            <a:ext cx="9233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Clone of</a:t>
            </a:r>
          </a:p>
          <a:p>
            <a:pPr eaLnBrk="0" hangingPunct="0">
              <a:lnSpc>
                <a:spcPts val="2000"/>
              </a:lnSpc>
            </a:pPr>
            <a:r>
              <a:rPr lang="en-US" sz="1800" b="1" smtClean="0">
                <a:solidFill>
                  <a:srgbClr val="000000"/>
                </a:solidFill>
                <a:latin typeface="Arial"/>
                <a:ea typeface="ＭＳ Ｐゴシック" charset="0"/>
              </a:rPr>
              <a:t>nucleus</a:t>
            </a:r>
          </a:p>
          <a:p>
            <a:pPr eaLnBrk="0" hangingPunct="0">
              <a:lnSpc>
                <a:spcPts val="2000"/>
              </a:lnSpc>
            </a:pPr>
            <a:r>
              <a:rPr lang="en-US" sz="1800" b="1" smtClean="0">
                <a:solidFill>
                  <a:srgbClr val="000000"/>
                </a:solidFill>
                <a:latin typeface="Arial"/>
                <a:ea typeface="ＭＳ Ｐゴシック" charset="0"/>
              </a:rPr>
              <a:t>donor</a:t>
            </a:r>
            <a:endParaRPr lang="en-US" sz="1800" b="1">
              <a:solidFill>
                <a:srgbClr val="000000"/>
              </a:solidFill>
              <a:latin typeface="Arial"/>
              <a:ea typeface="ＭＳ Ｐゴシック" charset="0"/>
            </a:endParaRPr>
          </a:p>
        </p:txBody>
      </p:sp>
      <p:sp>
        <p:nvSpPr>
          <p:cNvPr id="8" name="Freeform 7"/>
          <p:cNvSpPr/>
          <p:nvPr/>
        </p:nvSpPr>
        <p:spPr>
          <a:xfrm flipH="1">
            <a:off x="1143314" y="3078492"/>
            <a:ext cx="323536" cy="31089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8" y="2478024"/>
            <a:ext cx="8101584" cy="1901952"/>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11.UN09</a:t>
            </a:r>
            <a:endParaRPr lang="en-US" dirty="0"/>
          </a:p>
        </p:txBody>
      </p:sp>
      <p:sp>
        <p:nvSpPr>
          <p:cNvPr id="4" name="TextBox 2"/>
          <p:cNvSpPr txBox="1">
            <a:spLocks noChangeArrowheads="1"/>
          </p:cNvSpPr>
          <p:nvPr/>
        </p:nvSpPr>
        <p:spPr bwMode="auto">
          <a:xfrm>
            <a:off x="559114" y="3304105"/>
            <a:ext cx="147476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Nucleus from</a:t>
            </a:r>
          </a:p>
          <a:p>
            <a:pPr eaLnBrk="0" hangingPunct="0">
              <a:lnSpc>
                <a:spcPts val="2000"/>
              </a:lnSpc>
            </a:pPr>
            <a:r>
              <a:rPr lang="en-US" sz="1800" b="1" dirty="0" smtClean="0">
                <a:solidFill>
                  <a:srgbClr val="000000"/>
                </a:solidFill>
                <a:latin typeface="Arial"/>
                <a:ea typeface="ＭＳ Ｐゴシック" charset="0"/>
              </a:rPr>
              <a:t>donor cell</a:t>
            </a:r>
            <a:endParaRPr lang="en-US" sz="1800" b="1" dirty="0">
              <a:solidFill>
                <a:srgbClr val="000000"/>
              </a:solidFill>
              <a:latin typeface="Arial"/>
              <a:ea typeface="ＭＳ Ｐゴシック" charset="0"/>
            </a:endParaRPr>
          </a:p>
        </p:txBody>
      </p:sp>
      <p:sp>
        <p:nvSpPr>
          <p:cNvPr id="5" name="TextBox 4"/>
          <p:cNvSpPr txBox="1">
            <a:spLocks noChangeArrowheads="1"/>
          </p:cNvSpPr>
          <p:nvPr/>
        </p:nvSpPr>
        <p:spPr bwMode="auto">
          <a:xfrm>
            <a:off x="2740293" y="3310044"/>
            <a:ext cx="1667123"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Early embryo</a:t>
            </a:r>
          </a:p>
          <a:p>
            <a:pPr eaLnBrk="0" hangingPunct="0">
              <a:lnSpc>
                <a:spcPts val="2000"/>
              </a:lnSpc>
            </a:pPr>
            <a:r>
              <a:rPr lang="en-US" sz="1800" b="1" smtClean="0">
                <a:solidFill>
                  <a:srgbClr val="000000"/>
                </a:solidFill>
                <a:latin typeface="Arial"/>
                <a:ea typeface="ＭＳ Ｐゴシック" charset="0"/>
              </a:rPr>
              <a:t>resulting</a:t>
            </a:r>
          </a:p>
          <a:p>
            <a:pPr eaLnBrk="0" hangingPunct="0">
              <a:lnSpc>
                <a:spcPts val="2000"/>
              </a:lnSpc>
            </a:pPr>
            <a:r>
              <a:rPr lang="en-US" sz="1800" b="1" smtClean="0">
                <a:solidFill>
                  <a:srgbClr val="000000"/>
                </a:solidFill>
                <a:latin typeface="Arial"/>
                <a:ea typeface="ＭＳ Ｐゴシック" charset="0"/>
              </a:rPr>
              <a:t>from nuclear</a:t>
            </a:r>
          </a:p>
          <a:p>
            <a:pPr eaLnBrk="0" hangingPunct="0">
              <a:lnSpc>
                <a:spcPts val="2000"/>
              </a:lnSpc>
            </a:pPr>
            <a:r>
              <a:rPr lang="en-US" sz="1800" b="1" smtClean="0">
                <a:solidFill>
                  <a:srgbClr val="000000"/>
                </a:solidFill>
                <a:latin typeface="Arial"/>
                <a:ea typeface="ＭＳ Ｐゴシック" charset="0"/>
              </a:rPr>
              <a:t>transplantation</a:t>
            </a:r>
            <a:endParaRPr lang="en-US" sz="1800" b="1">
              <a:solidFill>
                <a:srgbClr val="000000"/>
              </a:solidFill>
              <a:latin typeface="Arial"/>
              <a:ea typeface="ＭＳ Ｐゴシック" charset="0"/>
            </a:endParaRPr>
          </a:p>
        </p:txBody>
      </p:sp>
      <p:sp>
        <p:nvSpPr>
          <p:cNvPr id="6" name="TextBox 8"/>
          <p:cNvSpPr txBox="1">
            <a:spLocks noChangeArrowheads="1"/>
          </p:cNvSpPr>
          <p:nvPr/>
        </p:nvSpPr>
        <p:spPr bwMode="auto">
          <a:xfrm>
            <a:off x="5076311" y="3304987"/>
            <a:ext cx="11926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Embryonic</a:t>
            </a:r>
          </a:p>
          <a:p>
            <a:pPr eaLnBrk="0" hangingPunct="0">
              <a:lnSpc>
                <a:spcPts val="2000"/>
              </a:lnSpc>
            </a:pPr>
            <a:r>
              <a:rPr lang="en-US" sz="1800" b="1" dirty="0" smtClean="0">
                <a:solidFill>
                  <a:srgbClr val="000000"/>
                </a:solidFill>
                <a:latin typeface="Arial"/>
                <a:ea typeface="ＭＳ Ｐゴシック" charset="0"/>
              </a:rPr>
              <a:t>stem cells</a:t>
            </a:r>
          </a:p>
          <a:p>
            <a:pPr eaLnBrk="0" hangingPunct="0">
              <a:lnSpc>
                <a:spcPts val="2000"/>
              </a:lnSpc>
            </a:pPr>
            <a:r>
              <a:rPr lang="en-US" sz="1800" b="1" dirty="0" smtClean="0">
                <a:solidFill>
                  <a:srgbClr val="000000"/>
                </a:solidFill>
                <a:latin typeface="Arial"/>
                <a:ea typeface="ＭＳ Ｐゴシック" charset="0"/>
              </a:rPr>
              <a:t>in culture</a:t>
            </a:r>
          </a:p>
        </p:txBody>
      </p:sp>
      <p:sp>
        <p:nvSpPr>
          <p:cNvPr id="7" name="TextBox 12"/>
          <p:cNvSpPr txBox="1">
            <a:spLocks noChangeArrowheads="1"/>
          </p:cNvSpPr>
          <p:nvPr/>
        </p:nvSpPr>
        <p:spPr bwMode="auto">
          <a:xfrm>
            <a:off x="7340071" y="3303545"/>
            <a:ext cx="125675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Specialized</a:t>
            </a:r>
          </a:p>
          <a:p>
            <a:pPr eaLnBrk="0" hangingPunct="0">
              <a:lnSpc>
                <a:spcPts val="2000"/>
              </a:lnSpc>
            </a:pPr>
            <a:r>
              <a:rPr lang="en-US" sz="1800" b="1" dirty="0">
                <a:solidFill>
                  <a:srgbClr val="000000"/>
                </a:solidFill>
                <a:latin typeface="Arial"/>
                <a:ea typeface="ＭＳ Ｐゴシック" charset="0"/>
              </a:rPr>
              <a:t>cells</a:t>
            </a:r>
          </a:p>
        </p:txBody>
      </p:sp>
      <p:sp>
        <p:nvSpPr>
          <p:cNvPr id="8" name="Freeform 7"/>
          <p:cNvSpPr/>
          <p:nvPr/>
        </p:nvSpPr>
        <p:spPr>
          <a:xfrm flipH="1">
            <a:off x="1162361" y="2945606"/>
            <a:ext cx="371163" cy="36044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248" y="204216"/>
            <a:ext cx="5175504" cy="64495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11.UN10</a:t>
            </a:r>
            <a:endParaRPr lang="en-US" dirty="0"/>
          </a:p>
        </p:txBody>
      </p:sp>
      <p:sp>
        <p:nvSpPr>
          <p:cNvPr id="4" name="TextBox 3"/>
          <p:cNvSpPr txBox="1"/>
          <p:nvPr/>
        </p:nvSpPr>
        <p:spPr>
          <a:xfrm>
            <a:off x="2236634" y="228026"/>
            <a:ext cx="1410643" cy="410369"/>
          </a:xfrm>
          <a:prstGeom prst="rect">
            <a:avLst/>
          </a:prstGeom>
          <a:noFill/>
        </p:spPr>
        <p:txBody>
          <a:bodyPr wrap="none" lIns="0" tIns="0" rIns="0" bIns="0">
            <a:spAutoFit/>
          </a:bodyPr>
          <a:lstStyle/>
          <a:p>
            <a:pPr algn="ct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Proto-oncogene</a:t>
            </a:r>
          </a:p>
          <a:p>
            <a:pPr algn="ct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(normal)</a:t>
            </a:r>
            <a:endParaRPr lang="en-US" sz="1435" b="1" dirty="0">
              <a:solidFill>
                <a:srgbClr val="000000"/>
              </a:solidFill>
              <a:latin typeface="Arial"/>
              <a:ea typeface="ＭＳ Ｐゴシック" charset="0"/>
            </a:endParaRPr>
          </a:p>
        </p:txBody>
      </p:sp>
      <p:sp>
        <p:nvSpPr>
          <p:cNvPr id="5" name="TextBox 4"/>
          <p:cNvSpPr txBox="1"/>
          <p:nvPr/>
        </p:nvSpPr>
        <p:spPr>
          <a:xfrm>
            <a:off x="4029182" y="786210"/>
            <a:ext cx="766235" cy="205184"/>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35" b="1" dirty="0">
                <a:solidFill>
                  <a:srgbClr val="000000"/>
                </a:solidFill>
                <a:latin typeface="Arial"/>
                <a:ea typeface="ＭＳ Ｐゴシック" charset="0"/>
              </a:rPr>
              <a:t>Mutation</a:t>
            </a:r>
          </a:p>
        </p:txBody>
      </p:sp>
      <p:sp>
        <p:nvSpPr>
          <p:cNvPr id="6" name="TextBox 5"/>
          <p:cNvSpPr txBox="1"/>
          <p:nvPr/>
        </p:nvSpPr>
        <p:spPr>
          <a:xfrm>
            <a:off x="5545244" y="440135"/>
            <a:ext cx="899285" cy="205184"/>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35" b="1">
                <a:solidFill>
                  <a:srgbClr val="000000"/>
                </a:solidFill>
                <a:latin typeface="Arial"/>
                <a:ea typeface="ＭＳ Ｐゴシック" charset="0"/>
              </a:rPr>
              <a:t>Oncogene</a:t>
            </a:r>
          </a:p>
        </p:txBody>
      </p:sp>
      <p:sp>
        <p:nvSpPr>
          <p:cNvPr id="7" name="TextBox 6"/>
          <p:cNvSpPr txBox="1"/>
          <p:nvPr/>
        </p:nvSpPr>
        <p:spPr>
          <a:xfrm>
            <a:off x="3303694" y="1738710"/>
            <a:ext cx="634789" cy="410369"/>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Normal</a:t>
            </a:r>
          </a:p>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protein</a:t>
            </a:r>
            <a:endParaRPr lang="en-US" sz="1435" b="1" dirty="0">
              <a:solidFill>
                <a:srgbClr val="000000"/>
              </a:solidFill>
              <a:latin typeface="Arial"/>
              <a:ea typeface="ＭＳ Ｐゴシック" charset="0"/>
            </a:endParaRPr>
          </a:p>
        </p:txBody>
      </p:sp>
      <p:sp>
        <p:nvSpPr>
          <p:cNvPr id="8" name="TextBox 7"/>
          <p:cNvSpPr txBox="1"/>
          <p:nvPr/>
        </p:nvSpPr>
        <p:spPr>
          <a:xfrm>
            <a:off x="6300894" y="1835548"/>
            <a:ext cx="623569" cy="410369"/>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Mutant</a:t>
            </a:r>
          </a:p>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protein</a:t>
            </a:r>
            <a:endParaRPr lang="en-US" sz="1435" b="1" dirty="0">
              <a:solidFill>
                <a:srgbClr val="000000"/>
              </a:solidFill>
              <a:latin typeface="Arial"/>
              <a:ea typeface="ＭＳ Ｐゴシック" charset="0"/>
            </a:endParaRPr>
          </a:p>
        </p:txBody>
      </p:sp>
      <p:sp>
        <p:nvSpPr>
          <p:cNvPr id="10" name="TextBox 9"/>
          <p:cNvSpPr txBox="1"/>
          <p:nvPr/>
        </p:nvSpPr>
        <p:spPr>
          <a:xfrm>
            <a:off x="2313095" y="2923779"/>
            <a:ext cx="1045158" cy="615553"/>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Normal</a:t>
            </a:r>
          </a:p>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regulation</a:t>
            </a:r>
          </a:p>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of cell cycle</a:t>
            </a:r>
            <a:endParaRPr lang="en-US" sz="1435" b="1" dirty="0">
              <a:solidFill>
                <a:srgbClr val="000000"/>
              </a:solidFill>
              <a:latin typeface="Arial"/>
              <a:ea typeface="ＭＳ Ｐゴシック" charset="0"/>
            </a:endParaRPr>
          </a:p>
        </p:txBody>
      </p:sp>
      <p:sp>
        <p:nvSpPr>
          <p:cNvPr id="11" name="TextBox 10"/>
          <p:cNvSpPr txBox="1"/>
          <p:nvPr/>
        </p:nvSpPr>
        <p:spPr>
          <a:xfrm>
            <a:off x="5298388" y="2907904"/>
            <a:ext cx="1368965" cy="615553"/>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Out-of-control</a:t>
            </a:r>
          </a:p>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growth (leading</a:t>
            </a:r>
          </a:p>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to cancer)</a:t>
            </a:r>
            <a:endParaRPr lang="en-US" sz="1435" b="1" dirty="0">
              <a:solidFill>
                <a:srgbClr val="000000"/>
              </a:solidFill>
              <a:latin typeface="Arial"/>
              <a:ea typeface="ＭＳ Ｐゴシック" charset="0"/>
            </a:endParaRPr>
          </a:p>
        </p:txBody>
      </p:sp>
      <p:sp>
        <p:nvSpPr>
          <p:cNvPr id="12" name="TextBox 11"/>
          <p:cNvSpPr txBox="1"/>
          <p:nvPr/>
        </p:nvSpPr>
        <p:spPr>
          <a:xfrm>
            <a:off x="3301313" y="4230291"/>
            <a:ext cx="1500411" cy="615553"/>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Normal</a:t>
            </a:r>
          </a:p>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growth-inhibiting</a:t>
            </a:r>
          </a:p>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protein</a:t>
            </a:r>
            <a:endParaRPr lang="en-US" sz="1435" b="1" dirty="0">
              <a:solidFill>
                <a:srgbClr val="000000"/>
              </a:solidFill>
              <a:latin typeface="Arial"/>
              <a:ea typeface="ＭＳ Ｐゴシック" charset="0"/>
            </a:endParaRPr>
          </a:p>
        </p:txBody>
      </p:sp>
      <p:sp>
        <p:nvSpPr>
          <p:cNvPr id="13" name="TextBox 12"/>
          <p:cNvSpPr txBox="1"/>
          <p:nvPr/>
        </p:nvSpPr>
        <p:spPr>
          <a:xfrm>
            <a:off x="6300894" y="4357291"/>
            <a:ext cx="819135" cy="410369"/>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Defective</a:t>
            </a:r>
          </a:p>
          <a:p>
            <a:pP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protein</a:t>
            </a:r>
            <a:endParaRPr lang="en-US" sz="1435" b="1" dirty="0">
              <a:solidFill>
                <a:srgbClr val="000000"/>
              </a:solidFill>
              <a:latin typeface="Arial"/>
              <a:ea typeface="ＭＳ Ｐゴシック" charset="0"/>
            </a:endParaRPr>
          </a:p>
        </p:txBody>
      </p:sp>
      <p:sp>
        <p:nvSpPr>
          <p:cNvPr id="14" name="TextBox 13"/>
          <p:cNvSpPr txBox="1"/>
          <p:nvPr/>
        </p:nvSpPr>
        <p:spPr>
          <a:xfrm>
            <a:off x="4033944" y="5787629"/>
            <a:ext cx="766235" cy="205184"/>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35" b="1" dirty="0">
                <a:solidFill>
                  <a:srgbClr val="000000"/>
                </a:solidFill>
                <a:latin typeface="Arial"/>
                <a:ea typeface="ＭＳ Ｐゴシック" charset="0"/>
              </a:rPr>
              <a:t>Mutation</a:t>
            </a:r>
          </a:p>
        </p:txBody>
      </p:sp>
      <p:sp>
        <p:nvSpPr>
          <p:cNvPr id="15" name="TextBox 14"/>
          <p:cNvSpPr txBox="1"/>
          <p:nvPr/>
        </p:nvSpPr>
        <p:spPr>
          <a:xfrm>
            <a:off x="2105133" y="6177360"/>
            <a:ext cx="1623008" cy="410369"/>
          </a:xfrm>
          <a:prstGeom prst="rect">
            <a:avLst/>
          </a:prstGeom>
          <a:noFill/>
        </p:spPr>
        <p:txBody>
          <a:bodyPr wrap="none" lIns="0" tIns="0" rIns="0" bIns="0">
            <a:spAutoFit/>
          </a:bodyPr>
          <a:lstStyle/>
          <a:p>
            <a:pPr algn="ct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Tumor-suppressor</a:t>
            </a:r>
          </a:p>
          <a:p>
            <a:pPr algn="ctr" eaLnBrk="0" fontAlgn="auto" hangingPunct="0">
              <a:lnSpc>
                <a:spcPts val="1600"/>
              </a:lnSpc>
              <a:spcBef>
                <a:spcPts val="0"/>
              </a:spcBef>
              <a:spcAft>
                <a:spcPts val="0"/>
              </a:spcAft>
              <a:defRPr/>
            </a:pPr>
            <a:r>
              <a:rPr lang="en-US" sz="1435" b="1" dirty="0" smtClean="0">
                <a:solidFill>
                  <a:srgbClr val="000000"/>
                </a:solidFill>
                <a:latin typeface="Arial"/>
                <a:ea typeface="ＭＳ Ｐゴシック" charset="0"/>
              </a:rPr>
              <a:t>gene (normal)</a:t>
            </a:r>
            <a:endParaRPr lang="en-US" sz="1435" b="1" dirty="0">
              <a:solidFill>
                <a:srgbClr val="000000"/>
              </a:solidFill>
              <a:latin typeface="Arial"/>
              <a:ea typeface="ＭＳ Ｐゴシック" charset="0"/>
            </a:endParaRPr>
          </a:p>
        </p:txBody>
      </p:sp>
      <p:sp>
        <p:nvSpPr>
          <p:cNvPr id="16" name="TextBox 15"/>
          <p:cNvSpPr txBox="1"/>
          <p:nvPr/>
        </p:nvSpPr>
        <p:spPr>
          <a:xfrm>
            <a:off x="4948907" y="6176567"/>
            <a:ext cx="2066271" cy="410369"/>
          </a:xfrm>
          <a:prstGeom prst="rect">
            <a:avLst/>
          </a:prstGeom>
          <a:noFill/>
        </p:spPr>
        <p:txBody>
          <a:bodyPr wrap="none" lIns="0" tIns="0" rIns="0" bIns="0">
            <a:spAutoFit/>
          </a:bodyPr>
          <a:lstStyle/>
          <a:p>
            <a:pPr algn="ctr" eaLnBrk="0" fontAlgn="auto" hangingPunct="0">
              <a:lnSpc>
                <a:spcPts val="1600"/>
              </a:lnSpc>
              <a:spcBef>
                <a:spcPts val="0"/>
              </a:spcBef>
              <a:spcAft>
                <a:spcPts val="0"/>
              </a:spcAft>
              <a:defRPr/>
            </a:pPr>
            <a:r>
              <a:rPr lang="en-US" sz="1435" b="1" smtClean="0">
                <a:solidFill>
                  <a:srgbClr val="000000"/>
                </a:solidFill>
                <a:latin typeface="Arial"/>
                <a:ea typeface="ＭＳ Ｐゴシック" charset="0"/>
              </a:rPr>
              <a:t>Mutated</a:t>
            </a:r>
          </a:p>
          <a:p>
            <a:pPr algn="ctr" eaLnBrk="0" fontAlgn="auto" hangingPunct="0">
              <a:lnSpc>
                <a:spcPts val="1600"/>
              </a:lnSpc>
              <a:spcBef>
                <a:spcPts val="0"/>
              </a:spcBef>
              <a:spcAft>
                <a:spcPts val="0"/>
              </a:spcAft>
              <a:defRPr/>
            </a:pPr>
            <a:r>
              <a:rPr lang="en-US" sz="1435" b="1" smtClean="0">
                <a:solidFill>
                  <a:srgbClr val="000000"/>
                </a:solidFill>
                <a:latin typeface="Arial"/>
                <a:ea typeface="ＭＳ Ｐゴシック" charset="0"/>
              </a:rPr>
              <a:t>tumor-suppressor gene</a:t>
            </a:r>
            <a:endParaRPr lang="en-US" sz="1435" b="1">
              <a:solidFill>
                <a:srgbClr val="000000"/>
              </a:solidFill>
              <a:latin typeface="Arial"/>
              <a:ea typeface="ＭＳ Ｐゴシック" charset="0"/>
            </a:endParaRPr>
          </a:p>
        </p:txBody>
      </p:sp>
      <p:grpSp>
        <p:nvGrpSpPr>
          <p:cNvPr id="17" name="Group 16"/>
          <p:cNvGrpSpPr/>
          <p:nvPr/>
        </p:nvGrpSpPr>
        <p:grpSpPr>
          <a:xfrm>
            <a:off x="2446728" y="5846335"/>
            <a:ext cx="928192" cy="336460"/>
            <a:chOff x="424395" y="5613146"/>
            <a:chExt cx="928192" cy="336460"/>
          </a:xfrm>
        </p:grpSpPr>
        <p:sp>
          <p:nvSpPr>
            <p:cNvPr id="18"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9"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20" name="Group 19"/>
          <p:cNvGrpSpPr/>
          <p:nvPr/>
        </p:nvGrpSpPr>
        <p:grpSpPr>
          <a:xfrm>
            <a:off x="5523480" y="5845561"/>
            <a:ext cx="928192" cy="336460"/>
            <a:chOff x="424395" y="5613146"/>
            <a:chExt cx="928192" cy="336460"/>
          </a:xfrm>
        </p:grpSpPr>
        <p:sp>
          <p:nvSpPr>
            <p:cNvPr id="21"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2"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23" name="Group 22"/>
          <p:cNvGrpSpPr/>
          <p:nvPr/>
        </p:nvGrpSpPr>
        <p:grpSpPr>
          <a:xfrm rot="10800000">
            <a:off x="5521099" y="627504"/>
            <a:ext cx="928192" cy="336460"/>
            <a:chOff x="424395" y="5613146"/>
            <a:chExt cx="928192" cy="336460"/>
          </a:xfrm>
        </p:grpSpPr>
        <p:sp>
          <p:nvSpPr>
            <p:cNvPr id="24"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5"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26" name="Group 25"/>
          <p:cNvGrpSpPr/>
          <p:nvPr/>
        </p:nvGrpSpPr>
        <p:grpSpPr>
          <a:xfrm rot="10800000">
            <a:off x="2445180" y="629115"/>
            <a:ext cx="928192" cy="336460"/>
            <a:chOff x="424395" y="5613146"/>
            <a:chExt cx="928192" cy="336460"/>
          </a:xfrm>
        </p:grpSpPr>
        <p:sp>
          <p:nvSpPr>
            <p:cNvPr id="27"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8"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47472"/>
            <a:ext cx="8546592" cy="616305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11.0-2</a:t>
            </a:r>
            <a:endParaRPr lang="en-US" dirty="0"/>
          </a:p>
        </p:txBody>
      </p:sp>
      <p:sp>
        <p:nvSpPr>
          <p:cNvPr id="4" name="TextBox 2"/>
          <p:cNvSpPr txBox="1">
            <a:spLocks noChangeArrowheads="1"/>
          </p:cNvSpPr>
          <p:nvPr/>
        </p:nvSpPr>
        <p:spPr bwMode="auto">
          <a:xfrm>
            <a:off x="330454" y="6143428"/>
            <a:ext cx="2922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latin typeface="Arial"/>
                <a:ea typeface="ＭＳ Ｐゴシック" charset="0"/>
              </a:rPr>
              <a:t>Chapter Thread: Cancer</a:t>
            </a:r>
          </a:p>
        </p:txBody>
      </p:sp>
    </p:spTree>
    <p:extLst>
      <p:ext uri="{BB962C8B-B14F-4D97-AF65-F5344CB8AC3E}">
        <p14:creationId xmlns:p14="http://schemas.microsoft.com/office/powerpoint/2010/main" val="928578277"/>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Biology and Society: Tobacco’s Smoking Gun</a:t>
            </a:r>
            <a:endParaRPr lang="en-US" dirty="0" smtClean="0"/>
          </a:p>
        </p:txBody>
      </p:sp>
      <p:sp>
        <p:nvSpPr>
          <p:cNvPr id="22531" name="Rectangle 3"/>
          <p:cNvSpPr>
            <a:spLocks noGrp="1" noChangeArrowheads="1"/>
          </p:cNvSpPr>
          <p:nvPr>
            <p:ph idx="1"/>
          </p:nvPr>
        </p:nvSpPr>
        <p:spPr/>
        <p:txBody>
          <a:bodyPr/>
          <a:lstStyle/>
          <a:p>
            <a:r>
              <a:rPr lang="en-US" dirty="0" smtClean="0"/>
              <a:t>When European explorers returned from their first voyages to the Americas, they brought back tobacco, a common trade item among Native Americans. </a:t>
            </a:r>
          </a:p>
          <a:p>
            <a:r>
              <a:rPr lang="en-US" dirty="0" smtClean="0"/>
              <a:t>Over the decades, smoking increased in popularity around the world, and by the 1950s, about half of all Americans smoked more than a pack of cigarettes each day.</a:t>
            </a:r>
          </a:p>
          <a:p>
            <a:r>
              <a:rPr lang="en-US" dirty="0" smtClean="0"/>
              <a:t>By the mid-20th century, however, doctors began to notice a disturbing trend: The rate of lung cancer had increased dramatically.</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2678024665"/>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Biology and Society: Tobacco’s Smoking Gun</a:t>
            </a:r>
            <a:endParaRPr lang="en-US" dirty="0" smtClean="0"/>
          </a:p>
        </p:txBody>
      </p:sp>
      <p:sp>
        <p:nvSpPr>
          <p:cNvPr id="22531" name="Rectangle 3"/>
          <p:cNvSpPr>
            <a:spLocks noGrp="1" noChangeArrowheads="1"/>
          </p:cNvSpPr>
          <p:nvPr>
            <p:ph idx="1"/>
          </p:nvPr>
        </p:nvSpPr>
        <p:spPr/>
        <p:txBody>
          <a:bodyPr/>
          <a:lstStyle/>
          <a:p>
            <a:r>
              <a:rPr lang="en-US" dirty="0" smtClean="0"/>
              <a:t>By 1990, lung cancer was killing more than twice as many men each year as any other type of cancer. </a:t>
            </a:r>
          </a:p>
          <a:p>
            <a:r>
              <a:rPr lang="en-US" dirty="0" smtClean="0"/>
              <a:t>But a few vocal skeptics, mostly tied to groups with an economic interest in the tobacco industry, doubted the link between smoking and cancer.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1545017688"/>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Biology and Society: Tobacco’s Smoking Gun</a:t>
            </a:r>
            <a:endParaRPr lang="en-US" dirty="0" smtClean="0"/>
          </a:p>
        </p:txBody>
      </p:sp>
      <p:sp>
        <p:nvSpPr>
          <p:cNvPr id="22531" name="Rectangle 3"/>
          <p:cNvSpPr>
            <a:spLocks noGrp="1" noChangeArrowheads="1"/>
          </p:cNvSpPr>
          <p:nvPr>
            <p:ph idx="1"/>
          </p:nvPr>
        </p:nvSpPr>
        <p:spPr>
          <a:xfrm>
            <a:off x="287382" y="1227909"/>
            <a:ext cx="8673737" cy="5264966"/>
          </a:xfrm>
        </p:spPr>
        <p:txBody>
          <a:bodyPr/>
          <a:lstStyle/>
          <a:p>
            <a:r>
              <a:rPr lang="en-US" dirty="0" smtClean="0"/>
              <a:t>The “smoking gun” was found in 1996, when researchers added one component of tobacco smoke, called BPDE, to human lung cells growing in the lab.</a:t>
            </a:r>
          </a:p>
          <a:p>
            <a:pPr lvl="1"/>
            <a:r>
              <a:rPr lang="en-US" dirty="0" smtClean="0"/>
              <a:t>The researchers showed that BPDE binds to a gene within these cells called </a:t>
            </a:r>
            <a:r>
              <a:rPr lang="en-US" i="1" dirty="0" smtClean="0"/>
              <a:t>p53</a:t>
            </a:r>
            <a:r>
              <a:rPr lang="en-US" dirty="0" smtClean="0"/>
              <a:t>. </a:t>
            </a:r>
          </a:p>
          <a:p>
            <a:pPr lvl="1"/>
            <a:r>
              <a:rPr lang="en-US" dirty="0" smtClean="0"/>
              <a:t>That gene codes for a protein that helps suppress the formation of tumors. </a:t>
            </a:r>
          </a:p>
          <a:p>
            <a:pPr lvl="1"/>
            <a:r>
              <a:rPr lang="en-US" dirty="0" smtClean="0"/>
              <a:t>The researchers showed that BPDE causes mutations in the </a:t>
            </a:r>
            <a:r>
              <a:rPr lang="en-US" i="1" dirty="0" smtClean="0"/>
              <a:t>p53</a:t>
            </a:r>
            <a:r>
              <a:rPr lang="en-US" dirty="0" smtClean="0"/>
              <a:t> gene that deactivate the protein. </a:t>
            </a:r>
          </a:p>
          <a:p>
            <a:pPr lvl="1"/>
            <a:r>
              <a:rPr lang="en-US" dirty="0" smtClean="0"/>
              <a:t>With this important tumor-suppressor protein deactivated, tumors grow.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2719836890"/>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Biology and Society: Tobacco’s Smoking Gun</a:t>
            </a:r>
            <a:endParaRPr lang="en-US" dirty="0" smtClean="0"/>
          </a:p>
        </p:txBody>
      </p:sp>
      <p:sp>
        <p:nvSpPr>
          <p:cNvPr id="22531" name="Rectangle 3"/>
          <p:cNvSpPr>
            <a:spLocks noGrp="1" noChangeArrowheads="1"/>
          </p:cNvSpPr>
          <p:nvPr>
            <p:ph idx="1"/>
          </p:nvPr>
        </p:nvSpPr>
        <p:spPr/>
        <p:txBody>
          <a:bodyPr/>
          <a:lstStyle/>
          <a:p>
            <a:r>
              <a:rPr lang="en-US" dirty="0" smtClean="0"/>
              <a:t>How can a mutation in a gene lead to cancer? </a:t>
            </a:r>
          </a:p>
          <a:p>
            <a:pPr lvl="1"/>
            <a:r>
              <a:rPr lang="en-US" dirty="0" smtClean="0"/>
              <a:t>It turns out that many cancer-associated genes encode proteins that turn other genes on or off. </a:t>
            </a:r>
          </a:p>
          <a:p>
            <a:pPr lvl="1"/>
            <a:r>
              <a:rPr lang="en-US" dirty="0" smtClean="0"/>
              <a:t>When these proteins malfunction, the cell may become cancerous.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10509076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25600" y="177800"/>
            <a:ext cx="5892800" cy="6502400"/>
          </a:xfrm>
          <a:prstGeom prst="rect">
            <a:avLst/>
          </a:prstGeom>
        </p:spPr>
      </p:pic>
    </p:spTree>
    <p:extLst>
      <p:ext uri="{BB962C8B-B14F-4D97-AF65-F5344CB8AC3E}">
        <p14:creationId xmlns:p14="http://schemas.microsoft.com/office/powerpoint/2010/main" val="15819622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41120"/>
            <a:ext cx="8546592" cy="4175760"/>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11.2-1</a:t>
            </a:r>
            <a:endParaRPr lang="en-US" dirty="0"/>
          </a:p>
        </p:txBody>
      </p:sp>
      <p:sp>
        <p:nvSpPr>
          <p:cNvPr id="4" name="TextBox 2"/>
          <p:cNvSpPr txBox="1">
            <a:spLocks noChangeArrowheads="1"/>
          </p:cNvSpPr>
          <p:nvPr/>
        </p:nvSpPr>
        <p:spPr bwMode="auto">
          <a:xfrm>
            <a:off x="5084699" y="1330117"/>
            <a:ext cx="8672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Operon</a:t>
            </a:r>
          </a:p>
        </p:txBody>
      </p:sp>
      <p:sp>
        <p:nvSpPr>
          <p:cNvPr id="5" name="TextBox 3"/>
          <p:cNvSpPr txBox="1">
            <a:spLocks noChangeArrowheads="1"/>
          </p:cNvSpPr>
          <p:nvPr/>
        </p:nvSpPr>
        <p:spPr bwMode="auto">
          <a:xfrm>
            <a:off x="3567049" y="1876217"/>
            <a:ext cx="103073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Operator</a:t>
            </a:r>
          </a:p>
        </p:txBody>
      </p:sp>
      <p:sp>
        <p:nvSpPr>
          <p:cNvPr id="6" name="TextBox 4"/>
          <p:cNvSpPr txBox="1">
            <a:spLocks noChangeArrowheads="1"/>
          </p:cNvSpPr>
          <p:nvPr/>
        </p:nvSpPr>
        <p:spPr bwMode="auto">
          <a:xfrm>
            <a:off x="1184213" y="2092117"/>
            <a:ext cx="12759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Regulatory</a:t>
            </a:r>
          </a:p>
          <a:p>
            <a:pPr algn="ctr" eaLnBrk="0" hangingPunct="0">
              <a:lnSpc>
                <a:spcPts val="2200"/>
              </a:lnSpc>
            </a:pPr>
            <a:r>
              <a:rPr lang="en-US" sz="1900" b="1" dirty="0" smtClean="0">
                <a:solidFill>
                  <a:srgbClr val="000000"/>
                </a:solidFill>
                <a:latin typeface="Arial"/>
                <a:ea typeface="ＭＳ Ｐゴシック" charset="0"/>
              </a:rPr>
              <a:t>gene</a:t>
            </a:r>
            <a:endParaRPr lang="en-US" sz="1900" b="1" dirty="0">
              <a:solidFill>
                <a:srgbClr val="000000"/>
              </a:solidFill>
              <a:latin typeface="Arial"/>
              <a:ea typeface="ＭＳ Ｐゴシック" charset="0"/>
            </a:endParaRPr>
          </a:p>
        </p:txBody>
      </p:sp>
      <p:sp>
        <p:nvSpPr>
          <p:cNvPr id="7" name="TextBox 6"/>
          <p:cNvSpPr txBox="1">
            <a:spLocks noChangeArrowheads="1"/>
          </p:cNvSpPr>
          <p:nvPr/>
        </p:nvSpPr>
        <p:spPr bwMode="auto">
          <a:xfrm>
            <a:off x="344424" y="2819192"/>
            <a:ext cx="5289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a:solidFill>
                  <a:srgbClr val="000000"/>
                </a:solidFill>
                <a:latin typeface="Arial"/>
                <a:ea typeface="ＭＳ Ｐゴシック" charset="0"/>
              </a:rPr>
              <a:t>DNA</a:t>
            </a:r>
          </a:p>
        </p:txBody>
      </p:sp>
      <p:sp>
        <p:nvSpPr>
          <p:cNvPr id="8" name="TextBox 7"/>
          <p:cNvSpPr txBox="1">
            <a:spLocks noChangeArrowheads="1"/>
          </p:cNvSpPr>
          <p:nvPr/>
        </p:nvSpPr>
        <p:spPr bwMode="auto">
          <a:xfrm>
            <a:off x="344424" y="3551030"/>
            <a:ext cx="745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mRNA</a:t>
            </a:r>
          </a:p>
        </p:txBody>
      </p:sp>
      <p:sp>
        <p:nvSpPr>
          <p:cNvPr id="9" name="TextBox 8"/>
          <p:cNvSpPr txBox="1">
            <a:spLocks noChangeArrowheads="1"/>
          </p:cNvSpPr>
          <p:nvPr/>
        </p:nvSpPr>
        <p:spPr bwMode="auto">
          <a:xfrm>
            <a:off x="344424" y="4238417"/>
            <a:ext cx="83997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a:solidFill>
                  <a:srgbClr val="000000"/>
                </a:solidFill>
                <a:latin typeface="Arial"/>
                <a:ea typeface="ＭＳ Ｐゴシック" charset="0"/>
              </a:rPr>
              <a:t>Protein</a:t>
            </a:r>
          </a:p>
        </p:txBody>
      </p:sp>
      <p:sp>
        <p:nvSpPr>
          <p:cNvPr id="10" name="TextBox 9"/>
          <p:cNvSpPr txBox="1">
            <a:spLocks noChangeArrowheads="1"/>
          </p:cNvSpPr>
          <p:nvPr/>
        </p:nvSpPr>
        <p:spPr bwMode="auto">
          <a:xfrm>
            <a:off x="5820506" y="1870659"/>
            <a:ext cx="194284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100"/>
              </a:lnSpc>
            </a:pPr>
            <a:r>
              <a:rPr lang="en-US" sz="1900" b="1" dirty="0" smtClean="0">
                <a:solidFill>
                  <a:srgbClr val="000000"/>
                </a:solidFill>
                <a:latin typeface="Arial"/>
                <a:ea typeface="ＭＳ Ｐゴシック" charset="0"/>
              </a:rPr>
              <a:t>Genes for</a:t>
            </a:r>
          </a:p>
          <a:p>
            <a:pPr eaLnBrk="0" hangingPunct="0">
              <a:lnSpc>
                <a:spcPts val="2100"/>
              </a:lnSpc>
            </a:pPr>
            <a:r>
              <a:rPr lang="en-US" sz="1900" b="1" dirty="0" smtClean="0">
                <a:solidFill>
                  <a:srgbClr val="000000"/>
                </a:solidFill>
                <a:latin typeface="Arial"/>
                <a:ea typeface="ＭＳ Ｐゴシック" charset="0"/>
              </a:rPr>
              <a:t>lactose enzymes</a:t>
            </a:r>
            <a:endParaRPr lang="en-US" sz="1900" b="1" dirty="0">
              <a:solidFill>
                <a:srgbClr val="000000"/>
              </a:solidFill>
              <a:latin typeface="Arial"/>
              <a:ea typeface="ＭＳ Ｐゴシック" charset="0"/>
            </a:endParaRPr>
          </a:p>
        </p:txBody>
      </p:sp>
      <p:sp>
        <p:nvSpPr>
          <p:cNvPr id="11" name="TextBox 11"/>
          <p:cNvSpPr txBox="1">
            <a:spLocks noChangeArrowheads="1"/>
          </p:cNvSpPr>
          <p:nvPr/>
        </p:nvSpPr>
        <p:spPr bwMode="auto">
          <a:xfrm>
            <a:off x="3208274" y="3414505"/>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FFFFFF"/>
                </a:solidFill>
                <a:latin typeface="Arial"/>
                <a:ea typeface="ＭＳ Ｐゴシック" charset="0"/>
              </a:rPr>
              <a:t>1</a:t>
            </a:r>
          </a:p>
        </p:txBody>
      </p:sp>
      <p:sp>
        <p:nvSpPr>
          <p:cNvPr id="12" name="TextBox 12"/>
          <p:cNvSpPr txBox="1">
            <a:spLocks noChangeArrowheads="1"/>
          </p:cNvSpPr>
          <p:nvPr/>
        </p:nvSpPr>
        <p:spPr bwMode="auto">
          <a:xfrm>
            <a:off x="3199543" y="4178090"/>
            <a:ext cx="112691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100"/>
              </a:lnSpc>
            </a:pPr>
            <a:r>
              <a:rPr lang="en-US" sz="1900" b="1" dirty="0" smtClean="0">
                <a:solidFill>
                  <a:srgbClr val="000000"/>
                </a:solidFill>
                <a:latin typeface="Arial"/>
                <a:ea typeface="ＭＳ Ｐゴシック" charset="0"/>
              </a:rPr>
              <a:t>Active</a:t>
            </a:r>
          </a:p>
          <a:p>
            <a:pPr eaLnBrk="0" hangingPunct="0">
              <a:lnSpc>
                <a:spcPts val="2100"/>
              </a:lnSpc>
            </a:pPr>
            <a:r>
              <a:rPr lang="en-US" sz="1900" b="1" dirty="0" smtClean="0">
                <a:solidFill>
                  <a:srgbClr val="000000"/>
                </a:solidFill>
                <a:latin typeface="Arial"/>
                <a:ea typeface="ＭＳ Ｐゴシック" charset="0"/>
              </a:rPr>
              <a:t>repressor</a:t>
            </a:r>
            <a:endParaRPr lang="en-US" sz="1900" b="1" dirty="0">
              <a:solidFill>
                <a:srgbClr val="000000"/>
              </a:solidFill>
              <a:latin typeface="Arial"/>
              <a:ea typeface="ＭＳ Ｐゴシック" charset="0"/>
            </a:endParaRPr>
          </a:p>
        </p:txBody>
      </p:sp>
      <p:sp>
        <p:nvSpPr>
          <p:cNvPr id="14" name="TextBox 15"/>
          <p:cNvSpPr txBox="1">
            <a:spLocks noChangeArrowheads="1"/>
          </p:cNvSpPr>
          <p:nvPr/>
        </p:nvSpPr>
        <p:spPr bwMode="auto">
          <a:xfrm>
            <a:off x="6148325" y="4084427"/>
            <a:ext cx="194502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100"/>
              </a:lnSpc>
            </a:pPr>
            <a:r>
              <a:rPr lang="en-US" sz="1900" b="1" dirty="0" smtClean="0">
                <a:solidFill>
                  <a:srgbClr val="000000"/>
                </a:solidFill>
                <a:latin typeface="Arial"/>
                <a:ea typeface="ＭＳ Ｐゴシック" charset="0"/>
              </a:rPr>
              <a:t>RNA polymerase</a:t>
            </a:r>
          </a:p>
          <a:p>
            <a:pPr eaLnBrk="0" hangingPunct="0">
              <a:lnSpc>
                <a:spcPts val="2100"/>
              </a:lnSpc>
            </a:pPr>
            <a:r>
              <a:rPr lang="en-US" sz="1900" b="1" dirty="0" smtClean="0">
                <a:solidFill>
                  <a:srgbClr val="000000"/>
                </a:solidFill>
                <a:latin typeface="Arial"/>
                <a:ea typeface="ＭＳ Ｐゴシック" charset="0"/>
              </a:rPr>
              <a:t>cannot attach to</a:t>
            </a:r>
          </a:p>
          <a:p>
            <a:pPr eaLnBrk="0" hangingPunct="0">
              <a:lnSpc>
                <a:spcPts val="2100"/>
              </a:lnSpc>
            </a:pPr>
            <a:r>
              <a:rPr lang="en-US" sz="1900" b="1" dirty="0" smtClean="0">
                <a:solidFill>
                  <a:srgbClr val="000000"/>
                </a:solidFill>
                <a:latin typeface="Arial"/>
                <a:ea typeface="ＭＳ Ｐゴシック" charset="0"/>
              </a:rPr>
              <a:t>promoter</a:t>
            </a:r>
            <a:endParaRPr lang="en-US" sz="1900" b="1" dirty="0">
              <a:solidFill>
                <a:srgbClr val="000000"/>
              </a:solidFill>
              <a:latin typeface="Arial"/>
              <a:ea typeface="ＭＳ Ｐゴシック" charset="0"/>
            </a:endParaRPr>
          </a:p>
        </p:txBody>
      </p:sp>
      <p:sp>
        <p:nvSpPr>
          <p:cNvPr id="15" name="TextBox 18"/>
          <p:cNvSpPr txBox="1">
            <a:spLocks noChangeArrowheads="1"/>
          </p:cNvSpPr>
          <p:nvPr/>
        </p:nvSpPr>
        <p:spPr bwMode="auto">
          <a:xfrm>
            <a:off x="344424" y="5163930"/>
            <a:ext cx="400430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a:solidFill>
                  <a:srgbClr val="000000"/>
                </a:solidFill>
                <a:latin typeface="Arial"/>
                <a:ea typeface="ＭＳ Ｐゴシック" charset="0"/>
              </a:rPr>
              <a:t>Operon turned off (lactose absent)</a:t>
            </a:r>
          </a:p>
        </p:txBody>
      </p:sp>
      <p:sp>
        <p:nvSpPr>
          <p:cNvPr id="16" name="TextBox 4"/>
          <p:cNvSpPr txBox="1">
            <a:spLocks noChangeArrowheads="1"/>
          </p:cNvSpPr>
          <p:nvPr/>
        </p:nvSpPr>
        <p:spPr bwMode="auto">
          <a:xfrm>
            <a:off x="2657810" y="2199574"/>
            <a:ext cx="10836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smtClean="0">
                <a:solidFill>
                  <a:srgbClr val="000000"/>
                </a:solidFill>
                <a:latin typeface="Arial"/>
                <a:ea typeface="ＭＳ Ｐゴシック" charset="0"/>
              </a:rPr>
              <a:t>Promoter</a:t>
            </a:r>
          </a:p>
        </p:txBody>
      </p:sp>
      <p:sp>
        <p:nvSpPr>
          <p:cNvPr id="17" name="Freeform 16"/>
          <p:cNvSpPr/>
          <p:nvPr/>
        </p:nvSpPr>
        <p:spPr>
          <a:xfrm>
            <a:off x="5645944" y="4084427"/>
            <a:ext cx="459581" cy="11371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8" name="Group 17"/>
          <p:cNvGrpSpPr/>
          <p:nvPr/>
        </p:nvGrpSpPr>
        <p:grpSpPr>
          <a:xfrm rot="11279966">
            <a:off x="4495900" y="2395197"/>
            <a:ext cx="3608811" cy="384048"/>
            <a:chOff x="424395" y="5613146"/>
            <a:chExt cx="928192" cy="336460"/>
          </a:xfrm>
        </p:grpSpPr>
        <p:sp>
          <p:nvSpPr>
            <p:cNvPr id="19"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0"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21" name="Group 20"/>
          <p:cNvGrpSpPr/>
          <p:nvPr/>
        </p:nvGrpSpPr>
        <p:grpSpPr>
          <a:xfrm rot="10800000">
            <a:off x="2928934" y="1603448"/>
            <a:ext cx="5119690" cy="395147"/>
            <a:chOff x="424395" y="5613146"/>
            <a:chExt cx="928192" cy="336460"/>
          </a:xfrm>
        </p:grpSpPr>
        <p:sp>
          <p:nvSpPr>
            <p:cNvPr id="22"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3"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26" name="Group 25"/>
          <p:cNvGrpSpPr/>
          <p:nvPr/>
        </p:nvGrpSpPr>
        <p:grpSpPr>
          <a:xfrm>
            <a:off x="3065994" y="3383629"/>
            <a:ext cx="411480" cy="411480"/>
            <a:chOff x="3371596" y="1627340"/>
            <a:chExt cx="411480" cy="411480"/>
          </a:xfrm>
        </p:grpSpPr>
        <p:sp>
          <p:nvSpPr>
            <p:cNvPr id="27"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28" name="TextBox 27"/>
            <p:cNvSpPr txBox="1"/>
            <p:nvPr/>
          </p:nvSpPr>
          <p:spPr>
            <a:xfrm>
              <a:off x="3495589" y="1671305"/>
              <a:ext cx="157094" cy="338554"/>
            </a:xfrm>
            <a:prstGeom prst="rect">
              <a:avLst/>
            </a:prstGeom>
            <a:no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1</a:t>
              </a:r>
              <a:endParaRPr lang="en-US" sz="2200" b="1" dirty="0">
                <a:solidFill>
                  <a:srgbClr val="FFFFFF"/>
                </a:solidFill>
                <a:latin typeface="Arial"/>
                <a:ea typeface="ＭＳ Ｐゴシック" charset="0"/>
              </a:endParaRPr>
            </a:p>
          </p:txBody>
        </p:sp>
      </p:grpSp>
      <p:grpSp>
        <p:nvGrpSpPr>
          <p:cNvPr id="29" name="Group 28"/>
          <p:cNvGrpSpPr/>
          <p:nvPr/>
        </p:nvGrpSpPr>
        <p:grpSpPr>
          <a:xfrm>
            <a:off x="4261382" y="3534217"/>
            <a:ext cx="411480" cy="411480"/>
            <a:chOff x="3371596" y="1627340"/>
            <a:chExt cx="411480" cy="411480"/>
          </a:xfrm>
        </p:grpSpPr>
        <p:sp>
          <p:nvSpPr>
            <p:cNvPr id="30"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31" name="TextBox 30"/>
            <p:cNvSpPr txBox="1"/>
            <p:nvPr/>
          </p:nvSpPr>
          <p:spPr>
            <a:xfrm>
              <a:off x="3495589" y="1666543"/>
              <a:ext cx="157094" cy="338554"/>
            </a:xfrm>
            <a:prstGeom prst="rect">
              <a:avLst/>
            </a:prstGeom>
            <a:no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2</a:t>
              </a:r>
              <a:endParaRPr lang="en-US" sz="2200" b="1" dirty="0">
                <a:solidFill>
                  <a:srgbClr val="FFFFFF"/>
                </a:solidFill>
                <a:latin typeface="Arial"/>
                <a:ea typeface="ＭＳ Ｐゴシック" charset="0"/>
              </a:endParaRPr>
            </a:p>
          </p:txBody>
        </p:sp>
      </p:grpSp>
      <p:cxnSp>
        <p:nvCxnSpPr>
          <p:cNvPr id="32" name="Straight Connector 31"/>
          <p:cNvCxnSpPr/>
          <p:nvPr/>
        </p:nvCxnSpPr>
        <p:spPr bwMode="auto">
          <a:xfrm flipH="1">
            <a:off x="4100832" y="2163324"/>
            <a:ext cx="1" cy="39572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56360"/>
            <a:ext cx="8546592" cy="4145280"/>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11.2-2</a:t>
            </a:r>
            <a:endParaRPr lang="en-US" dirty="0"/>
          </a:p>
        </p:txBody>
      </p:sp>
      <p:sp>
        <p:nvSpPr>
          <p:cNvPr id="4" name="TextBox 2"/>
          <p:cNvSpPr txBox="1">
            <a:spLocks noChangeArrowheads="1"/>
          </p:cNvSpPr>
          <p:nvPr/>
        </p:nvSpPr>
        <p:spPr bwMode="auto">
          <a:xfrm>
            <a:off x="5630320" y="1464338"/>
            <a:ext cx="154625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smtClean="0">
                <a:solidFill>
                  <a:srgbClr val="000000"/>
                </a:solidFill>
                <a:latin typeface="Arial"/>
                <a:ea typeface="ＭＳ Ｐゴシック" charset="0"/>
              </a:rPr>
              <a:t>Transcription</a:t>
            </a:r>
            <a:endParaRPr lang="en-US" sz="1900" b="1" dirty="0">
              <a:solidFill>
                <a:srgbClr val="000000"/>
              </a:solidFill>
              <a:latin typeface="Arial"/>
              <a:ea typeface="ＭＳ Ｐゴシック" charset="0"/>
            </a:endParaRPr>
          </a:p>
        </p:txBody>
      </p:sp>
      <p:sp>
        <p:nvSpPr>
          <p:cNvPr id="5" name="TextBox 3"/>
          <p:cNvSpPr txBox="1">
            <a:spLocks noChangeArrowheads="1"/>
          </p:cNvSpPr>
          <p:nvPr/>
        </p:nvSpPr>
        <p:spPr bwMode="auto">
          <a:xfrm>
            <a:off x="336804" y="2185065"/>
            <a:ext cx="5289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DNA</a:t>
            </a:r>
          </a:p>
        </p:txBody>
      </p:sp>
      <p:sp>
        <p:nvSpPr>
          <p:cNvPr id="6" name="TextBox 4"/>
          <p:cNvSpPr txBox="1">
            <a:spLocks noChangeArrowheads="1"/>
          </p:cNvSpPr>
          <p:nvPr/>
        </p:nvSpPr>
        <p:spPr bwMode="auto">
          <a:xfrm>
            <a:off x="3138742" y="2612102"/>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FFFFFF"/>
                </a:solidFill>
                <a:latin typeface="Arial"/>
                <a:ea typeface="ＭＳ Ｐゴシック" charset="0"/>
              </a:rPr>
              <a:t>3</a:t>
            </a:r>
          </a:p>
        </p:txBody>
      </p:sp>
      <p:sp>
        <p:nvSpPr>
          <p:cNvPr id="7" name="TextBox 5"/>
          <p:cNvSpPr txBox="1">
            <a:spLocks noChangeArrowheads="1"/>
          </p:cNvSpPr>
          <p:nvPr/>
        </p:nvSpPr>
        <p:spPr bwMode="auto">
          <a:xfrm>
            <a:off x="336804" y="2904202"/>
            <a:ext cx="745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mRNA</a:t>
            </a:r>
          </a:p>
        </p:txBody>
      </p:sp>
      <p:sp>
        <p:nvSpPr>
          <p:cNvPr id="8" name="TextBox 6"/>
          <p:cNvSpPr txBox="1">
            <a:spLocks noChangeArrowheads="1"/>
          </p:cNvSpPr>
          <p:nvPr/>
        </p:nvSpPr>
        <p:spPr bwMode="auto">
          <a:xfrm>
            <a:off x="336804" y="3582065"/>
            <a:ext cx="83510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Protein</a:t>
            </a:r>
          </a:p>
        </p:txBody>
      </p:sp>
      <p:sp>
        <p:nvSpPr>
          <p:cNvPr id="9" name="TextBox 7"/>
          <p:cNvSpPr txBox="1">
            <a:spLocks noChangeArrowheads="1"/>
          </p:cNvSpPr>
          <p:nvPr/>
        </p:nvSpPr>
        <p:spPr bwMode="auto">
          <a:xfrm>
            <a:off x="3816604" y="2438268"/>
            <a:ext cx="218168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100"/>
              </a:lnSpc>
            </a:pPr>
            <a:r>
              <a:rPr lang="en-US" sz="1900" b="1" dirty="0" smtClean="0">
                <a:solidFill>
                  <a:srgbClr val="000000"/>
                </a:solidFill>
                <a:latin typeface="Arial"/>
                <a:ea typeface="ＭＳ Ｐゴシック" charset="0"/>
              </a:rPr>
              <a:t>RNA polymerase</a:t>
            </a:r>
          </a:p>
          <a:p>
            <a:pPr eaLnBrk="0" hangingPunct="0">
              <a:lnSpc>
                <a:spcPts val="2100"/>
              </a:lnSpc>
            </a:pPr>
            <a:r>
              <a:rPr lang="en-US" sz="1900" b="1" dirty="0" smtClean="0">
                <a:solidFill>
                  <a:srgbClr val="000000"/>
                </a:solidFill>
                <a:latin typeface="Arial"/>
                <a:ea typeface="ＭＳ Ｐゴシック" charset="0"/>
              </a:rPr>
              <a:t>bound to promoter</a:t>
            </a:r>
            <a:endParaRPr lang="en-US" sz="1900" b="1" dirty="0">
              <a:solidFill>
                <a:srgbClr val="000000"/>
              </a:solidFill>
              <a:latin typeface="Arial"/>
              <a:ea typeface="ＭＳ Ｐゴシック" charset="0"/>
            </a:endParaRPr>
          </a:p>
        </p:txBody>
      </p:sp>
      <p:sp>
        <p:nvSpPr>
          <p:cNvPr id="10" name="TextBox 9"/>
          <p:cNvSpPr txBox="1">
            <a:spLocks noChangeArrowheads="1"/>
          </p:cNvSpPr>
          <p:nvPr/>
        </p:nvSpPr>
        <p:spPr bwMode="auto">
          <a:xfrm>
            <a:off x="5021517" y="3170902"/>
            <a:ext cx="745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mRNA</a:t>
            </a:r>
          </a:p>
        </p:txBody>
      </p:sp>
      <p:sp>
        <p:nvSpPr>
          <p:cNvPr id="11" name="TextBox 10"/>
          <p:cNvSpPr txBox="1">
            <a:spLocks noChangeArrowheads="1"/>
          </p:cNvSpPr>
          <p:nvPr/>
        </p:nvSpPr>
        <p:spPr bwMode="auto">
          <a:xfrm>
            <a:off x="3232404" y="3321715"/>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FFFFFF"/>
                </a:solidFill>
                <a:latin typeface="Arial"/>
                <a:ea typeface="ＭＳ Ｐゴシック" charset="0"/>
              </a:rPr>
              <a:t>2</a:t>
            </a:r>
          </a:p>
        </p:txBody>
      </p:sp>
      <p:sp>
        <p:nvSpPr>
          <p:cNvPr id="12" name="TextBox 11"/>
          <p:cNvSpPr txBox="1">
            <a:spLocks noChangeArrowheads="1"/>
          </p:cNvSpPr>
          <p:nvPr/>
        </p:nvSpPr>
        <p:spPr bwMode="auto">
          <a:xfrm>
            <a:off x="1278192" y="3913852"/>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FFFFFF"/>
                </a:solidFill>
                <a:latin typeface="Arial"/>
                <a:ea typeface="ＭＳ Ｐゴシック" charset="0"/>
              </a:rPr>
              <a:t>1</a:t>
            </a:r>
          </a:p>
        </p:txBody>
      </p:sp>
      <p:sp>
        <p:nvSpPr>
          <p:cNvPr id="13" name="TextBox 12"/>
          <p:cNvSpPr txBox="1">
            <a:spLocks noChangeArrowheads="1"/>
          </p:cNvSpPr>
          <p:nvPr/>
        </p:nvSpPr>
        <p:spPr bwMode="auto">
          <a:xfrm>
            <a:off x="7523416" y="3143120"/>
            <a:ext cx="130260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smtClean="0">
                <a:solidFill>
                  <a:srgbClr val="000000"/>
                </a:solidFill>
                <a:latin typeface="Arial"/>
                <a:ea typeface="ＭＳ Ｐゴシック" charset="0"/>
              </a:rPr>
              <a:t>Translation</a:t>
            </a:r>
            <a:endParaRPr lang="en-US" sz="1900" b="1" dirty="0">
              <a:solidFill>
                <a:srgbClr val="000000"/>
              </a:solidFill>
              <a:latin typeface="Arial"/>
              <a:ea typeface="ＭＳ Ｐゴシック" charset="0"/>
            </a:endParaRPr>
          </a:p>
        </p:txBody>
      </p:sp>
      <p:sp>
        <p:nvSpPr>
          <p:cNvPr id="14" name="TextBox 13"/>
          <p:cNvSpPr txBox="1">
            <a:spLocks noChangeArrowheads="1"/>
          </p:cNvSpPr>
          <p:nvPr/>
        </p:nvSpPr>
        <p:spPr bwMode="auto">
          <a:xfrm>
            <a:off x="330454" y="4332952"/>
            <a:ext cx="9249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Lactose</a:t>
            </a:r>
          </a:p>
        </p:txBody>
      </p:sp>
      <p:sp>
        <p:nvSpPr>
          <p:cNvPr id="15" name="TextBox 14"/>
          <p:cNvSpPr txBox="1">
            <a:spLocks noChangeArrowheads="1"/>
          </p:cNvSpPr>
          <p:nvPr/>
        </p:nvSpPr>
        <p:spPr bwMode="auto">
          <a:xfrm>
            <a:off x="4240467" y="4072602"/>
            <a:ext cx="11269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smtClean="0">
                <a:solidFill>
                  <a:srgbClr val="000000"/>
                </a:solidFill>
                <a:latin typeface="Arial"/>
                <a:ea typeface="ＭＳ Ｐゴシック" charset="0"/>
              </a:rPr>
              <a:t>Inactive</a:t>
            </a:r>
          </a:p>
          <a:p>
            <a:pPr eaLnBrk="0" hangingPunct="0"/>
            <a:r>
              <a:rPr lang="en-US" sz="1900" b="1" smtClean="0">
                <a:solidFill>
                  <a:srgbClr val="000000"/>
                </a:solidFill>
                <a:latin typeface="Arial"/>
                <a:ea typeface="ＭＳ Ｐゴシック" charset="0"/>
              </a:rPr>
              <a:t>repressor</a:t>
            </a:r>
            <a:endParaRPr lang="en-US" sz="1900" b="1" dirty="0">
              <a:solidFill>
                <a:srgbClr val="000000"/>
              </a:solidFill>
              <a:latin typeface="Arial"/>
              <a:ea typeface="ＭＳ Ｐゴシック" charset="0"/>
            </a:endParaRPr>
          </a:p>
        </p:txBody>
      </p:sp>
      <p:sp>
        <p:nvSpPr>
          <p:cNvPr id="16" name="TextBox 16"/>
          <p:cNvSpPr txBox="1">
            <a:spLocks noChangeArrowheads="1"/>
          </p:cNvSpPr>
          <p:nvPr/>
        </p:nvSpPr>
        <p:spPr bwMode="auto">
          <a:xfrm>
            <a:off x="6648704" y="4758402"/>
            <a:ext cx="202459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Lactose enzymes</a:t>
            </a:r>
          </a:p>
        </p:txBody>
      </p:sp>
      <p:sp>
        <p:nvSpPr>
          <p:cNvPr id="17" name="TextBox 17"/>
          <p:cNvSpPr txBox="1">
            <a:spLocks noChangeArrowheads="1"/>
          </p:cNvSpPr>
          <p:nvPr/>
        </p:nvSpPr>
        <p:spPr bwMode="auto">
          <a:xfrm>
            <a:off x="336804" y="5145752"/>
            <a:ext cx="565045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a:solidFill>
                  <a:srgbClr val="000000"/>
                </a:solidFill>
                <a:latin typeface="Arial"/>
                <a:ea typeface="ＭＳ Ｐゴシック" charset="0"/>
              </a:rPr>
              <a:t>Operon turned on (lactose inactivates repressor)</a:t>
            </a:r>
          </a:p>
        </p:txBody>
      </p:sp>
      <p:sp>
        <p:nvSpPr>
          <p:cNvPr id="18" name="Freeform 17"/>
          <p:cNvSpPr/>
          <p:nvPr/>
        </p:nvSpPr>
        <p:spPr>
          <a:xfrm>
            <a:off x="3452813" y="2386845"/>
            <a:ext cx="326534" cy="17776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9" name="Group 18"/>
          <p:cNvGrpSpPr/>
          <p:nvPr/>
        </p:nvGrpSpPr>
        <p:grpSpPr>
          <a:xfrm>
            <a:off x="1148340" y="3877389"/>
            <a:ext cx="411480" cy="411480"/>
            <a:chOff x="3371596" y="1627340"/>
            <a:chExt cx="411480" cy="411480"/>
          </a:xfrm>
          <a:solidFill>
            <a:srgbClr val="0095DA"/>
          </a:solidFill>
        </p:grpSpPr>
        <p:sp>
          <p:nvSpPr>
            <p:cNvPr id="20"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21" name="TextBox 20"/>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1</a:t>
              </a:r>
              <a:endParaRPr lang="en-US" sz="2200" b="1" dirty="0">
                <a:solidFill>
                  <a:srgbClr val="FFFFFF"/>
                </a:solidFill>
                <a:latin typeface="Arial"/>
                <a:ea typeface="ＭＳ Ｐゴシック" charset="0"/>
              </a:endParaRPr>
            </a:p>
          </p:txBody>
        </p:sp>
      </p:grpSp>
      <p:grpSp>
        <p:nvGrpSpPr>
          <p:cNvPr id="22" name="Group 21"/>
          <p:cNvGrpSpPr/>
          <p:nvPr/>
        </p:nvGrpSpPr>
        <p:grpSpPr>
          <a:xfrm>
            <a:off x="3094859" y="3302490"/>
            <a:ext cx="411480" cy="411480"/>
            <a:chOff x="3371596" y="1627340"/>
            <a:chExt cx="411480" cy="411480"/>
          </a:xfrm>
          <a:solidFill>
            <a:srgbClr val="0095DA"/>
          </a:solidFill>
        </p:grpSpPr>
        <p:sp>
          <p:nvSpPr>
            <p:cNvPr id="23"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24" name="TextBox 23"/>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smtClean="0">
                  <a:solidFill>
                    <a:srgbClr val="FFFFFF"/>
                  </a:solidFill>
                  <a:latin typeface="Arial"/>
                  <a:ea typeface="ＭＳ Ｐゴシック" charset="0"/>
                </a:rPr>
                <a:t>2</a:t>
              </a:r>
              <a:endParaRPr lang="en-US" sz="2200" b="1" dirty="0">
                <a:solidFill>
                  <a:srgbClr val="FFFFFF"/>
                </a:solidFill>
                <a:latin typeface="Arial"/>
                <a:ea typeface="ＭＳ Ｐゴシック" charset="0"/>
              </a:endParaRPr>
            </a:p>
          </p:txBody>
        </p:sp>
      </p:grpSp>
      <p:grpSp>
        <p:nvGrpSpPr>
          <p:cNvPr id="25" name="Group 24"/>
          <p:cNvGrpSpPr/>
          <p:nvPr/>
        </p:nvGrpSpPr>
        <p:grpSpPr>
          <a:xfrm>
            <a:off x="3009109" y="2592787"/>
            <a:ext cx="411480" cy="411480"/>
            <a:chOff x="3371596" y="1627340"/>
            <a:chExt cx="411480" cy="411480"/>
          </a:xfrm>
          <a:solidFill>
            <a:srgbClr val="0095DA"/>
          </a:solidFill>
        </p:grpSpPr>
        <p:sp>
          <p:nvSpPr>
            <p:cNvPr id="26"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27" name="TextBox 26"/>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3</a:t>
              </a:r>
              <a:endParaRPr lang="en-US" sz="2200" b="1" dirty="0">
                <a:solidFill>
                  <a:srgbClr val="FFFFFF"/>
                </a:solidFill>
                <a:latin typeface="Arial"/>
                <a:ea typeface="ＭＳ Ｐゴシック" charset="0"/>
              </a:endParaRPr>
            </a:p>
          </p:txBody>
        </p:sp>
      </p:grpSp>
      <p:grpSp>
        <p:nvGrpSpPr>
          <p:cNvPr id="28" name="Group 27"/>
          <p:cNvGrpSpPr/>
          <p:nvPr/>
        </p:nvGrpSpPr>
        <p:grpSpPr>
          <a:xfrm>
            <a:off x="5131014" y="1404792"/>
            <a:ext cx="411480" cy="411480"/>
            <a:chOff x="3371596" y="1627340"/>
            <a:chExt cx="411480" cy="411480"/>
          </a:xfrm>
          <a:solidFill>
            <a:srgbClr val="0095DA"/>
          </a:solidFill>
        </p:grpSpPr>
        <p:sp>
          <p:nvSpPr>
            <p:cNvPr id="29"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30" name="TextBox 29"/>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4</a:t>
              </a:r>
              <a:endParaRPr lang="en-US" sz="2200" b="1" dirty="0">
                <a:solidFill>
                  <a:srgbClr val="FFFFFF"/>
                </a:solidFill>
                <a:latin typeface="Arial"/>
                <a:ea typeface="ＭＳ Ｐゴシック" charset="0"/>
              </a:endParaRPr>
            </a:p>
          </p:txBody>
        </p:sp>
      </p:grpSp>
      <p:grpSp>
        <p:nvGrpSpPr>
          <p:cNvPr id="31" name="Group 30"/>
          <p:cNvGrpSpPr/>
          <p:nvPr/>
        </p:nvGrpSpPr>
        <p:grpSpPr>
          <a:xfrm>
            <a:off x="7034337" y="3087225"/>
            <a:ext cx="411480" cy="411480"/>
            <a:chOff x="3371596" y="1627340"/>
            <a:chExt cx="411480" cy="411480"/>
          </a:xfrm>
          <a:solidFill>
            <a:srgbClr val="0095DA"/>
          </a:solidFill>
        </p:grpSpPr>
        <p:sp>
          <p:nvSpPr>
            <p:cNvPr id="32"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33" name="TextBox 32"/>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smtClean="0">
                  <a:solidFill>
                    <a:srgbClr val="FFFFFF"/>
                  </a:solidFill>
                  <a:latin typeface="Arial"/>
                  <a:ea typeface="ＭＳ Ｐゴシック" charset="0"/>
                </a:rPr>
                <a:t>5</a:t>
              </a:r>
              <a:endParaRPr lang="en-US" sz="2200"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start here on 10/25</a:t>
            </a:r>
            <a:endParaRPr lang="en-US"/>
          </a:p>
        </p:txBody>
      </p:sp>
    </p:spTree>
    <p:extLst>
      <p:ext uri="{BB962C8B-B14F-4D97-AF65-F5344CB8AC3E}">
        <p14:creationId xmlns:p14="http://schemas.microsoft.com/office/powerpoint/2010/main" val="1011732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Chapter Outline</a:t>
            </a:r>
            <a:endParaRPr lang="en-US" dirty="0"/>
          </a:p>
        </p:txBody>
      </p:sp>
      <p:sp>
        <p:nvSpPr>
          <p:cNvPr id="6" name="Content Placeholder 5"/>
          <p:cNvSpPr>
            <a:spLocks noGrp="1"/>
          </p:cNvSpPr>
          <p:nvPr>
            <p:ph idx="1"/>
          </p:nvPr>
        </p:nvSpPr>
        <p:spPr>
          <a:xfrm>
            <a:off x="1779633" y="1354909"/>
            <a:ext cx="6030867" cy="4949054"/>
          </a:xfrm>
        </p:spPr>
        <p:txBody>
          <a:bodyPr/>
          <a:lstStyle/>
          <a:p>
            <a:r>
              <a:rPr lang="en-US" dirty="0" smtClean="0"/>
              <a:t>Gene Expression and Regulation</a:t>
            </a:r>
          </a:p>
          <a:p>
            <a:r>
              <a:rPr lang="en-US" dirty="0" smtClean="0"/>
              <a:t>Regulation in Bacteria</a:t>
            </a:r>
          </a:p>
          <a:p>
            <a:r>
              <a:rPr lang="en-US" dirty="0" smtClean="0"/>
              <a:t>Regulation in Eukaryotes</a:t>
            </a:r>
          </a:p>
          <a:p>
            <a:r>
              <a:rPr lang="en-US" dirty="0" smtClean="0"/>
              <a:t>Cloning in Plants and Animals</a:t>
            </a:r>
          </a:p>
          <a:p>
            <a:r>
              <a:rPr lang="en-US" dirty="0" smtClean="0"/>
              <a:t>Genetics of Cancer </a:t>
            </a:r>
            <a:endParaRPr lang="en-US" dirty="0"/>
          </a:p>
        </p:txBody>
      </p:sp>
    </p:spTree>
    <p:extLst>
      <p:ext uri="{BB962C8B-B14F-4D97-AF65-F5344CB8AC3E}">
        <p14:creationId xmlns:p14="http://schemas.microsoft.com/office/powerpoint/2010/main" val="7226678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Bacteria</a:t>
            </a:r>
            <a:endParaRPr lang="en-US" dirty="0" smtClean="0"/>
          </a:p>
        </p:txBody>
      </p:sp>
      <p:sp>
        <p:nvSpPr>
          <p:cNvPr id="36867" name="Rectangle 3"/>
          <p:cNvSpPr>
            <a:spLocks noGrp="1" noChangeArrowheads="1"/>
          </p:cNvSpPr>
          <p:nvPr>
            <p:ph idx="1"/>
          </p:nvPr>
        </p:nvSpPr>
        <p:spPr/>
        <p:txBody>
          <a:bodyPr/>
          <a:lstStyle/>
          <a:p>
            <a:r>
              <a:rPr lang="en-US" dirty="0" smtClean="0"/>
              <a:t>How do DNA control sequences turn genes on or off?</a:t>
            </a:r>
          </a:p>
          <a:p>
            <a:pPr lvl="1"/>
            <a:r>
              <a:rPr lang="en-US" dirty="0" smtClean="0"/>
              <a:t>One control sequence, called a </a:t>
            </a:r>
            <a:r>
              <a:rPr lang="en-US" b="1" dirty="0" smtClean="0"/>
              <a:t>promoter</a:t>
            </a:r>
            <a:r>
              <a:rPr lang="en-US" dirty="0" smtClean="0"/>
              <a:t>, is the site where the enzyme RNA polymerase attaches and initiates transcription.</a:t>
            </a:r>
          </a:p>
          <a:p>
            <a:pPr lvl="1"/>
            <a:r>
              <a:rPr lang="en-US" dirty="0" smtClean="0"/>
              <a:t>Between the promoter and the enzyme genes, a DNA segment called an </a:t>
            </a:r>
            <a:r>
              <a:rPr lang="en-US" b="1" dirty="0" smtClean="0"/>
              <a:t>operator</a:t>
            </a:r>
            <a:r>
              <a:rPr lang="en-US" dirty="0" smtClean="0"/>
              <a:t> acts as a switch that is turned on or off, depending on whether a specific protein is bound there.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Bacteria</a:t>
            </a:r>
            <a:endParaRPr lang="en-US" dirty="0" smtClean="0"/>
          </a:p>
        </p:txBody>
      </p:sp>
      <p:sp>
        <p:nvSpPr>
          <p:cNvPr id="36867" name="Rectangle 3"/>
          <p:cNvSpPr>
            <a:spLocks noGrp="1" noChangeArrowheads="1"/>
          </p:cNvSpPr>
          <p:nvPr>
            <p:ph idx="1"/>
          </p:nvPr>
        </p:nvSpPr>
        <p:spPr/>
        <p:txBody>
          <a:bodyPr/>
          <a:lstStyle/>
          <a:p>
            <a:pPr lvl="1"/>
            <a:r>
              <a:rPr lang="en-US" dirty="0" smtClean="0"/>
              <a:t>The operator and protein together determine whether RNA polymerase can attach to the promoter and start transcribing the genes. </a:t>
            </a:r>
          </a:p>
          <a:p>
            <a:pPr lvl="1"/>
            <a:r>
              <a:rPr lang="en-US" dirty="0" smtClean="0"/>
              <a:t>In the </a:t>
            </a:r>
            <a:r>
              <a:rPr lang="en-US" i="1" dirty="0" smtClean="0"/>
              <a:t>lac</a:t>
            </a:r>
            <a:r>
              <a:rPr lang="en-US" dirty="0" smtClean="0"/>
              <a:t> operon, when the operator switch is turned on, all the enzymes needed to metabolize lactose are made at once.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Bacteria</a:t>
            </a:r>
            <a:endParaRPr lang="en-US" dirty="0" smtClean="0"/>
          </a:p>
        </p:txBody>
      </p:sp>
      <p:sp>
        <p:nvSpPr>
          <p:cNvPr id="36867" name="Rectangle 3"/>
          <p:cNvSpPr>
            <a:spLocks noGrp="1" noChangeArrowheads="1"/>
          </p:cNvSpPr>
          <p:nvPr>
            <p:ph idx="1"/>
          </p:nvPr>
        </p:nvSpPr>
        <p:spPr/>
        <p:txBody>
          <a:bodyPr/>
          <a:lstStyle/>
          <a:p>
            <a:r>
              <a:rPr lang="en-US" dirty="0" smtClean="0"/>
              <a:t>The top half of Figure 11.2 shows the </a:t>
            </a:r>
            <a:r>
              <a:rPr lang="en-US" i="1" dirty="0" smtClean="0"/>
              <a:t>lac</a:t>
            </a:r>
            <a:r>
              <a:rPr lang="en-US" dirty="0" smtClean="0"/>
              <a:t> operon in “off” mode, its status when there is no lactose available. </a:t>
            </a:r>
          </a:p>
          <a:p>
            <a:r>
              <a:rPr lang="en-US" dirty="0" smtClean="0"/>
              <a:t>Transcription is turned off </a:t>
            </a:r>
            <a:r>
              <a:rPr lang="en-US" dirty="0"/>
              <a:t>because a protein called a </a:t>
            </a:r>
            <a:r>
              <a:rPr lang="en-US" b="1" dirty="0"/>
              <a:t>repressor</a:t>
            </a:r>
            <a:r>
              <a:rPr lang="en-US" dirty="0"/>
              <a:t>  </a:t>
            </a:r>
            <a:endParaRPr lang="en-US" dirty="0" smtClean="0"/>
          </a:p>
          <a:p>
            <a:pPr lvl="1"/>
            <a:r>
              <a:rPr lang="en-US" dirty="0" smtClean="0"/>
              <a:t>binds to the operator and </a:t>
            </a:r>
          </a:p>
          <a:p>
            <a:pPr lvl="1"/>
            <a:r>
              <a:rPr lang="en-US" dirty="0" smtClean="0"/>
              <a:t>physically blocks the attachment of RNA polymerase to the promoter.</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464" y="204216"/>
            <a:ext cx="6291072" cy="64495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11.2</a:t>
            </a:r>
            <a:endParaRPr lang="en-US" dirty="0"/>
          </a:p>
        </p:txBody>
      </p:sp>
      <p:sp>
        <p:nvSpPr>
          <p:cNvPr id="4" name="TextBox 2"/>
          <p:cNvSpPr txBox="1">
            <a:spLocks noChangeArrowheads="1"/>
          </p:cNvSpPr>
          <p:nvPr/>
        </p:nvSpPr>
        <p:spPr bwMode="auto">
          <a:xfrm>
            <a:off x="4864806" y="210681"/>
            <a:ext cx="6363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Operon</a:t>
            </a:r>
          </a:p>
        </p:txBody>
      </p:sp>
      <p:sp>
        <p:nvSpPr>
          <p:cNvPr id="5" name="TextBox 3"/>
          <p:cNvSpPr txBox="1">
            <a:spLocks noChangeArrowheads="1"/>
          </p:cNvSpPr>
          <p:nvPr/>
        </p:nvSpPr>
        <p:spPr bwMode="auto">
          <a:xfrm>
            <a:off x="3782131" y="602794"/>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Operator</a:t>
            </a:r>
          </a:p>
        </p:txBody>
      </p:sp>
      <p:sp>
        <p:nvSpPr>
          <p:cNvPr id="6" name="TextBox 4"/>
          <p:cNvSpPr txBox="1">
            <a:spLocks noChangeArrowheads="1"/>
          </p:cNvSpPr>
          <p:nvPr/>
        </p:nvSpPr>
        <p:spPr bwMode="auto">
          <a:xfrm>
            <a:off x="2047787" y="737733"/>
            <a:ext cx="9345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sz="1400" b="1" dirty="0" smtClean="0">
                <a:solidFill>
                  <a:srgbClr val="000000"/>
                </a:solidFill>
                <a:latin typeface="Arial"/>
                <a:ea typeface="ＭＳ Ｐゴシック" charset="0"/>
              </a:rPr>
              <a:t>Regulatory</a:t>
            </a:r>
          </a:p>
          <a:p>
            <a:pPr algn="ctr" eaLnBrk="0" hangingPunct="0"/>
            <a:r>
              <a:rPr lang="en-US" sz="1400" b="1" dirty="0" smtClean="0">
                <a:solidFill>
                  <a:srgbClr val="000000"/>
                </a:solidFill>
                <a:latin typeface="Arial"/>
                <a:ea typeface="ＭＳ Ｐゴシック" charset="0"/>
              </a:rPr>
              <a:t>gene</a:t>
            </a:r>
            <a:endParaRPr lang="en-US" sz="1400" b="1" dirty="0">
              <a:solidFill>
                <a:srgbClr val="000000"/>
              </a:solidFill>
              <a:latin typeface="Arial"/>
              <a:ea typeface="ＭＳ Ｐゴシック" charset="0"/>
            </a:endParaRPr>
          </a:p>
        </p:txBody>
      </p:sp>
      <p:sp>
        <p:nvSpPr>
          <p:cNvPr id="7" name="TextBox 6"/>
          <p:cNvSpPr txBox="1">
            <a:spLocks noChangeArrowheads="1"/>
          </p:cNvSpPr>
          <p:nvPr/>
        </p:nvSpPr>
        <p:spPr bwMode="auto">
          <a:xfrm>
            <a:off x="1465968" y="1280657"/>
            <a:ext cx="3895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DNA</a:t>
            </a:r>
          </a:p>
        </p:txBody>
      </p:sp>
      <p:sp>
        <p:nvSpPr>
          <p:cNvPr id="8" name="TextBox 7"/>
          <p:cNvSpPr txBox="1">
            <a:spLocks noChangeArrowheads="1"/>
          </p:cNvSpPr>
          <p:nvPr/>
        </p:nvSpPr>
        <p:spPr bwMode="auto">
          <a:xfrm>
            <a:off x="1465968" y="1806119"/>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mRNA</a:t>
            </a:r>
          </a:p>
        </p:txBody>
      </p:sp>
      <p:sp>
        <p:nvSpPr>
          <p:cNvPr id="9" name="TextBox 8"/>
          <p:cNvSpPr txBox="1">
            <a:spLocks noChangeArrowheads="1"/>
          </p:cNvSpPr>
          <p:nvPr/>
        </p:nvSpPr>
        <p:spPr bwMode="auto">
          <a:xfrm>
            <a:off x="1465968" y="2301419"/>
            <a:ext cx="6171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Protein</a:t>
            </a:r>
          </a:p>
        </p:txBody>
      </p:sp>
      <p:sp>
        <p:nvSpPr>
          <p:cNvPr id="10" name="TextBox 9"/>
          <p:cNvSpPr txBox="1">
            <a:spLocks noChangeArrowheads="1"/>
          </p:cNvSpPr>
          <p:nvPr/>
        </p:nvSpPr>
        <p:spPr bwMode="auto">
          <a:xfrm>
            <a:off x="5406937" y="577394"/>
            <a:ext cx="1421864"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Genes for</a:t>
            </a:r>
          </a:p>
          <a:p>
            <a:pPr eaLnBrk="0" hangingPunct="0">
              <a:lnSpc>
                <a:spcPts val="1600"/>
              </a:lnSpc>
            </a:pPr>
            <a:r>
              <a:rPr lang="en-US" sz="1400" b="1" dirty="0" smtClean="0">
                <a:solidFill>
                  <a:srgbClr val="000000"/>
                </a:solidFill>
                <a:latin typeface="Arial"/>
                <a:ea typeface="ＭＳ Ｐゴシック" charset="0"/>
              </a:rPr>
              <a:t>lactose enzymes</a:t>
            </a:r>
            <a:endParaRPr lang="en-US" sz="1400" b="1" dirty="0">
              <a:solidFill>
                <a:srgbClr val="000000"/>
              </a:solidFill>
              <a:latin typeface="Arial"/>
              <a:ea typeface="ＭＳ Ｐゴシック" charset="0"/>
            </a:endParaRPr>
          </a:p>
        </p:txBody>
      </p:sp>
      <p:sp>
        <p:nvSpPr>
          <p:cNvPr id="12" name="TextBox 12"/>
          <p:cNvSpPr txBox="1">
            <a:spLocks noChangeArrowheads="1"/>
          </p:cNvSpPr>
          <p:nvPr/>
        </p:nvSpPr>
        <p:spPr bwMode="auto">
          <a:xfrm>
            <a:off x="3518606" y="2244269"/>
            <a:ext cx="82715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Active</a:t>
            </a:r>
          </a:p>
          <a:p>
            <a:pPr eaLnBrk="0" hangingPunct="0">
              <a:lnSpc>
                <a:spcPts val="1600"/>
              </a:lnSpc>
            </a:pPr>
            <a:r>
              <a:rPr lang="en-US" sz="1400" b="1" dirty="0" smtClean="0">
                <a:solidFill>
                  <a:srgbClr val="000000"/>
                </a:solidFill>
                <a:latin typeface="Arial"/>
                <a:ea typeface="ＭＳ Ｐゴシック" charset="0"/>
              </a:rPr>
              <a:t>repressor</a:t>
            </a:r>
            <a:endParaRPr lang="en-US" sz="1400" b="1" dirty="0">
              <a:solidFill>
                <a:srgbClr val="000000"/>
              </a:solidFill>
              <a:latin typeface="Arial"/>
              <a:ea typeface="ＭＳ Ｐゴシック" charset="0"/>
            </a:endParaRPr>
          </a:p>
        </p:txBody>
      </p:sp>
      <p:sp>
        <p:nvSpPr>
          <p:cNvPr id="14" name="TextBox 15"/>
          <p:cNvSpPr txBox="1">
            <a:spLocks noChangeArrowheads="1"/>
          </p:cNvSpPr>
          <p:nvPr/>
        </p:nvSpPr>
        <p:spPr bwMode="auto">
          <a:xfrm>
            <a:off x="5637918" y="2174419"/>
            <a:ext cx="142802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RNA polymerase</a:t>
            </a:r>
          </a:p>
          <a:p>
            <a:pPr eaLnBrk="0" hangingPunct="0">
              <a:lnSpc>
                <a:spcPts val="1600"/>
              </a:lnSpc>
            </a:pPr>
            <a:r>
              <a:rPr lang="en-US" sz="1400" b="1" dirty="0" smtClean="0">
                <a:solidFill>
                  <a:srgbClr val="000000"/>
                </a:solidFill>
                <a:latin typeface="Arial"/>
                <a:ea typeface="ＭＳ Ｐゴシック" charset="0"/>
              </a:rPr>
              <a:t>cannot attach to</a:t>
            </a:r>
          </a:p>
          <a:p>
            <a:pPr eaLnBrk="0" hangingPunct="0">
              <a:lnSpc>
                <a:spcPts val="1600"/>
              </a:lnSpc>
            </a:pPr>
            <a:r>
              <a:rPr lang="en-US" sz="1400" b="1" dirty="0" smtClean="0">
                <a:solidFill>
                  <a:srgbClr val="000000"/>
                </a:solidFill>
                <a:latin typeface="Arial"/>
                <a:ea typeface="ＭＳ Ｐゴシック" charset="0"/>
              </a:rPr>
              <a:t>promoter</a:t>
            </a:r>
            <a:endParaRPr lang="en-US" sz="1400" b="1" dirty="0">
              <a:solidFill>
                <a:srgbClr val="000000"/>
              </a:solidFill>
              <a:latin typeface="Arial"/>
              <a:ea typeface="ＭＳ Ｐゴシック" charset="0"/>
            </a:endParaRPr>
          </a:p>
        </p:txBody>
      </p:sp>
      <p:sp>
        <p:nvSpPr>
          <p:cNvPr id="15" name="TextBox 18"/>
          <p:cNvSpPr txBox="1">
            <a:spLocks noChangeArrowheads="1"/>
          </p:cNvSpPr>
          <p:nvPr/>
        </p:nvSpPr>
        <p:spPr bwMode="auto">
          <a:xfrm>
            <a:off x="1465968" y="2964994"/>
            <a:ext cx="29286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Operon turned off (lactose absent)</a:t>
            </a:r>
          </a:p>
        </p:txBody>
      </p:sp>
      <p:sp>
        <p:nvSpPr>
          <p:cNvPr id="16" name="TextBox 15"/>
          <p:cNvSpPr txBox="1"/>
          <p:nvPr/>
        </p:nvSpPr>
        <p:spPr>
          <a:xfrm>
            <a:off x="5328387" y="3686851"/>
            <a:ext cx="1133067"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smtClean="0">
                <a:solidFill>
                  <a:srgbClr val="000000"/>
                </a:solidFill>
                <a:latin typeface="Arial"/>
                <a:ea typeface="ＭＳ Ｐゴシック" charset="0"/>
              </a:rPr>
              <a:t>Transcription</a:t>
            </a:r>
            <a:endParaRPr lang="en-US" sz="1400" b="1" dirty="0">
              <a:solidFill>
                <a:srgbClr val="000000"/>
              </a:solidFill>
              <a:latin typeface="Arial"/>
              <a:ea typeface="ＭＳ Ｐゴシック" charset="0"/>
            </a:endParaRPr>
          </a:p>
        </p:txBody>
      </p:sp>
      <p:sp>
        <p:nvSpPr>
          <p:cNvPr id="17" name="TextBox 20"/>
          <p:cNvSpPr txBox="1">
            <a:spLocks noChangeArrowheads="1"/>
          </p:cNvSpPr>
          <p:nvPr/>
        </p:nvSpPr>
        <p:spPr bwMode="auto">
          <a:xfrm>
            <a:off x="1467556" y="4223882"/>
            <a:ext cx="3895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DNA</a:t>
            </a:r>
          </a:p>
        </p:txBody>
      </p:sp>
      <p:sp>
        <p:nvSpPr>
          <p:cNvPr id="18" name="TextBox 17"/>
          <p:cNvSpPr txBox="1"/>
          <p:nvPr/>
        </p:nvSpPr>
        <p:spPr>
          <a:xfrm>
            <a:off x="3512256" y="4547732"/>
            <a:ext cx="113814" cy="244234"/>
          </a:xfrm>
          <a:prstGeom prst="rect">
            <a:avLst/>
          </a:prstGeom>
          <a:noFill/>
        </p:spPr>
        <p:txBody>
          <a:bodyPr wrap="none" lIns="0" tIns="0" rIns="0" bIns="0">
            <a:spAutoFit/>
          </a:bodyPr>
          <a:lstStyle/>
          <a:p>
            <a:pPr eaLnBrk="0" fontAlgn="auto" hangingPunct="0">
              <a:spcBef>
                <a:spcPts val="0"/>
              </a:spcBef>
              <a:spcAft>
                <a:spcPts val="0"/>
              </a:spcAft>
              <a:defRPr/>
            </a:pPr>
            <a:r>
              <a:rPr lang="en-US" sz="1587" b="1" dirty="0">
                <a:solidFill>
                  <a:srgbClr val="FFFFFF"/>
                </a:solidFill>
                <a:latin typeface="Arial"/>
                <a:ea typeface="ＭＳ Ｐゴシック" charset="0"/>
              </a:rPr>
              <a:t>3</a:t>
            </a:r>
          </a:p>
        </p:txBody>
      </p:sp>
      <p:sp>
        <p:nvSpPr>
          <p:cNvPr id="19" name="TextBox 22"/>
          <p:cNvSpPr txBox="1">
            <a:spLocks noChangeArrowheads="1"/>
          </p:cNvSpPr>
          <p:nvPr/>
        </p:nvSpPr>
        <p:spPr bwMode="auto">
          <a:xfrm>
            <a:off x="1467556" y="4749344"/>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mRNA</a:t>
            </a:r>
          </a:p>
        </p:txBody>
      </p:sp>
      <p:sp>
        <p:nvSpPr>
          <p:cNvPr id="20" name="TextBox 23"/>
          <p:cNvSpPr txBox="1">
            <a:spLocks noChangeArrowheads="1"/>
          </p:cNvSpPr>
          <p:nvPr/>
        </p:nvSpPr>
        <p:spPr bwMode="auto">
          <a:xfrm>
            <a:off x="1467556" y="5243057"/>
            <a:ext cx="6171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Protein</a:t>
            </a:r>
          </a:p>
        </p:txBody>
      </p:sp>
      <p:sp>
        <p:nvSpPr>
          <p:cNvPr id="21" name="TextBox 24"/>
          <p:cNvSpPr txBox="1">
            <a:spLocks noChangeArrowheads="1"/>
          </p:cNvSpPr>
          <p:nvPr/>
        </p:nvSpPr>
        <p:spPr bwMode="auto">
          <a:xfrm>
            <a:off x="4005968" y="4392950"/>
            <a:ext cx="159979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RNA polymerase</a:t>
            </a:r>
          </a:p>
          <a:p>
            <a:pPr eaLnBrk="0" hangingPunct="0">
              <a:lnSpc>
                <a:spcPts val="1600"/>
              </a:lnSpc>
            </a:pPr>
            <a:r>
              <a:rPr lang="en-US" sz="1400" b="1" dirty="0" smtClean="0">
                <a:solidFill>
                  <a:srgbClr val="000000"/>
                </a:solidFill>
                <a:latin typeface="Arial"/>
                <a:ea typeface="ＭＳ Ｐゴシック" charset="0"/>
              </a:rPr>
              <a:t>bound to promoter</a:t>
            </a:r>
            <a:endParaRPr lang="en-US" sz="1400" b="1" dirty="0">
              <a:solidFill>
                <a:srgbClr val="000000"/>
              </a:solidFill>
              <a:latin typeface="Arial"/>
              <a:ea typeface="ＭＳ Ｐゴシック" charset="0"/>
            </a:endParaRPr>
          </a:p>
        </p:txBody>
      </p:sp>
      <p:sp>
        <p:nvSpPr>
          <p:cNvPr id="22" name="TextBox 26"/>
          <p:cNvSpPr txBox="1">
            <a:spLocks noChangeArrowheads="1"/>
          </p:cNvSpPr>
          <p:nvPr/>
        </p:nvSpPr>
        <p:spPr bwMode="auto">
          <a:xfrm>
            <a:off x="4883856" y="4943019"/>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mRNA</a:t>
            </a:r>
          </a:p>
        </p:txBody>
      </p:sp>
      <p:sp>
        <p:nvSpPr>
          <p:cNvPr id="23" name="TextBox 22"/>
          <p:cNvSpPr txBox="1"/>
          <p:nvPr/>
        </p:nvSpPr>
        <p:spPr>
          <a:xfrm>
            <a:off x="3580518" y="5062082"/>
            <a:ext cx="113814" cy="244234"/>
          </a:xfrm>
          <a:prstGeom prst="rect">
            <a:avLst/>
          </a:prstGeom>
          <a:noFill/>
        </p:spPr>
        <p:txBody>
          <a:bodyPr wrap="none" lIns="0" tIns="0" rIns="0" bIns="0">
            <a:spAutoFit/>
          </a:bodyPr>
          <a:lstStyle/>
          <a:p>
            <a:pPr eaLnBrk="0" fontAlgn="auto" hangingPunct="0">
              <a:spcBef>
                <a:spcPts val="0"/>
              </a:spcBef>
              <a:spcAft>
                <a:spcPts val="0"/>
              </a:spcAft>
              <a:defRPr/>
            </a:pPr>
            <a:r>
              <a:rPr lang="en-US" sz="1587" b="1">
                <a:solidFill>
                  <a:srgbClr val="FFFFFF"/>
                </a:solidFill>
                <a:latin typeface="Arial"/>
                <a:ea typeface="ＭＳ Ｐゴシック" charset="0"/>
              </a:rPr>
              <a:t>2</a:t>
            </a:r>
          </a:p>
        </p:txBody>
      </p:sp>
      <p:sp>
        <p:nvSpPr>
          <p:cNvPr id="24" name="TextBox 23"/>
          <p:cNvSpPr txBox="1"/>
          <p:nvPr/>
        </p:nvSpPr>
        <p:spPr>
          <a:xfrm>
            <a:off x="2154943" y="5489119"/>
            <a:ext cx="113814" cy="244234"/>
          </a:xfrm>
          <a:prstGeom prst="rect">
            <a:avLst/>
          </a:prstGeom>
          <a:noFill/>
        </p:spPr>
        <p:txBody>
          <a:bodyPr wrap="none" lIns="0" tIns="0" rIns="0" bIns="0">
            <a:spAutoFit/>
          </a:bodyPr>
          <a:lstStyle/>
          <a:p>
            <a:pPr eaLnBrk="0" fontAlgn="auto" hangingPunct="0">
              <a:spcBef>
                <a:spcPts val="0"/>
              </a:spcBef>
              <a:spcAft>
                <a:spcPts val="0"/>
              </a:spcAft>
              <a:defRPr/>
            </a:pPr>
            <a:r>
              <a:rPr lang="en-US" sz="1587" b="1">
                <a:solidFill>
                  <a:srgbClr val="FFFFFF"/>
                </a:solidFill>
                <a:latin typeface="Arial"/>
                <a:ea typeface="ＭＳ Ｐゴシック" charset="0"/>
              </a:rPr>
              <a:t>1</a:t>
            </a:r>
          </a:p>
        </p:txBody>
      </p:sp>
      <p:sp>
        <p:nvSpPr>
          <p:cNvPr id="25" name="TextBox 24"/>
          <p:cNvSpPr txBox="1"/>
          <p:nvPr/>
        </p:nvSpPr>
        <p:spPr>
          <a:xfrm>
            <a:off x="6717390" y="4909681"/>
            <a:ext cx="953531"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smtClean="0">
                <a:solidFill>
                  <a:srgbClr val="000000"/>
                </a:solidFill>
                <a:latin typeface="Arial"/>
                <a:ea typeface="ＭＳ Ｐゴシック" charset="0"/>
              </a:rPr>
              <a:t>Translation</a:t>
            </a:r>
            <a:endParaRPr lang="en-US" sz="1400" b="1" dirty="0">
              <a:solidFill>
                <a:srgbClr val="000000"/>
              </a:solidFill>
              <a:latin typeface="Arial"/>
              <a:ea typeface="ＭＳ Ｐゴシック" charset="0"/>
            </a:endParaRPr>
          </a:p>
        </p:txBody>
      </p:sp>
      <p:sp>
        <p:nvSpPr>
          <p:cNvPr id="26" name="TextBox 30"/>
          <p:cNvSpPr txBox="1">
            <a:spLocks noChangeArrowheads="1"/>
          </p:cNvSpPr>
          <p:nvPr/>
        </p:nvSpPr>
        <p:spPr bwMode="auto">
          <a:xfrm>
            <a:off x="1462793" y="5790744"/>
            <a:ext cx="6748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Lactose</a:t>
            </a:r>
          </a:p>
        </p:txBody>
      </p:sp>
      <p:sp>
        <p:nvSpPr>
          <p:cNvPr id="27" name="TextBox 31"/>
          <p:cNvSpPr txBox="1">
            <a:spLocks noChangeArrowheads="1"/>
          </p:cNvSpPr>
          <p:nvPr/>
        </p:nvSpPr>
        <p:spPr bwMode="auto">
          <a:xfrm>
            <a:off x="4315531" y="5600244"/>
            <a:ext cx="8271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smtClean="0">
                <a:solidFill>
                  <a:srgbClr val="000000"/>
                </a:solidFill>
                <a:latin typeface="Arial"/>
                <a:ea typeface="ＭＳ Ｐゴシック" charset="0"/>
              </a:rPr>
              <a:t>Inactive</a:t>
            </a:r>
          </a:p>
          <a:p>
            <a:pPr eaLnBrk="0" hangingPunct="0"/>
            <a:r>
              <a:rPr lang="en-US" sz="1400" b="1" smtClean="0">
                <a:solidFill>
                  <a:srgbClr val="000000"/>
                </a:solidFill>
                <a:latin typeface="Arial"/>
                <a:ea typeface="ＭＳ Ｐゴシック" charset="0"/>
              </a:rPr>
              <a:t>repressor</a:t>
            </a:r>
            <a:endParaRPr lang="en-US" sz="1400" b="1">
              <a:solidFill>
                <a:srgbClr val="000000"/>
              </a:solidFill>
              <a:latin typeface="Arial"/>
              <a:ea typeface="ＭＳ Ｐゴシック" charset="0"/>
            </a:endParaRPr>
          </a:p>
        </p:txBody>
      </p:sp>
      <p:sp>
        <p:nvSpPr>
          <p:cNvPr id="28" name="TextBox 33"/>
          <p:cNvSpPr txBox="1">
            <a:spLocks noChangeArrowheads="1"/>
          </p:cNvSpPr>
          <p:nvPr/>
        </p:nvSpPr>
        <p:spPr bwMode="auto">
          <a:xfrm>
            <a:off x="6064956" y="6101894"/>
            <a:ext cx="14811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Lactose enzymes</a:t>
            </a:r>
          </a:p>
        </p:txBody>
      </p:sp>
      <p:sp>
        <p:nvSpPr>
          <p:cNvPr id="29" name="TextBox 34"/>
          <p:cNvSpPr txBox="1">
            <a:spLocks noChangeArrowheads="1"/>
          </p:cNvSpPr>
          <p:nvPr/>
        </p:nvSpPr>
        <p:spPr bwMode="auto">
          <a:xfrm>
            <a:off x="1467556" y="6379707"/>
            <a:ext cx="41437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Operon turned on (lactose inactivates repressor)</a:t>
            </a:r>
          </a:p>
        </p:txBody>
      </p:sp>
      <p:sp>
        <p:nvSpPr>
          <p:cNvPr id="30" name="TextBox 4"/>
          <p:cNvSpPr txBox="1">
            <a:spLocks noChangeArrowheads="1"/>
          </p:cNvSpPr>
          <p:nvPr/>
        </p:nvSpPr>
        <p:spPr bwMode="auto">
          <a:xfrm>
            <a:off x="3136125" y="825381"/>
            <a:ext cx="7982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Promoter</a:t>
            </a:r>
          </a:p>
        </p:txBody>
      </p:sp>
      <p:sp>
        <p:nvSpPr>
          <p:cNvPr id="31" name="Freeform 30"/>
          <p:cNvSpPr/>
          <p:nvPr/>
        </p:nvSpPr>
        <p:spPr>
          <a:xfrm>
            <a:off x="3745707" y="4357688"/>
            <a:ext cx="223837" cy="13335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2" name="Freeform 31"/>
          <p:cNvSpPr/>
          <p:nvPr/>
        </p:nvSpPr>
        <p:spPr>
          <a:xfrm>
            <a:off x="5279232" y="2189499"/>
            <a:ext cx="326534" cy="7745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33" name="Group 32"/>
          <p:cNvGrpSpPr/>
          <p:nvPr/>
        </p:nvGrpSpPr>
        <p:grpSpPr>
          <a:xfrm rot="10800000">
            <a:off x="3331367" y="417740"/>
            <a:ext cx="3682207" cy="274410"/>
            <a:chOff x="424395" y="5613146"/>
            <a:chExt cx="928192" cy="336460"/>
          </a:xfrm>
        </p:grpSpPr>
        <p:sp>
          <p:nvSpPr>
            <p:cNvPr id="34"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35"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36" name="Group 35"/>
          <p:cNvGrpSpPr/>
          <p:nvPr/>
        </p:nvGrpSpPr>
        <p:grpSpPr>
          <a:xfrm rot="11279966">
            <a:off x="4440429" y="967018"/>
            <a:ext cx="2609242" cy="292608"/>
            <a:chOff x="424395" y="5613146"/>
            <a:chExt cx="928192" cy="336460"/>
          </a:xfrm>
        </p:grpSpPr>
        <p:sp>
          <p:nvSpPr>
            <p:cNvPr id="37"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38"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41" name="Group 40"/>
          <p:cNvGrpSpPr/>
          <p:nvPr/>
        </p:nvGrpSpPr>
        <p:grpSpPr>
          <a:xfrm>
            <a:off x="3433503" y="1689246"/>
            <a:ext cx="289267" cy="289306"/>
            <a:chOff x="3433503" y="1689246"/>
            <a:chExt cx="289267" cy="289306"/>
          </a:xfrm>
        </p:grpSpPr>
        <p:sp>
          <p:nvSpPr>
            <p:cNvPr id="39" name="Freeform 3"/>
            <p:cNvSpPr/>
            <p:nvPr/>
          </p:nvSpPr>
          <p:spPr>
            <a:xfrm>
              <a:off x="3433503" y="1689246"/>
              <a:ext cx="289267" cy="289306"/>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40" name="TextBox 39"/>
            <p:cNvSpPr txBox="1"/>
            <p:nvPr/>
          </p:nvSpPr>
          <p:spPr>
            <a:xfrm>
              <a:off x="3519399" y="1709401"/>
              <a:ext cx="113814" cy="244234"/>
            </a:xfrm>
            <a:prstGeom prst="rect">
              <a:avLst/>
            </a:prstGeom>
            <a:noFill/>
          </p:spPr>
          <p:txBody>
            <a:bodyPr wrap="none" lIns="0" tIns="0" rIns="0" bIns="0">
              <a:spAutoFit/>
            </a:bodyPr>
            <a:lstStyle/>
            <a:p>
              <a:pPr eaLnBrk="0" fontAlgn="auto" hangingPunct="0">
                <a:spcBef>
                  <a:spcPts val="0"/>
                </a:spcBef>
                <a:spcAft>
                  <a:spcPts val="0"/>
                </a:spcAft>
                <a:defRPr/>
              </a:pPr>
              <a:r>
                <a:rPr lang="en-US" sz="1587" b="1" dirty="0" smtClean="0">
                  <a:solidFill>
                    <a:srgbClr val="FFFFFF"/>
                  </a:solidFill>
                  <a:latin typeface="Arial"/>
                  <a:ea typeface="ＭＳ Ｐゴシック" charset="0"/>
                </a:rPr>
                <a:t>1</a:t>
              </a:r>
              <a:endParaRPr lang="en-US" sz="1587" b="1" dirty="0">
                <a:solidFill>
                  <a:srgbClr val="FFFFFF"/>
                </a:solidFill>
                <a:latin typeface="Arial"/>
                <a:ea typeface="ＭＳ Ｐゴシック" charset="0"/>
              </a:endParaRPr>
            </a:p>
          </p:txBody>
        </p:sp>
      </p:grpSp>
      <p:grpSp>
        <p:nvGrpSpPr>
          <p:cNvPr id="42" name="Group 41"/>
          <p:cNvGrpSpPr/>
          <p:nvPr/>
        </p:nvGrpSpPr>
        <p:grpSpPr>
          <a:xfrm>
            <a:off x="4287495" y="1798976"/>
            <a:ext cx="289267" cy="289306"/>
            <a:chOff x="3433503" y="1689246"/>
            <a:chExt cx="289267" cy="289306"/>
          </a:xfrm>
        </p:grpSpPr>
        <p:sp>
          <p:nvSpPr>
            <p:cNvPr id="43" name="Freeform 3"/>
            <p:cNvSpPr/>
            <p:nvPr/>
          </p:nvSpPr>
          <p:spPr>
            <a:xfrm>
              <a:off x="3433503" y="1689246"/>
              <a:ext cx="289267" cy="289306"/>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44" name="TextBox 43"/>
            <p:cNvSpPr txBox="1"/>
            <p:nvPr/>
          </p:nvSpPr>
          <p:spPr>
            <a:xfrm>
              <a:off x="3519399" y="1709401"/>
              <a:ext cx="113814" cy="244234"/>
            </a:xfrm>
            <a:prstGeom prst="rect">
              <a:avLst/>
            </a:prstGeom>
            <a:noFill/>
          </p:spPr>
          <p:txBody>
            <a:bodyPr wrap="none" lIns="0" tIns="0" rIns="0" bIns="0">
              <a:spAutoFit/>
            </a:bodyPr>
            <a:lstStyle/>
            <a:p>
              <a:pPr eaLnBrk="0" fontAlgn="auto" hangingPunct="0">
                <a:spcBef>
                  <a:spcPts val="0"/>
                </a:spcBef>
                <a:spcAft>
                  <a:spcPts val="0"/>
                </a:spcAft>
                <a:defRPr/>
              </a:pPr>
              <a:r>
                <a:rPr lang="en-US" sz="1587" b="1" dirty="0" smtClean="0">
                  <a:solidFill>
                    <a:srgbClr val="FFFFFF"/>
                  </a:solidFill>
                  <a:latin typeface="Arial"/>
                  <a:ea typeface="ＭＳ Ｐゴシック" charset="0"/>
                </a:rPr>
                <a:t>2</a:t>
              </a:r>
              <a:endParaRPr lang="en-US" sz="1587" b="1" dirty="0">
                <a:solidFill>
                  <a:srgbClr val="FFFFFF"/>
                </a:solidFill>
                <a:latin typeface="Arial"/>
                <a:ea typeface="ＭＳ Ｐゴシック" charset="0"/>
              </a:endParaRPr>
            </a:p>
          </p:txBody>
        </p:sp>
      </p:grpSp>
      <p:grpSp>
        <p:nvGrpSpPr>
          <p:cNvPr id="45" name="Group 44"/>
          <p:cNvGrpSpPr/>
          <p:nvPr/>
        </p:nvGrpSpPr>
        <p:grpSpPr>
          <a:xfrm>
            <a:off x="2061830" y="5458834"/>
            <a:ext cx="289267" cy="289306"/>
            <a:chOff x="3433503" y="1689246"/>
            <a:chExt cx="289267" cy="289306"/>
          </a:xfrm>
          <a:solidFill>
            <a:srgbClr val="0095DA"/>
          </a:solidFill>
        </p:grpSpPr>
        <p:sp>
          <p:nvSpPr>
            <p:cNvPr id="46" name="Freeform 3"/>
            <p:cNvSpPr/>
            <p:nvPr/>
          </p:nvSpPr>
          <p:spPr>
            <a:xfrm>
              <a:off x="3433503" y="1689246"/>
              <a:ext cx="289267" cy="289306"/>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47" name="TextBox 46"/>
            <p:cNvSpPr txBox="1"/>
            <p:nvPr/>
          </p:nvSpPr>
          <p:spPr>
            <a:xfrm>
              <a:off x="3519399" y="1709401"/>
              <a:ext cx="113814" cy="244234"/>
            </a:xfrm>
            <a:prstGeom prst="rect">
              <a:avLst/>
            </a:prstGeom>
            <a:grpFill/>
          </p:spPr>
          <p:txBody>
            <a:bodyPr wrap="none" lIns="0" tIns="0" rIns="0" bIns="0">
              <a:spAutoFit/>
            </a:bodyPr>
            <a:lstStyle/>
            <a:p>
              <a:pPr eaLnBrk="0" fontAlgn="auto" hangingPunct="0">
                <a:spcBef>
                  <a:spcPts val="0"/>
                </a:spcBef>
                <a:spcAft>
                  <a:spcPts val="0"/>
                </a:spcAft>
                <a:defRPr/>
              </a:pPr>
              <a:r>
                <a:rPr lang="en-US" sz="1587" b="1" dirty="0" smtClean="0">
                  <a:solidFill>
                    <a:srgbClr val="FFFFFF"/>
                  </a:solidFill>
                  <a:latin typeface="Arial"/>
                  <a:ea typeface="ＭＳ Ｐゴシック" charset="0"/>
                </a:rPr>
                <a:t>1</a:t>
              </a:r>
              <a:endParaRPr lang="en-US" sz="1587" b="1" dirty="0">
                <a:solidFill>
                  <a:srgbClr val="FFFFFF"/>
                </a:solidFill>
                <a:latin typeface="Arial"/>
                <a:ea typeface="ＭＳ Ｐゴシック" charset="0"/>
              </a:endParaRPr>
            </a:p>
          </p:txBody>
        </p:sp>
      </p:grpSp>
      <p:grpSp>
        <p:nvGrpSpPr>
          <p:cNvPr id="48" name="Group 47"/>
          <p:cNvGrpSpPr/>
          <p:nvPr/>
        </p:nvGrpSpPr>
        <p:grpSpPr>
          <a:xfrm>
            <a:off x="3488200" y="5028099"/>
            <a:ext cx="289267" cy="289306"/>
            <a:chOff x="3433503" y="1689246"/>
            <a:chExt cx="289267" cy="289306"/>
          </a:xfrm>
          <a:solidFill>
            <a:srgbClr val="0095DA"/>
          </a:solidFill>
        </p:grpSpPr>
        <p:sp>
          <p:nvSpPr>
            <p:cNvPr id="49" name="Freeform 3"/>
            <p:cNvSpPr/>
            <p:nvPr/>
          </p:nvSpPr>
          <p:spPr>
            <a:xfrm>
              <a:off x="3433503" y="1689246"/>
              <a:ext cx="289267" cy="289306"/>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50" name="TextBox 49"/>
            <p:cNvSpPr txBox="1"/>
            <p:nvPr/>
          </p:nvSpPr>
          <p:spPr>
            <a:xfrm>
              <a:off x="3519399" y="1709401"/>
              <a:ext cx="113814" cy="244234"/>
            </a:xfrm>
            <a:prstGeom prst="rect">
              <a:avLst/>
            </a:prstGeom>
            <a:grpFill/>
          </p:spPr>
          <p:txBody>
            <a:bodyPr wrap="none" lIns="0" tIns="0" rIns="0" bIns="0">
              <a:spAutoFit/>
            </a:bodyPr>
            <a:lstStyle/>
            <a:p>
              <a:pPr eaLnBrk="0" fontAlgn="auto" hangingPunct="0">
                <a:spcBef>
                  <a:spcPts val="0"/>
                </a:spcBef>
                <a:spcAft>
                  <a:spcPts val="0"/>
                </a:spcAft>
                <a:defRPr/>
              </a:pPr>
              <a:r>
                <a:rPr lang="en-US" sz="1587" b="1" dirty="0" smtClean="0">
                  <a:solidFill>
                    <a:srgbClr val="FFFFFF"/>
                  </a:solidFill>
                  <a:latin typeface="Arial"/>
                  <a:ea typeface="ＭＳ Ｐゴシック" charset="0"/>
                </a:rPr>
                <a:t>2</a:t>
              </a:r>
              <a:endParaRPr lang="en-US" sz="1587" b="1" dirty="0">
                <a:solidFill>
                  <a:srgbClr val="FFFFFF"/>
                </a:solidFill>
                <a:latin typeface="Arial"/>
                <a:ea typeface="ＭＳ Ｐゴシック" charset="0"/>
              </a:endParaRPr>
            </a:p>
          </p:txBody>
        </p:sp>
      </p:grpSp>
      <p:grpSp>
        <p:nvGrpSpPr>
          <p:cNvPr id="51" name="Group 50"/>
          <p:cNvGrpSpPr/>
          <p:nvPr/>
        </p:nvGrpSpPr>
        <p:grpSpPr>
          <a:xfrm>
            <a:off x="3424529" y="4514853"/>
            <a:ext cx="289267" cy="289306"/>
            <a:chOff x="3433503" y="1689246"/>
            <a:chExt cx="289267" cy="289306"/>
          </a:xfrm>
          <a:solidFill>
            <a:srgbClr val="0095DA"/>
          </a:solidFill>
        </p:grpSpPr>
        <p:sp>
          <p:nvSpPr>
            <p:cNvPr id="52" name="Freeform 3"/>
            <p:cNvSpPr/>
            <p:nvPr/>
          </p:nvSpPr>
          <p:spPr>
            <a:xfrm>
              <a:off x="3433503" y="1689246"/>
              <a:ext cx="289267" cy="289306"/>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53" name="TextBox 52"/>
            <p:cNvSpPr txBox="1"/>
            <p:nvPr/>
          </p:nvSpPr>
          <p:spPr>
            <a:xfrm>
              <a:off x="3519399" y="1709401"/>
              <a:ext cx="113814" cy="244234"/>
            </a:xfrm>
            <a:prstGeom prst="rect">
              <a:avLst/>
            </a:prstGeom>
            <a:grpFill/>
          </p:spPr>
          <p:txBody>
            <a:bodyPr wrap="none" lIns="0" tIns="0" rIns="0" bIns="0">
              <a:spAutoFit/>
            </a:bodyPr>
            <a:lstStyle/>
            <a:p>
              <a:pPr eaLnBrk="0" fontAlgn="auto" hangingPunct="0">
                <a:spcBef>
                  <a:spcPts val="0"/>
                </a:spcBef>
                <a:spcAft>
                  <a:spcPts val="0"/>
                </a:spcAft>
                <a:defRPr/>
              </a:pPr>
              <a:r>
                <a:rPr lang="en-US" sz="1587" b="1" dirty="0" smtClean="0">
                  <a:solidFill>
                    <a:srgbClr val="FFFFFF"/>
                  </a:solidFill>
                  <a:latin typeface="Arial"/>
                  <a:ea typeface="ＭＳ Ｐゴシック" charset="0"/>
                </a:rPr>
                <a:t>3</a:t>
              </a:r>
              <a:endParaRPr lang="en-US" sz="1587" b="1" dirty="0">
                <a:solidFill>
                  <a:srgbClr val="FFFFFF"/>
                </a:solidFill>
                <a:latin typeface="Arial"/>
                <a:ea typeface="ＭＳ Ｐゴシック" charset="0"/>
              </a:endParaRPr>
            </a:p>
          </p:txBody>
        </p:sp>
      </p:grpSp>
      <p:grpSp>
        <p:nvGrpSpPr>
          <p:cNvPr id="54" name="Group 53"/>
          <p:cNvGrpSpPr/>
          <p:nvPr/>
        </p:nvGrpSpPr>
        <p:grpSpPr>
          <a:xfrm>
            <a:off x="4967580" y="3641552"/>
            <a:ext cx="289267" cy="289306"/>
            <a:chOff x="3433503" y="1689246"/>
            <a:chExt cx="289267" cy="289306"/>
          </a:xfrm>
          <a:solidFill>
            <a:srgbClr val="0095DA"/>
          </a:solidFill>
        </p:grpSpPr>
        <p:sp>
          <p:nvSpPr>
            <p:cNvPr id="55" name="Freeform 3"/>
            <p:cNvSpPr/>
            <p:nvPr/>
          </p:nvSpPr>
          <p:spPr>
            <a:xfrm>
              <a:off x="3433503" y="1689246"/>
              <a:ext cx="289267" cy="289306"/>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56" name="TextBox 55"/>
            <p:cNvSpPr txBox="1"/>
            <p:nvPr/>
          </p:nvSpPr>
          <p:spPr>
            <a:xfrm>
              <a:off x="3519399" y="1709401"/>
              <a:ext cx="113814" cy="244234"/>
            </a:xfrm>
            <a:prstGeom prst="rect">
              <a:avLst/>
            </a:prstGeom>
            <a:grpFill/>
          </p:spPr>
          <p:txBody>
            <a:bodyPr wrap="none" lIns="0" tIns="0" rIns="0" bIns="0">
              <a:spAutoFit/>
            </a:bodyPr>
            <a:lstStyle/>
            <a:p>
              <a:pPr eaLnBrk="0" fontAlgn="auto" hangingPunct="0">
                <a:spcBef>
                  <a:spcPts val="0"/>
                </a:spcBef>
                <a:spcAft>
                  <a:spcPts val="0"/>
                </a:spcAft>
                <a:defRPr/>
              </a:pPr>
              <a:r>
                <a:rPr lang="en-US" sz="1587" b="1" dirty="0" smtClean="0">
                  <a:solidFill>
                    <a:srgbClr val="FFFFFF"/>
                  </a:solidFill>
                  <a:latin typeface="Arial"/>
                  <a:ea typeface="ＭＳ Ｐゴシック" charset="0"/>
                </a:rPr>
                <a:t>4</a:t>
              </a:r>
              <a:endParaRPr lang="en-US" sz="1587" b="1" dirty="0">
                <a:solidFill>
                  <a:srgbClr val="FFFFFF"/>
                </a:solidFill>
                <a:latin typeface="Arial"/>
                <a:ea typeface="ＭＳ Ｐゴシック" charset="0"/>
              </a:endParaRPr>
            </a:p>
          </p:txBody>
        </p:sp>
      </p:grpSp>
      <p:grpSp>
        <p:nvGrpSpPr>
          <p:cNvPr id="57" name="Group 56"/>
          <p:cNvGrpSpPr/>
          <p:nvPr/>
        </p:nvGrpSpPr>
        <p:grpSpPr>
          <a:xfrm>
            <a:off x="6356690" y="4868517"/>
            <a:ext cx="289267" cy="289306"/>
            <a:chOff x="3433503" y="1689246"/>
            <a:chExt cx="289267" cy="289306"/>
          </a:xfrm>
          <a:solidFill>
            <a:srgbClr val="0095DA"/>
          </a:solidFill>
        </p:grpSpPr>
        <p:sp>
          <p:nvSpPr>
            <p:cNvPr id="58" name="Freeform 3"/>
            <p:cNvSpPr/>
            <p:nvPr/>
          </p:nvSpPr>
          <p:spPr>
            <a:xfrm>
              <a:off x="3433503" y="1689246"/>
              <a:ext cx="289267" cy="289306"/>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59" name="TextBox 58"/>
            <p:cNvSpPr txBox="1"/>
            <p:nvPr/>
          </p:nvSpPr>
          <p:spPr>
            <a:xfrm>
              <a:off x="3519399" y="1709401"/>
              <a:ext cx="113814" cy="244234"/>
            </a:xfrm>
            <a:prstGeom prst="rect">
              <a:avLst/>
            </a:prstGeom>
            <a:grpFill/>
          </p:spPr>
          <p:txBody>
            <a:bodyPr wrap="none" lIns="0" tIns="0" rIns="0" bIns="0">
              <a:spAutoFit/>
            </a:bodyPr>
            <a:lstStyle/>
            <a:p>
              <a:pPr eaLnBrk="0" fontAlgn="auto" hangingPunct="0">
                <a:spcBef>
                  <a:spcPts val="0"/>
                </a:spcBef>
                <a:spcAft>
                  <a:spcPts val="0"/>
                </a:spcAft>
                <a:defRPr/>
              </a:pPr>
              <a:r>
                <a:rPr lang="en-US" sz="1587" b="1" dirty="0" smtClean="0">
                  <a:solidFill>
                    <a:srgbClr val="FFFFFF"/>
                  </a:solidFill>
                  <a:latin typeface="Arial"/>
                  <a:ea typeface="ＭＳ Ｐゴシック" charset="0"/>
                </a:rPr>
                <a:t>5</a:t>
              </a:r>
              <a:endParaRPr lang="en-US" sz="1587" b="1" dirty="0">
                <a:solidFill>
                  <a:srgbClr val="FFFFFF"/>
                </a:solidFill>
                <a:latin typeface="Arial"/>
                <a:ea typeface="ＭＳ Ｐゴシック" charset="0"/>
              </a:endParaRPr>
            </a:p>
          </p:txBody>
        </p:sp>
      </p:grpSp>
      <p:cxnSp>
        <p:nvCxnSpPr>
          <p:cNvPr id="62" name="Straight Connector 61"/>
          <p:cNvCxnSpPr/>
          <p:nvPr/>
        </p:nvCxnSpPr>
        <p:spPr bwMode="auto">
          <a:xfrm flipH="1">
            <a:off x="4169965" y="811888"/>
            <a:ext cx="1" cy="28031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41120"/>
            <a:ext cx="8546592" cy="4175760"/>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11.2-1</a:t>
            </a:r>
            <a:endParaRPr lang="en-US" dirty="0"/>
          </a:p>
        </p:txBody>
      </p:sp>
      <p:sp>
        <p:nvSpPr>
          <p:cNvPr id="4" name="TextBox 2"/>
          <p:cNvSpPr txBox="1">
            <a:spLocks noChangeArrowheads="1"/>
          </p:cNvSpPr>
          <p:nvPr/>
        </p:nvSpPr>
        <p:spPr bwMode="auto">
          <a:xfrm>
            <a:off x="5084699" y="1330117"/>
            <a:ext cx="8672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Operon</a:t>
            </a:r>
          </a:p>
        </p:txBody>
      </p:sp>
      <p:sp>
        <p:nvSpPr>
          <p:cNvPr id="5" name="TextBox 3"/>
          <p:cNvSpPr txBox="1">
            <a:spLocks noChangeArrowheads="1"/>
          </p:cNvSpPr>
          <p:nvPr/>
        </p:nvSpPr>
        <p:spPr bwMode="auto">
          <a:xfrm>
            <a:off x="3567049" y="1876217"/>
            <a:ext cx="103073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Operator</a:t>
            </a:r>
          </a:p>
        </p:txBody>
      </p:sp>
      <p:sp>
        <p:nvSpPr>
          <p:cNvPr id="6" name="TextBox 4"/>
          <p:cNvSpPr txBox="1">
            <a:spLocks noChangeArrowheads="1"/>
          </p:cNvSpPr>
          <p:nvPr/>
        </p:nvSpPr>
        <p:spPr bwMode="auto">
          <a:xfrm>
            <a:off x="1184213" y="2092117"/>
            <a:ext cx="12759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Regulatory</a:t>
            </a:r>
          </a:p>
          <a:p>
            <a:pPr algn="ctr" eaLnBrk="0" hangingPunct="0">
              <a:lnSpc>
                <a:spcPts val="2200"/>
              </a:lnSpc>
            </a:pPr>
            <a:r>
              <a:rPr lang="en-US" sz="1900" b="1" dirty="0" smtClean="0">
                <a:solidFill>
                  <a:srgbClr val="000000"/>
                </a:solidFill>
                <a:latin typeface="Arial"/>
                <a:ea typeface="ＭＳ Ｐゴシック" charset="0"/>
              </a:rPr>
              <a:t>gene</a:t>
            </a:r>
            <a:endParaRPr lang="en-US" sz="1900" b="1" dirty="0">
              <a:solidFill>
                <a:srgbClr val="000000"/>
              </a:solidFill>
              <a:latin typeface="Arial"/>
              <a:ea typeface="ＭＳ Ｐゴシック" charset="0"/>
            </a:endParaRPr>
          </a:p>
        </p:txBody>
      </p:sp>
      <p:sp>
        <p:nvSpPr>
          <p:cNvPr id="7" name="TextBox 6"/>
          <p:cNvSpPr txBox="1">
            <a:spLocks noChangeArrowheads="1"/>
          </p:cNvSpPr>
          <p:nvPr/>
        </p:nvSpPr>
        <p:spPr bwMode="auto">
          <a:xfrm>
            <a:off x="344424" y="2819192"/>
            <a:ext cx="5289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a:solidFill>
                  <a:srgbClr val="000000"/>
                </a:solidFill>
                <a:latin typeface="Arial"/>
                <a:ea typeface="ＭＳ Ｐゴシック" charset="0"/>
              </a:rPr>
              <a:t>DNA</a:t>
            </a:r>
          </a:p>
        </p:txBody>
      </p:sp>
      <p:sp>
        <p:nvSpPr>
          <p:cNvPr id="8" name="TextBox 7"/>
          <p:cNvSpPr txBox="1">
            <a:spLocks noChangeArrowheads="1"/>
          </p:cNvSpPr>
          <p:nvPr/>
        </p:nvSpPr>
        <p:spPr bwMode="auto">
          <a:xfrm>
            <a:off x="344424" y="3551030"/>
            <a:ext cx="745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mRNA</a:t>
            </a:r>
          </a:p>
        </p:txBody>
      </p:sp>
      <p:sp>
        <p:nvSpPr>
          <p:cNvPr id="9" name="TextBox 8"/>
          <p:cNvSpPr txBox="1">
            <a:spLocks noChangeArrowheads="1"/>
          </p:cNvSpPr>
          <p:nvPr/>
        </p:nvSpPr>
        <p:spPr bwMode="auto">
          <a:xfrm>
            <a:off x="344424" y="4238417"/>
            <a:ext cx="83997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a:solidFill>
                  <a:srgbClr val="000000"/>
                </a:solidFill>
                <a:latin typeface="Arial"/>
                <a:ea typeface="ＭＳ Ｐゴシック" charset="0"/>
              </a:rPr>
              <a:t>Protein</a:t>
            </a:r>
          </a:p>
        </p:txBody>
      </p:sp>
      <p:sp>
        <p:nvSpPr>
          <p:cNvPr id="10" name="TextBox 9"/>
          <p:cNvSpPr txBox="1">
            <a:spLocks noChangeArrowheads="1"/>
          </p:cNvSpPr>
          <p:nvPr/>
        </p:nvSpPr>
        <p:spPr bwMode="auto">
          <a:xfrm>
            <a:off x="5820506" y="1870659"/>
            <a:ext cx="194284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100"/>
              </a:lnSpc>
            </a:pPr>
            <a:r>
              <a:rPr lang="en-US" sz="1900" b="1" dirty="0" smtClean="0">
                <a:solidFill>
                  <a:srgbClr val="000000"/>
                </a:solidFill>
                <a:latin typeface="Arial"/>
                <a:ea typeface="ＭＳ Ｐゴシック" charset="0"/>
              </a:rPr>
              <a:t>Genes for</a:t>
            </a:r>
          </a:p>
          <a:p>
            <a:pPr eaLnBrk="0" hangingPunct="0">
              <a:lnSpc>
                <a:spcPts val="2100"/>
              </a:lnSpc>
            </a:pPr>
            <a:r>
              <a:rPr lang="en-US" sz="1900" b="1" dirty="0" smtClean="0">
                <a:solidFill>
                  <a:srgbClr val="000000"/>
                </a:solidFill>
                <a:latin typeface="Arial"/>
                <a:ea typeface="ＭＳ Ｐゴシック" charset="0"/>
              </a:rPr>
              <a:t>lactose enzymes</a:t>
            </a:r>
            <a:endParaRPr lang="en-US" sz="1900" b="1" dirty="0">
              <a:solidFill>
                <a:srgbClr val="000000"/>
              </a:solidFill>
              <a:latin typeface="Arial"/>
              <a:ea typeface="ＭＳ Ｐゴシック" charset="0"/>
            </a:endParaRPr>
          </a:p>
        </p:txBody>
      </p:sp>
      <p:sp>
        <p:nvSpPr>
          <p:cNvPr id="11" name="TextBox 11"/>
          <p:cNvSpPr txBox="1">
            <a:spLocks noChangeArrowheads="1"/>
          </p:cNvSpPr>
          <p:nvPr/>
        </p:nvSpPr>
        <p:spPr bwMode="auto">
          <a:xfrm>
            <a:off x="3208274" y="3414505"/>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FFFFFF"/>
                </a:solidFill>
                <a:latin typeface="Arial"/>
                <a:ea typeface="ＭＳ Ｐゴシック" charset="0"/>
              </a:rPr>
              <a:t>1</a:t>
            </a:r>
          </a:p>
        </p:txBody>
      </p:sp>
      <p:sp>
        <p:nvSpPr>
          <p:cNvPr id="12" name="TextBox 12"/>
          <p:cNvSpPr txBox="1">
            <a:spLocks noChangeArrowheads="1"/>
          </p:cNvSpPr>
          <p:nvPr/>
        </p:nvSpPr>
        <p:spPr bwMode="auto">
          <a:xfrm>
            <a:off x="3199543" y="4178090"/>
            <a:ext cx="112691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100"/>
              </a:lnSpc>
            </a:pPr>
            <a:r>
              <a:rPr lang="en-US" sz="1900" b="1" dirty="0" smtClean="0">
                <a:solidFill>
                  <a:srgbClr val="000000"/>
                </a:solidFill>
                <a:latin typeface="Arial"/>
                <a:ea typeface="ＭＳ Ｐゴシック" charset="0"/>
              </a:rPr>
              <a:t>Active</a:t>
            </a:r>
          </a:p>
          <a:p>
            <a:pPr eaLnBrk="0" hangingPunct="0">
              <a:lnSpc>
                <a:spcPts val="2100"/>
              </a:lnSpc>
            </a:pPr>
            <a:r>
              <a:rPr lang="en-US" sz="1900" b="1" dirty="0" smtClean="0">
                <a:solidFill>
                  <a:srgbClr val="000000"/>
                </a:solidFill>
                <a:latin typeface="Arial"/>
                <a:ea typeface="ＭＳ Ｐゴシック" charset="0"/>
              </a:rPr>
              <a:t>repressor</a:t>
            </a:r>
            <a:endParaRPr lang="en-US" sz="1900" b="1" dirty="0">
              <a:solidFill>
                <a:srgbClr val="000000"/>
              </a:solidFill>
              <a:latin typeface="Arial"/>
              <a:ea typeface="ＭＳ Ｐゴシック" charset="0"/>
            </a:endParaRPr>
          </a:p>
        </p:txBody>
      </p:sp>
      <p:sp>
        <p:nvSpPr>
          <p:cNvPr id="14" name="TextBox 15"/>
          <p:cNvSpPr txBox="1">
            <a:spLocks noChangeArrowheads="1"/>
          </p:cNvSpPr>
          <p:nvPr/>
        </p:nvSpPr>
        <p:spPr bwMode="auto">
          <a:xfrm>
            <a:off x="6148325" y="4084427"/>
            <a:ext cx="194502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100"/>
              </a:lnSpc>
            </a:pPr>
            <a:r>
              <a:rPr lang="en-US" sz="1900" b="1" dirty="0" smtClean="0">
                <a:solidFill>
                  <a:srgbClr val="000000"/>
                </a:solidFill>
                <a:latin typeface="Arial"/>
                <a:ea typeface="ＭＳ Ｐゴシック" charset="0"/>
              </a:rPr>
              <a:t>RNA polymerase</a:t>
            </a:r>
          </a:p>
          <a:p>
            <a:pPr eaLnBrk="0" hangingPunct="0">
              <a:lnSpc>
                <a:spcPts val="2100"/>
              </a:lnSpc>
            </a:pPr>
            <a:r>
              <a:rPr lang="en-US" sz="1900" b="1" dirty="0" smtClean="0">
                <a:solidFill>
                  <a:srgbClr val="000000"/>
                </a:solidFill>
                <a:latin typeface="Arial"/>
                <a:ea typeface="ＭＳ Ｐゴシック" charset="0"/>
              </a:rPr>
              <a:t>cannot attach to</a:t>
            </a:r>
          </a:p>
          <a:p>
            <a:pPr eaLnBrk="0" hangingPunct="0">
              <a:lnSpc>
                <a:spcPts val="2100"/>
              </a:lnSpc>
            </a:pPr>
            <a:r>
              <a:rPr lang="en-US" sz="1900" b="1" dirty="0" smtClean="0">
                <a:solidFill>
                  <a:srgbClr val="000000"/>
                </a:solidFill>
                <a:latin typeface="Arial"/>
                <a:ea typeface="ＭＳ Ｐゴシック" charset="0"/>
              </a:rPr>
              <a:t>promoter</a:t>
            </a:r>
            <a:endParaRPr lang="en-US" sz="1900" b="1" dirty="0">
              <a:solidFill>
                <a:srgbClr val="000000"/>
              </a:solidFill>
              <a:latin typeface="Arial"/>
              <a:ea typeface="ＭＳ Ｐゴシック" charset="0"/>
            </a:endParaRPr>
          </a:p>
        </p:txBody>
      </p:sp>
      <p:sp>
        <p:nvSpPr>
          <p:cNvPr id="15" name="TextBox 18"/>
          <p:cNvSpPr txBox="1">
            <a:spLocks noChangeArrowheads="1"/>
          </p:cNvSpPr>
          <p:nvPr/>
        </p:nvSpPr>
        <p:spPr bwMode="auto">
          <a:xfrm>
            <a:off x="344424" y="5163930"/>
            <a:ext cx="400430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a:solidFill>
                  <a:srgbClr val="000000"/>
                </a:solidFill>
                <a:latin typeface="Arial"/>
                <a:ea typeface="ＭＳ Ｐゴシック" charset="0"/>
              </a:rPr>
              <a:t>Operon turned off (lactose absent)</a:t>
            </a:r>
          </a:p>
        </p:txBody>
      </p:sp>
      <p:sp>
        <p:nvSpPr>
          <p:cNvPr id="16" name="TextBox 4"/>
          <p:cNvSpPr txBox="1">
            <a:spLocks noChangeArrowheads="1"/>
          </p:cNvSpPr>
          <p:nvPr/>
        </p:nvSpPr>
        <p:spPr bwMode="auto">
          <a:xfrm>
            <a:off x="2657810" y="2199574"/>
            <a:ext cx="10836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smtClean="0">
                <a:solidFill>
                  <a:srgbClr val="000000"/>
                </a:solidFill>
                <a:latin typeface="Arial"/>
                <a:ea typeface="ＭＳ Ｐゴシック" charset="0"/>
              </a:rPr>
              <a:t>Promoter</a:t>
            </a:r>
          </a:p>
        </p:txBody>
      </p:sp>
      <p:sp>
        <p:nvSpPr>
          <p:cNvPr id="17" name="Freeform 16"/>
          <p:cNvSpPr/>
          <p:nvPr/>
        </p:nvSpPr>
        <p:spPr>
          <a:xfrm>
            <a:off x="5645944" y="4084427"/>
            <a:ext cx="459581" cy="11371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8" name="Group 17"/>
          <p:cNvGrpSpPr/>
          <p:nvPr/>
        </p:nvGrpSpPr>
        <p:grpSpPr>
          <a:xfrm rot="11279966">
            <a:off x="4495900" y="2395197"/>
            <a:ext cx="3608811" cy="384048"/>
            <a:chOff x="424395" y="5613146"/>
            <a:chExt cx="928192" cy="336460"/>
          </a:xfrm>
        </p:grpSpPr>
        <p:sp>
          <p:nvSpPr>
            <p:cNvPr id="19"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0"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21" name="Group 20"/>
          <p:cNvGrpSpPr/>
          <p:nvPr/>
        </p:nvGrpSpPr>
        <p:grpSpPr>
          <a:xfrm rot="10800000">
            <a:off x="2928934" y="1603448"/>
            <a:ext cx="5119690" cy="395147"/>
            <a:chOff x="424395" y="5613146"/>
            <a:chExt cx="928192" cy="336460"/>
          </a:xfrm>
        </p:grpSpPr>
        <p:sp>
          <p:nvSpPr>
            <p:cNvPr id="22"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3"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26" name="Group 25"/>
          <p:cNvGrpSpPr/>
          <p:nvPr/>
        </p:nvGrpSpPr>
        <p:grpSpPr>
          <a:xfrm>
            <a:off x="3065994" y="3383629"/>
            <a:ext cx="411480" cy="411480"/>
            <a:chOff x="3371596" y="1627340"/>
            <a:chExt cx="411480" cy="411480"/>
          </a:xfrm>
        </p:grpSpPr>
        <p:sp>
          <p:nvSpPr>
            <p:cNvPr id="27"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28" name="TextBox 27"/>
            <p:cNvSpPr txBox="1"/>
            <p:nvPr/>
          </p:nvSpPr>
          <p:spPr>
            <a:xfrm>
              <a:off x="3495589" y="1671305"/>
              <a:ext cx="157094" cy="338554"/>
            </a:xfrm>
            <a:prstGeom prst="rect">
              <a:avLst/>
            </a:prstGeom>
            <a:no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1</a:t>
              </a:r>
              <a:endParaRPr lang="en-US" sz="2200" b="1" dirty="0">
                <a:solidFill>
                  <a:srgbClr val="FFFFFF"/>
                </a:solidFill>
                <a:latin typeface="Arial"/>
                <a:ea typeface="ＭＳ Ｐゴシック" charset="0"/>
              </a:endParaRPr>
            </a:p>
          </p:txBody>
        </p:sp>
      </p:grpSp>
      <p:grpSp>
        <p:nvGrpSpPr>
          <p:cNvPr id="29" name="Group 28"/>
          <p:cNvGrpSpPr/>
          <p:nvPr/>
        </p:nvGrpSpPr>
        <p:grpSpPr>
          <a:xfrm>
            <a:off x="4261382" y="3534217"/>
            <a:ext cx="411480" cy="411480"/>
            <a:chOff x="3371596" y="1627340"/>
            <a:chExt cx="411480" cy="411480"/>
          </a:xfrm>
        </p:grpSpPr>
        <p:sp>
          <p:nvSpPr>
            <p:cNvPr id="30"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31" name="TextBox 30"/>
            <p:cNvSpPr txBox="1"/>
            <p:nvPr/>
          </p:nvSpPr>
          <p:spPr>
            <a:xfrm>
              <a:off x="3495589" y="1666543"/>
              <a:ext cx="157094" cy="338554"/>
            </a:xfrm>
            <a:prstGeom prst="rect">
              <a:avLst/>
            </a:prstGeom>
            <a:no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2</a:t>
              </a:r>
              <a:endParaRPr lang="en-US" sz="2200" b="1" dirty="0">
                <a:solidFill>
                  <a:srgbClr val="FFFFFF"/>
                </a:solidFill>
                <a:latin typeface="Arial"/>
                <a:ea typeface="ＭＳ Ｐゴシック" charset="0"/>
              </a:endParaRPr>
            </a:p>
          </p:txBody>
        </p:sp>
      </p:grpSp>
      <p:cxnSp>
        <p:nvCxnSpPr>
          <p:cNvPr id="32" name="Straight Connector 31"/>
          <p:cNvCxnSpPr/>
          <p:nvPr/>
        </p:nvCxnSpPr>
        <p:spPr bwMode="auto">
          <a:xfrm flipH="1">
            <a:off x="4100832" y="2163324"/>
            <a:ext cx="1" cy="39572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56360"/>
            <a:ext cx="8546592" cy="4145280"/>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11.2-2</a:t>
            </a:r>
            <a:endParaRPr lang="en-US" dirty="0"/>
          </a:p>
        </p:txBody>
      </p:sp>
      <p:sp>
        <p:nvSpPr>
          <p:cNvPr id="4" name="TextBox 2"/>
          <p:cNvSpPr txBox="1">
            <a:spLocks noChangeArrowheads="1"/>
          </p:cNvSpPr>
          <p:nvPr/>
        </p:nvSpPr>
        <p:spPr bwMode="auto">
          <a:xfrm>
            <a:off x="5630320" y="1464338"/>
            <a:ext cx="154625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smtClean="0">
                <a:solidFill>
                  <a:srgbClr val="000000"/>
                </a:solidFill>
                <a:latin typeface="Arial"/>
                <a:ea typeface="ＭＳ Ｐゴシック" charset="0"/>
              </a:rPr>
              <a:t>Transcription</a:t>
            </a:r>
            <a:endParaRPr lang="en-US" sz="1900" b="1" dirty="0">
              <a:solidFill>
                <a:srgbClr val="000000"/>
              </a:solidFill>
              <a:latin typeface="Arial"/>
              <a:ea typeface="ＭＳ Ｐゴシック" charset="0"/>
            </a:endParaRPr>
          </a:p>
        </p:txBody>
      </p:sp>
      <p:sp>
        <p:nvSpPr>
          <p:cNvPr id="5" name="TextBox 3"/>
          <p:cNvSpPr txBox="1">
            <a:spLocks noChangeArrowheads="1"/>
          </p:cNvSpPr>
          <p:nvPr/>
        </p:nvSpPr>
        <p:spPr bwMode="auto">
          <a:xfrm>
            <a:off x="336804" y="2185065"/>
            <a:ext cx="5289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DNA</a:t>
            </a:r>
          </a:p>
        </p:txBody>
      </p:sp>
      <p:sp>
        <p:nvSpPr>
          <p:cNvPr id="6" name="TextBox 4"/>
          <p:cNvSpPr txBox="1">
            <a:spLocks noChangeArrowheads="1"/>
          </p:cNvSpPr>
          <p:nvPr/>
        </p:nvSpPr>
        <p:spPr bwMode="auto">
          <a:xfrm>
            <a:off x="3138742" y="2612102"/>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FFFFFF"/>
                </a:solidFill>
                <a:latin typeface="Arial"/>
                <a:ea typeface="ＭＳ Ｐゴシック" charset="0"/>
              </a:rPr>
              <a:t>3</a:t>
            </a:r>
          </a:p>
        </p:txBody>
      </p:sp>
      <p:sp>
        <p:nvSpPr>
          <p:cNvPr id="7" name="TextBox 5"/>
          <p:cNvSpPr txBox="1">
            <a:spLocks noChangeArrowheads="1"/>
          </p:cNvSpPr>
          <p:nvPr/>
        </p:nvSpPr>
        <p:spPr bwMode="auto">
          <a:xfrm>
            <a:off x="336804" y="2904202"/>
            <a:ext cx="745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mRNA</a:t>
            </a:r>
          </a:p>
        </p:txBody>
      </p:sp>
      <p:sp>
        <p:nvSpPr>
          <p:cNvPr id="8" name="TextBox 6"/>
          <p:cNvSpPr txBox="1">
            <a:spLocks noChangeArrowheads="1"/>
          </p:cNvSpPr>
          <p:nvPr/>
        </p:nvSpPr>
        <p:spPr bwMode="auto">
          <a:xfrm>
            <a:off x="336804" y="3582065"/>
            <a:ext cx="83510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Protein</a:t>
            </a:r>
          </a:p>
        </p:txBody>
      </p:sp>
      <p:sp>
        <p:nvSpPr>
          <p:cNvPr id="9" name="TextBox 7"/>
          <p:cNvSpPr txBox="1">
            <a:spLocks noChangeArrowheads="1"/>
          </p:cNvSpPr>
          <p:nvPr/>
        </p:nvSpPr>
        <p:spPr bwMode="auto">
          <a:xfrm>
            <a:off x="3816604" y="2438268"/>
            <a:ext cx="218168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100"/>
              </a:lnSpc>
            </a:pPr>
            <a:r>
              <a:rPr lang="en-US" sz="1900" b="1" dirty="0" smtClean="0">
                <a:solidFill>
                  <a:srgbClr val="000000"/>
                </a:solidFill>
                <a:latin typeface="Arial"/>
                <a:ea typeface="ＭＳ Ｐゴシック" charset="0"/>
              </a:rPr>
              <a:t>RNA polymerase</a:t>
            </a:r>
          </a:p>
          <a:p>
            <a:pPr eaLnBrk="0" hangingPunct="0">
              <a:lnSpc>
                <a:spcPts val="2100"/>
              </a:lnSpc>
            </a:pPr>
            <a:r>
              <a:rPr lang="en-US" sz="1900" b="1" dirty="0" smtClean="0">
                <a:solidFill>
                  <a:srgbClr val="000000"/>
                </a:solidFill>
                <a:latin typeface="Arial"/>
                <a:ea typeface="ＭＳ Ｐゴシック" charset="0"/>
              </a:rPr>
              <a:t>bound to promoter</a:t>
            </a:r>
            <a:endParaRPr lang="en-US" sz="1900" b="1" dirty="0">
              <a:solidFill>
                <a:srgbClr val="000000"/>
              </a:solidFill>
              <a:latin typeface="Arial"/>
              <a:ea typeface="ＭＳ Ｐゴシック" charset="0"/>
            </a:endParaRPr>
          </a:p>
        </p:txBody>
      </p:sp>
      <p:sp>
        <p:nvSpPr>
          <p:cNvPr id="10" name="TextBox 9"/>
          <p:cNvSpPr txBox="1">
            <a:spLocks noChangeArrowheads="1"/>
          </p:cNvSpPr>
          <p:nvPr/>
        </p:nvSpPr>
        <p:spPr bwMode="auto">
          <a:xfrm>
            <a:off x="5021517" y="3170902"/>
            <a:ext cx="745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mRNA</a:t>
            </a:r>
          </a:p>
        </p:txBody>
      </p:sp>
      <p:sp>
        <p:nvSpPr>
          <p:cNvPr id="11" name="TextBox 10"/>
          <p:cNvSpPr txBox="1">
            <a:spLocks noChangeArrowheads="1"/>
          </p:cNvSpPr>
          <p:nvPr/>
        </p:nvSpPr>
        <p:spPr bwMode="auto">
          <a:xfrm>
            <a:off x="3232404" y="3321715"/>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FFFFFF"/>
                </a:solidFill>
                <a:latin typeface="Arial"/>
                <a:ea typeface="ＭＳ Ｐゴシック" charset="0"/>
              </a:rPr>
              <a:t>2</a:t>
            </a:r>
          </a:p>
        </p:txBody>
      </p:sp>
      <p:sp>
        <p:nvSpPr>
          <p:cNvPr id="12" name="TextBox 11"/>
          <p:cNvSpPr txBox="1">
            <a:spLocks noChangeArrowheads="1"/>
          </p:cNvSpPr>
          <p:nvPr/>
        </p:nvSpPr>
        <p:spPr bwMode="auto">
          <a:xfrm>
            <a:off x="1278192" y="3913852"/>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FFFFFF"/>
                </a:solidFill>
                <a:latin typeface="Arial"/>
                <a:ea typeface="ＭＳ Ｐゴシック" charset="0"/>
              </a:rPr>
              <a:t>1</a:t>
            </a:r>
          </a:p>
        </p:txBody>
      </p:sp>
      <p:sp>
        <p:nvSpPr>
          <p:cNvPr id="13" name="TextBox 12"/>
          <p:cNvSpPr txBox="1">
            <a:spLocks noChangeArrowheads="1"/>
          </p:cNvSpPr>
          <p:nvPr/>
        </p:nvSpPr>
        <p:spPr bwMode="auto">
          <a:xfrm>
            <a:off x="7523416" y="3143120"/>
            <a:ext cx="130260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smtClean="0">
                <a:solidFill>
                  <a:srgbClr val="000000"/>
                </a:solidFill>
                <a:latin typeface="Arial"/>
                <a:ea typeface="ＭＳ Ｐゴシック" charset="0"/>
              </a:rPr>
              <a:t>Translation</a:t>
            </a:r>
            <a:endParaRPr lang="en-US" sz="1900" b="1" dirty="0">
              <a:solidFill>
                <a:srgbClr val="000000"/>
              </a:solidFill>
              <a:latin typeface="Arial"/>
              <a:ea typeface="ＭＳ Ｐゴシック" charset="0"/>
            </a:endParaRPr>
          </a:p>
        </p:txBody>
      </p:sp>
      <p:sp>
        <p:nvSpPr>
          <p:cNvPr id="14" name="TextBox 13"/>
          <p:cNvSpPr txBox="1">
            <a:spLocks noChangeArrowheads="1"/>
          </p:cNvSpPr>
          <p:nvPr/>
        </p:nvSpPr>
        <p:spPr bwMode="auto">
          <a:xfrm>
            <a:off x="330454" y="4332952"/>
            <a:ext cx="9249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Lactose</a:t>
            </a:r>
          </a:p>
        </p:txBody>
      </p:sp>
      <p:sp>
        <p:nvSpPr>
          <p:cNvPr id="15" name="TextBox 14"/>
          <p:cNvSpPr txBox="1">
            <a:spLocks noChangeArrowheads="1"/>
          </p:cNvSpPr>
          <p:nvPr/>
        </p:nvSpPr>
        <p:spPr bwMode="auto">
          <a:xfrm>
            <a:off x="4240467" y="4072602"/>
            <a:ext cx="11269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smtClean="0">
                <a:solidFill>
                  <a:srgbClr val="000000"/>
                </a:solidFill>
                <a:latin typeface="Arial"/>
                <a:ea typeface="ＭＳ Ｐゴシック" charset="0"/>
              </a:rPr>
              <a:t>Inactive</a:t>
            </a:r>
          </a:p>
          <a:p>
            <a:pPr eaLnBrk="0" hangingPunct="0"/>
            <a:r>
              <a:rPr lang="en-US" sz="1900" b="1" smtClean="0">
                <a:solidFill>
                  <a:srgbClr val="000000"/>
                </a:solidFill>
                <a:latin typeface="Arial"/>
                <a:ea typeface="ＭＳ Ｐゴシック" charset="0"/>
              </a:rPr>
              <a:t>repressor</a:t>
            </a:r>
            <a:endParaRPr lang="en-US" sz="1900" b="1" dirty="0">
              <a:solidFill>
                <a:srgbClr val="000000"/>
              </a:solidFill>
              <a:latin typeface="Arial"/>
              <a:ea typeface="ＭＳ Ｐゴシック" charset="0"/>
            </a:endParaRPr>
          </a:p>
        </p:txBody>
      </p:sp>
      <p:sp>
        <p:nvSpPr>
          <p:cNvPr id="16" name="TextBox 16"/>
          <p:cNvSpPr txBox="1">
            <a:spLocks noChangeArrowheads="1"/>
          </p:cNvSpPr>
          <p:nvPr/>
        </p:nvSpPr>
        <p:spPr bwMode="auto">
          <a:xfrm>
            <a:off x="6648704" y="4758402"/>
            <a:ext cx="202459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a:solidFill>
                  <a:srgbClr val="000000"/>
                </a:solidFill>
                <a:latin typeface="Arial"/>
                <a:ea typeface="ＭＳ Ｐゴシック" charset="0"/>
              </a:rPr>
              <a:t>Lactose enzymes</a:t>
            </a:r>
          </a:p>
        </p:txBody>
      </p:sp>
      <p:sp>
        <p:nvSpPr>
          <p:cNvPr id="17" name="TextBox 17"/>
          <p:cNvSpPr txBox="1">
            <a:spLocks noChangeArrowheads="1"/>
          </p:cNvSpPr>
          <p:nvPr/>
        </p:nvSpPr>
        <p:spPr bwMode="auto">
          <a:xfrm>
            <a:off x="336804" y="5145752"/>
            <a:ext cx="565045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900" b="1" dirty="0">
                <a:solidFill>
                  <a:srgbClr val="000000"/>
                </a:solidFill>
                <a:latin typeface="Arial"/>
                <a:ea typeface="ＭＳ Ｐゴシック" charset="0"/>
              </a:rPr>
              <a:t>Operon turned on (lactose inactivates repressor)</a:t>
            </a:r>
          </a:p>
        </p:txBody>
      </p:sp>
      <p:sp>
        <p:nvSpPr>
          <p:cNvPr id="18" name="Freeform 17"/>
          <p:cNvSpPr/>
          <p:nvPr/>
        </p:nvSpPr>
        <p:spPr>
          <a:xfrm>
            <a:off x="3452813" y="2386845"/>
            <a:ext cx="326534" cy="17776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9" name="Group 18"/>
          <p:cNvGrpSpPr/>
          <p:nvPr/>
        </p:nvGrpSpPr>
        <p:grpSpPr>
          <a:xfrm>
            <a:off x="1148340" y="3877389"/>
            <a:ext cx="411480" cy="411480"/>
            <a:chOff x="3371596" y="1627340"/>
            <a:chExt cx="411480" cy="411480"/>
          </a:xfrm>
          <a:solidFill>
            <a:srgbClr val="0095DA"/>
          </a:solidFill>
        </p:grpSpPr>
        <p:sp>
          <p:nvSpPr>
            <p:cNvPr id="20"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21" name="TextBox 20"/>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1</a:t>
              </a:r>
              <a:endParaRPr lang="en-US" sz="2200" b="1" dirty="0">
                <a:solidFill>
                  <a:srgbClr val="FFFFFF"/>
                </a:solidFill>
                <a:latin typeface="Arial"/>
                <a:ea typeface="ＭＳ Ｐゴシック" charset="0"/>
              </a:endParaRPr>
            </a:p>
          </p:txBody>
        </p:sp>
      </p:grpSp>
      <p:grpSp>
        <p:nvGrpSpPr>
          <p:cNvPr id="22" name="Group 21"/>
          <p:cNvGrpSpPr/>
          <p:nvPr/>
        </p:nvGrpSpPr>
        <p:grpSpPr>
          <a:xfrm>
            <a:off x="3094859" y="3302490"/>
            <a:ext cx="411480" cy="411480"/>
            <a:chOff x="3371596" y="1627340"/>
            <a:chExt cx="411480" cy="411480"/>
          </a:xfrm>
          <a:solidFill>
            <a:srgbClr val="0095DA"/>
          </a:solidFill>
        </p:grpSpPr>
        <p:sp>
          <p:nvSpPr>
            <p:cNvPr id="23"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24" name="TextBox 23"/>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smtClean="0">
                  <a:solidFill>
                    <a:srgbClr val="FFFFFF"/>
                  </a:solidFill>
                  <a:latin typeface="Arial"/>
                  <a:ea typeface="ＭＳ Ｐゴシック" charset="0"/>
                </a:rPr>
                <a:t>2</a:t>
              </a:r>
              <a:endParaRPr lang="en-US" sz="2200" b="1" dirty="0">
                <a:solidFill>
                  <a:srgbClr val="FFFFFF"/>
                </a:solidFill>
                <a:latin typeface="Arial"/>
                <a:ea typeface="ＭＳ Ｐゴシック" charset="0"/>
              </a:endParaRPr>
            </a:p>
          </p:txBody>
        </p:sp>
      </p:grpSp>
      <p:grpSp>
        <p:nvGrpSpPr>
          <p:cNvPr id="25" name="Group 24"/>
          <p:cNvGrpSpPr/>
          <p:nvPr/>
        </p:nvGrpSpPr>
        <p:grpSpPr>
          <a:xfrm>
            <a:off x="3009109" y="2592787"/>
            <a:ext cx="411480" cy="411480"/>
            <a:chOff x="3371596" y="1627340"/>
            <a:chExt cx="411480" cy="411480"/>
          </a:xfrm>
          <a:solidFill>
            <a:srgbClr val="0095DA"/>
          </a:solidFill>
        </p:grpSpPr>
        <p:sp>
          <p:nvSpPr>
            <p:cNvPr id="26"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27" name="TextBox 26"/>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3</a:t>
              </a:r>
              <a:endParaRPr lang="en-US" sz="2200" b="1" dirty="0">
                <a:solidFill>
                  <a:srgbClr val="FFFFFF"/>
                </a:solidFill>
                <a:latin typeface="Arial"/>
                <a:ea typeface="ＭＳ Ｐゴシック" charset="0"/>
              </a:endParaRPr>
            </a:p>
          </p:txBody>
        </p:sp>
      </p:grpSp>
      <p:grpSp>
        <p:nvGrpSpPr>
          <p:cNvPr id="28" name="Group 27"/>
          <p:cNvGrpSpPr/>
          <p:nvPr/>
        </p:nvGrpSpPr>
        <p:grpSpPr>
          <a:xfrm>
            <a:off x="5131014" y="1404792"/>
            <a:ext cx="411480" cy="411480"/>
            <a:chOff x="3371596" y="1627340"/>
            <a:chExt cx="411480" cy="411480"/>
          </a:xfrm>
          <a:solidFill>
            <a:srgbClr val="0095DA"/>
          </a:solidFill>
        </p:grpSpPr>
        <p:sp>
          <p:nvSpPr>
            <p:cNvPr id="29"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30" name="TextBox 29"/>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dirty="0" smtClean="0">
                  <a:solidFill>
                    <a:srgbClr val="FFFFFF"/>
                  </a:solidFill>
                  <a:latin typeface="Arial"/>
                  <a:ea typeface="ＭＳ Ｐゴシック" charset="0"/>
                </a:rPr>
                <a:t>4</a:t>
              </a:r>
              <a:endParaRPr lang="en-US" sz="2200" b="1" dirty="0">
                <a:solidFill>
                  <a:srgbClr val="FFFFFF"/>
                </a:solidFill>
                <a:latin typeface="Arial"/>
                <a:ea typeface="ＭＳ Ｐゴシック" charset="0"/>
              </a:endParaRPr>
            </a:p>
          </p:txBody>
        </p:sp>
      </p:grpSp>
      <p:grpSp>
        <p:nvGrpSpPr>
          <p:cNvPr id="31" name="Group 30"/>
          <p:cNvGrpSpPr/>
          <p:nvPr/>
        </p:nvGrpSpPr>
        <p:grpSpPr>
          <a:xfrm>
            <a:off x="7034337" y="3087225"/>
            <a:ext cx="411480" cy="411480"/>
            <a:chOff x="3371596" y="1627340"/>
            <a:chExt cx="411480" cy="411480"/>
          </a:xfrm>
          <a:solidFill>
            <a:srgbClr val="0095DA"/>
          </a:solidFill>
        </p:grpSpPr>
        <p:sp>
          <p:nvSpPr>
            <p:cNvPr id="32" name="Freeform 3"/>
            <p:cNvSpPr/>
            <p:nvPr/>
          </p:nvSpPr>
          <p:spPr>
            <a:xfrm>
              <a:off x="3371596" y="1627340"/>
              <a:ext cx="411480" cy="411480"/>
            </a:xfrm>
            <a:custGeom>
              <a:avLst/>
              <a:gdLst>
                <a:gd name="connsiteX0" fmla="*/ 289267 w 289267"/>
                <a:gd name="connsiteY0" fmla="*/ 144652 h 289306"/>
                <a:gd name="connsiteX1" fmla="*/ 144640 w 289267"/>
                <a:gd name="connsiteY1" fmla="*/ 289305 h 289306"/>
                <a:gd name="connsiteX2" fmla="*/ 0 w 289267"/>
                <a:gd name="connsiteY2" fmla="*/ 144652 h 289306"/>
                <a:gd name="connsiteX3" fmla="*/ 144640 w 289267"/>
                <a:gd name="connsiteY3" fmla="*/ 0 h 289306"/>
                <a:gd name="connsiteX4" fmla="*/ 289267 w 289267"/>
                <a:gd name="connsiteY4" fmla="*/ 144652 h 289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9267" h="289306">
                  <a:moveTo>
                    <a:pt x="289267" y="144652"/>
                  </a:moveTo>
                  <a:cubicBezTo>
                    <a:pt x="289267" y="224497"/>
                    <a:pt x="224548" y="289305"/>
                    <a:pt x="144640" y="289305"/>
                  </a:cubicBezTo>
                  <a:cubicBezTo>
                    <a:pt x="64795" y="289305"/>
                    <a:pt x="0" y="224497"/>
                    <a:pt x="0" y="144652"/>
                  </a:cubicBezTo>
                  <a:cubicBezTo>
                    <a:pt x="0" y="64706"/>
                    <a:pt x="64795" y="0"/>
                    <a:pt x="144640" y="0"/>
                  </a:cubicBezTo>
                  <a:cubicBezTo>
                    <a:pt x="224548" y="0"/>
                    <a:pt x="289267" y="64706"/>
                    <a:pt x="289267" y="144652"/>
                  </a:cubicBez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33" name="TextBox 32"/>
            <p:cNvSpPr txBox="1"/>
            <p:nvPr/>
          </p:nvSpPr>
          <p:spPr>
            <a:xfrm>
              <a:off x="3495589" y="1671305"/>
              <a:ext cx="157094" cy="338554"/>
            </a:xfrm>
            <a:prstGeom prst="rect">
              <a:avLst/>
            </a:prstGeom>
            <a:grpFill/>
          </p:spPr>
          <p:txBody>
            <a:bodyPr wrap="none" lIns="0" tIns="0" rIns="0" bIns="0">
              <a:spAutoFit/>
            </a:bodyPr>
            <a:lstStyle/>
            <a:p>
              <a:pPr eaLnBrk="0" fontAlgn="auto" hangingPunct="0">
                <a:spcBef>
                  <a:spcPts val="0"/>
                </a:spcBef>
                <a:spcAft>
                  <a:spcPts val="0"/>
                </a:spcAft>
                <a:defRPr/>
              </a:pPr>
              <a:r>
                <a:rPr lang="en-US" sz="2200" b="1" smtClean="0">
                  <a:solidFill>
                    <a:srgbClr val="FFFFFF"/>
                  </a:solidFill>
                  <a:latin typeface="Arial"/>
                  <a:ea typeface="ＭＳ Ｐゴシック" charset="0"/>
                </a:rPr>
                <a:t>5</a:t>
              </a:r>
              <a:endParaRPr lang="en-US" sz="2200"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Bacteria</a:t>
            </a:r>
            <a:endParaRPr lang="en-US" dirty="0" smtClean="0"/>
          </a:p>
        </p:txBody>
      </p:sp>
      <p:sp>
        <p:nvSpPr>
          <p:cNvPr id="36867" name="Rectangle 3"/>
          <p:cNvSpPr>
            <a:spLocks noGrp="1" noChangeArrowheads="1"/>
          </p:cNvSpPr>
          <p:nvPr>
            <p:ph idx="1"/>
          </p:nvPr>
        </p:nvSpPr>
        <p:spPr/>
        <p:txBody>
          <a:bodyPr/>
          <a:lstStyle/>
          <a:p>
            <a:r>
              <a:rPr lang="en-US" dirty="0" smtClean="0"/>
              <a:t>The bottom half of Figure 11.2 shows the operon in “on” mode, when lactose is present. The lactose interferes with attachment of the </a:t>
            </a:r>
            <a:r>
              <a:rPr lang="en-US" i="1" dirty="0" smtClean="0"/>
              <a:t>lac</a:t>
            </a:r>
            <a:r>
              <a:rPr lang="en-US" dirty="0" smtClean="0"/>
              <a:t> repressor to the operator by </a:t>
            </a:r>
            <a:endParaRPr lang="en-US" dirty="0" smtClean="0">
              <a:sym typeface="Wingdings"/>
            </a:endParaRPr>
          </a:p>
          <a:p>
            <a:pPr marL="971550" lvl="1" indent="-514350">
              <a:buFont typeface="+mj-lt"/>
              <a:buAutoNum type="arabicPeriod"/>
            </a:pPr>
            <a:r>
              <a:rPr lang="en-US" dirty="0" smtClean="0"/>
              <a:t>binding to the repressor and </a:t>
            </a:r>
            <a:endParaRPr lang="en-US" dirty="0" smtClean="0">
              <a:sym typeface="Wingdings"/>
            </a:endParaRPr>
          </a:p>
          <a:p>
            <a:pPr marL="971550" lvl="1" indent="-514350">
              <a:buFont typeface="+mj-lt"/>
              <a:buAutoNum type="arabicPeriod"/>
            </a:pPr>
            <a:r>
              <a:rPr lang="en-US" dirty="0" smtClean="0"/>
              <a:t>changing the repressor’s shape. In its new shape, the repressor cannot bind to the operator, and the operator switch remains on. </a:t>
            </a:r>
            <a:endParaRPr lang="en-US" dirty="0" smtClean="0">
              <a:sym typeface="Wingdings"/>
            </a:endParaRP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Bacteria</a:t>
            </a:r>
            <a:endParaRPr lang="en-US" dirty="0" smtClean="0"/>
          </a:p>
        </p:txBody>
      </p:sp>
      <p:sp>
        <p:nvSpPr>
          <p:cNvPr id="36867" name="Rectangle 3"/>
          <p:cNvSpPr>
            <a:spLocks noGrp="1" noChangeArrowheads="1"/>
          </p:cNvSpPr>
          <p:nvPr>
            <p:ph idx="1"/>
          </p:nvPr>
        </p:nvSpPr>
        <p:spPr/>
        <p:txBody>
          <a:bodyPr/>
          <a:lstStyle/>
          <a:p>
            <a:pPr marL="971550" lvl="1" indent="-514350">
              <a:buFont typeface="+mj-lt"/>
              <a:buAutoNum type="arabicPeriod" startAt="3"/>
            </a:pPr>
            <a:r>
              <a:rPr lang="en-US" dirty="0" smtClean="0"/>
              <a:t>RNA polymerase is no longer blocked, so it can now bind to the promoter and from there </a:t>
            </a:r>
            <a:endParaRPr lang="en-US" dirty="0" smtClean="0">
              <a:sym typeface="Wingdings"/>
            </a:endParaRPr>
          </a:p>
          <a:p>
            <a:pPr marL="971550" lvl="1" indent="-514350">
              <a:buFont typeface="+mj-lt"/>
              <a:buAutoNum type="arabicPeriod" startAt="3"/>
            </a:pPr>
            <a:r>
              <a:rPr lang="en-US" dirty="0" smtClean="0"/>
              <a:t>it can transcribe the genes for the lactose enzymes into mRNA. </a:t>
            </a:r>
            <a:endParaRPr lang="en-US" dirty="0" smtClean="0">
              <a:sym typeface="Wingdings"/>
            </a:endParaRPr>
          </a:p>
          <a:p>
            <a:pPr marL="971550" lvl="1" indent="-514350">
              <a:buFont typeface="+mj-lt"/>
              <a:buAutoNum type="arabicPeriod" startAt="3"/>
            </a:pPr>
            <a:r>
              <a:rPr lang="en-US" dirty="0" smtClean="0"/>
              <a:t>Translation produces all three lactose enzymes.</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Bacteria</a:t>
            </a:r>
            <a:endParaRPr lang="en-US" dirty="0" smtClean="0"/>
          </a:p>
        </p:txBody>
      </p:sp>
      <p:sp>
        <p:nvSpPr>
          <p:cNvPr id="36867" name="Rectangle 3"/>
          <p:cNvSpPr>
            <a:spLocks noGrp="1" noChangeArrowheads="1"/>
          </p:cNvSpPr>
          <p:nvPr>
            <p:ph idx="1"/>
          </p:nvPr>
        </p:nvSpPr>
        <p:spPr/>
        <p:txBody>
          <a:bodyPr/>
          <a:lstStyle/>
          <a:p>
            <a:r>
              <a:rPr lang="en-US" dirty="0" smtClean="0"/>
              <a:t>Many operons have been identified in bacteria. </a:t>
            </a:r>
          </a:p>
          <a:p>
            <a:r>
              <a:rPr lang="en-US" dirty="0" smtClean="0"/>
              <a:t>Some are quite similar to the </a:t>
            </a:r>
            <a:r>
              <a:rPr lang="en-US" i="1" dirty="0" smtClean="0"/>
              <a:t>lac</a:t>
            </a:r>
            <a:r>
              <a:rPr lang="en-US" dirty="0" smtClean="0"/>
              <a:t> operon, whereas others have somewhat different mechanisms of control. </a:t>
            </a:r>
          </a:p>
          <a:p>
            <a:r>
              <a:rPr lang="en-US" dirty="0" smtClean="0"/>
              <a:t>For example, operons that control amino acid synthesis cause bacteria to stop making these molecules when they are already present in the environment, saving materials and energy for the cells.</a:t>
            </a:r>
          </a:p>
          <a:p>
            <a:pPr lvl="1"/>
            <a:r>
              <a:rPr lang="en-US" dirty="0" smtClean="0"/>
              <a:t>In these cases, the amino acid </a:t>
            </a:r>
            <a:r>
              <a:rPr lang="en-US" i="1" dirty="0" smtClean="0"/>
              <a:t>activates</a:t>
            </a:r>
            <a:r>
              <a:rPr lang="en-US" dirty="0" smtClean="0"/>
              <a:t> the repressor.</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Eukaryotic Cells</a:t>
            </a:r>
            <a:endParaRPr lang="en-US" dirty="0" smtClean="0"/>
          </a:p>
        </p:txBody>
      </p:sp>
      <p:sp>
        <p:nvSpPr>
          <p:cNvPr id="36867" name="Rectangle 3"/>
          <p:cNvSpPr>
            <a:spLocks noGrp="1" noChangeArrowheads="1"/>
          </p:cNvSpPr>
          <p:nvPr>
            <p:ph idx="1"/>
          </p:nvPr>
        </p:nvSpPr>
        <p:spPr/>
        <p:txBody>
          <a:bodyPr/>
          <a:lstStyle/>
          <a:p>
            <a:r>
              <a:rPr lang="en-US" dirty="0" smtClean="0"/>
              <a:t>Eukaryotes, especially multicellular ones, have more sophisticated mechanisms than bacteria for regulating the expression of their genes. </a:t>
            </a:r>
          </a:p>
          <a:p>
            <a:r>
              <a:rPr lang="en-US" dirty="0" smtClean="0"/>
              <a:t>The pathway from gene to protein in eukaryotic cells is a long one, providing a number of points where the process can be turned on or off, speeded up or slowed down.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24092"/>
            <a:ext cx="9144000" cy="958863"/>
          </a:xfrm>
        </p:spPr>
        <p:txBody>
          <a:bodyPr/>
          <a:lstStyle/>
          <a:p>
            <a:r>
              <a:rPr lang="en-US" dirty="0" smtClean="0"/>
              <a:t>Biology and Society: Breast Cancer</a:t>
            </a:r>
          </a:p>
        </p:txBody>
      </p:sp>
      <p:sp>
        <p:nvSpPr>
          <p:cNvPr id="22531" name="Rectangle 3"/>
          <p:cNvSpPr>
            <a:spLocks noGrp="1" noChangeArrowheads="1"/>
          </p:cNvSpPr>
          <p:nvPr>
            <p:ph idx="1"/>
          </p:nvPr>
        </p:nvSpPr>
        <p:spPr/>
        <p:txBody>
          <a:bodyPr/>
          <a:lstStyle/>
          <a:p>
            <a:pPr marL="0" indent="0">
              <a:buNone/>
            </a:pPr>
            <a:r>
              <a:rPr lang="en-US" dirty="0" smtClean="0"/>
              <a:t>The Bad News</a:t>
            </a:r>
          </a:p>
          <a:p>
            <a:pPr lvl="1"/>
            <a:r>
              <a:rPr lang="en-US" dirty="0" smtClean="0"/>
              <a:t>about one in eight women will develop breast cancer</a:t>
            </a:r>
          </a:p>
          <a:p>
            <a:pPr lvl="1"/>
            <a:r>
              <a:rPr lang="en-US" dirty="0" smtClean="0"/>
              <a:t>Biol-12 has ~ 48 student, 24 are women, 24/8...</a:t>
            </a:r>
          </a:p>
          <a:p>
            <a:pPr lvl="1"/>
            <a:r>
              <a:rPr lang="en-US" dirty="0" smtClean="0"/>
              <a:t>Statistically speaking, three woman in this classroom will develop breast cancer at some point in their life...</a:t>
            </a:r>
          </a:p>
          <a:p>
            <a:pPr marL="0" indent="0">
              <a:buNone/>
            </a:pPr>
            <a:r>
              <a:rPr lang="en-US" dirty="0" smtClean="0"/>
              <a:t>The Good News </a:t>
            </a:r>
          </a:p>
          <a:p>
            <a:pPr lvl="1"/>
            <a:r>
              <a:rPr lang="en-US" dirty="0" smtClean="0"/>
              <a:t> Nearly 100 % survival after five years if detected early,</a:t>
            </a:r>
          </a:p>
          <a:p>
            <a:pPr lvl="1"/>
            <a:r>
              <a:rPr lang="en-US" dirty="0" smtClean="0"/>
              <a:t>and </a:t>
            </a:r>
            <a:r>
              <a:rPr lang="en-US" b="1" dirty="0" smtClean="0"/>
              <a:t>treatment is targeted...</a:t>
            </a:r>
          </a:p>
          <a:p>
            <a:pPr marL="457200" lvl="1" indent="0">
              <a:buNone/>
            </a:pPr>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Gene Regulation in Eukaryotic Cells</a:t>
            </a:r>
            <a:endParaRPr lang="en-US" dirty="0" smtClean="0"/>
          </a:p>
        </p:txBody>
      </p:sp>
      <p:sp>
        <p:nvSpPr>
          <p:cNvPr id="36867" name="Rectangle 3"/>
          <p:cNvSpPr>
            <a:spLocks noGrp="1" noChangeArrowheads="1"/>
          </p:cNvSpPr>
          <p:nvPr>
            <p:ph idx="1"/>
          </p:nvPr>
        </p:nvSpPr>
        <p:spPr/>
        <p:txBody>
          <a:bodyPr/>
          <a:lstStyle/>
          <a:p>
            <a:r>
              <a:rPr lang="en-US" dirty="0" smtClean="0"/>
              <a:t>Picture the series of pipes that carry water from your local reservoir to a faucet in your home.</a:t>
            </a:r>
          </a:p>
          <a:p>
            <a:pPr lvl="1"/>
            <a:r>
              <a:rPr lang="en-US" dirty="0" smtClean="0"/>
              <a:t>At various points, valves control the flow of water. </a:t>
            </a:r>
          </a:p>
          <a:p>
            <a:pPr lvl="1"/>
            <a:r>
              <a:rPr lang="en-US" dirty="0" smtClean="0"/>
              <a:t>We use this analogy in </a:t>
            </a:r>
            <a:r>
              <a:rPr lang="en-US" b="1" dirty="0" smtClean="0"/>
              <a:t>Figure 11.3 </a:t>
            </a:r>
            <a:r>
              <a:rPr lang="en-US" dirty="0" smtClean="0"/>
              <a:t>to illustrate the flow of genetic information from a eukaryotic chromosome—a reservoir of genetic information—</a:t>
            </a:r>
            <a:br>
              <a:rPr lang="en-US" dirty="0" smtClean="0"/>
            </a:br>
            <a:r>
              <a:rPr lang="en-US" dirty="0" smtClean="0"/>
              <a:t>to an active protein that has been made in the</a:t>
            </a:r>
            <a:br>
              <a:rPr lang="en-US" dirty="0" smtClean="0"/>
            </a:br>
            <a:r>
              <a:rPr lang="en-US" dirty="0" smtClean="0"/>
              <a:t>cell’s cytoplasm.</a:t>
            </a:r>
          </a:p>
          <a:p>
            <a:pPr lvl="2"/>
            <a:r>
              <a:rPr lang="en-US" dirty="0" smtClean="0"/>
              <a:t>The multiple mechanisms that control gene expression are analogous to the control valves in your water pipes.</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736" y="204216"/>
            <a:ext cx="2700528" cy="64495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11.3</a:t>
            </a:r>
            <a:endParaRPr lang="en-US" dirty="0"/>
          </a:p>
        </p:txBody>
      </p:sp>
      <p:sp>
        <p:nvSpPr>
          <p:cNvPr id="4" name="TextBox 2"/>
          <p:cNvSpPr txBox="1">
            <a:spLocks noChangeArrowheads="1"/>
          </p:cNvSpPr>
          <p:nvPr/>
        </p:nvSpPr>
        <p:spPr bwMode="auto">
          <a:xfrm>
            <a:off x="4117403" y="555406"/>
            <a:ext cx="82554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Chromosome</a:t>
            </a:r>
          </a:p>
        </p:txBody>
      </p:sp>
      <p:sp>
        <p:nvSpPr>
          <p:cNvPr id="5" name="TextBox 3"/>
          <p:cNvSpPr txBox="1">
            <a:spLocks noChangeArrowheads="1"/>
          </p:cNvSpPr>
          <p:nvPr/>
        </p:nvSpPr>
        <p:spPr bwMode="auto">
          <a:xfrm>
            <a:off x="3338735" y="734000"/>
            <a:ext cx="654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Unpacking</a:t>
            </a:r>
          </a:p>
          <a:p>
            <a:pPr eaLnBrk="0" hangingPunct="0"/>
            <a:r>
              <a:rPr lang="en-US" sz="1000" b="1" dirty="0" smtClean="0">
                <a:solidFill>
                  <a:srgbClr val="000000"/>
                </a:solidFill>
                <a:latin typeface="Arial"/>
                <a:ea typeface="ＭＳ Ｐゴシック" charset="0"/>
              </a:rPr>
              <a:t>of DNA</a:t>
            </a:r>
            <a:endParaRPr lang="en-US" sz="1000" b="1" dirty="0">
              <a:solidFill>
                <a:srgbClr val="000000"/>
              </a:solidFill>
              <a:latin typeface="Arial"/>
              <a:ea typeface="ＭＳ Ｐゴシック" charset="0"/>
            </a:endParaRPr>
          </a:p>
        </p:txBody>
      </p:sp>
      <p:sp>
        <p:nvSpPr>
          <p:cNvPr id="6" name="TextBox 5"/>
          <p:cNvSpPr txBox="1">
            <a:spLocks noChangeArrowheads="1"/>
          </p:cNvSpPr>
          <p:nvPr/>
        </p:nvSpPr>
        <p:spPr bwMode="auto">
          <a:xfrm>
            <a:off x="5290566" y="1164213"/>
            <a:ext cx="2789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DNA</a:t>
            </a:r>
          </a:p>
        </p:txBody>
      </p:sp>
      <p:sp>
        <p:nvSpPr>
          <p:cNvPr id="7" name="TextBox 6"/>
          <p:cNvSpPr txBox="1">
            <a:spLocks noChangeArrowheads="1"/>
          </p:cNvSpPr>
          <p:nvPr/>
        </p:nvSpPr>
        <p:spPr bwMode="auto">
          <a:xfrm>
            <a:off x="4365053" y="1443613"/>
            <a:ext cx="3189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Gene</a:t>
            </a:r>
          </a:p>
        </p:txBody>
      </p:sp>
      <p:sp>
        <p:nvSpPr>
          <p:cNvPr id="8" name="TextBox 7"/>
          <p:cNvSpPr txBox="1">
            <a:spLocks noChangeArrowheads="1"/>
          </p:cNvSpPr>
          <p:nvPr/>
        </p:nvSpPr>
        <p:spPr bwMode="auto">
          <a:xfrm>
            <a:off x="3336354" y="1725394"/>
            <a:ext cx="8175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Transcription</a:t>
            </a:r>
          </a:p>
          <a:p>
            <a:pPr eaLnBrk="0" hangingPunct="0"/>
            <a:r>
              <a:rPr lang="en-US" sz="1000" b="1" dirty="0" smtClean="0">
                <a:solidFill>
                  <a:srgbClr val="000000"/>
                </a:solidFill>
                <a:latin typeface="Arial"/>
                <a:ea typeface="ＭＳ Ｐゴシック" charset="0"/>
              </a:rPr>
              <a:t>of gene</a:t>
            </a:r>
            <a:endParaRPr lang="en-US" sz="1000" b="1" dirty="0">
              <a:solidFill>
                <a:srgbClr val="000000"/>
              </a:solidFill>
              <a:latin typeface="Arial"/>
              <a:ea typeface="ＭＳ Ｐゴシック" charset="0"/>
            </a:endParaRPr>
          </a:p>
        </p:txBody>
      </p:sp>
      <p:sp>
        <p:nvSpPr>
          <p:cNvPr id="9" name="TextBox 9"/>
          <p:cNvSpPr txBox="1">
            <a:spLocks noChangeArrowheads="1"/>
          </p:cNvSpPr>
          <p:nvPr/>
        </p:nvSpPr>
        <p:spPr bwMode="auto">
          <a:xfrm>
            <a:off x="4079304" y="2085756"/>
            <a:ext cx="3638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Intron</a:t>
            </a:r>
            <a:endParaRPr lang="en-US" sz="1000" b="1" dirty="0">
              <a:solidFill>
                <a:srgbClr val="000000"/>
              </a:solidFill>
              <a:latin typeface="Arial"/>
              <a:ea typeface="ＭＳ Ｐゴシック" charset="0"/>
            </a:endParaRPr>
          </a:p>
        </p:txBody>
      </p:sp>
      <p:sp>
        <p:nvSpPr>
          <p:cNvPr id="10" name="TextBox 10"/>
          <p:cNvSpPr txBox="1">
            <a:spLocks noChangeArrowheads="1"/>
          </p:cNvSpPr>
          <p:nvPr/>
        </p:nvSpPr>
        <p:spPr bwMode="auto">
          <a:xfrm>
            <a:off x="4071366" y="2422306"/>
            <a:ext cx="9040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RNA transcript</a:t>
            </a:r>
          </a:p>
        </p:txBody>
      </p:sp>
      <p:sp>
        <p:nvSpPr>
          <p:cNvPr id="11" name="TextBox 11"/>
          <p:cNvSpPr txBox="1">
            <a:spLocks noChangeArrowheads="1"/>
          </p:cNvSpPr>
          <p:nvPr/>
        </p:nvSpPr>
        <p:spPr bwMode="auto">
          <a:xfrm>
            <a:off x="5025454" y="2652494"/>
            <a:ext cx="6876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smtClean="0">
                <a:solidFill>
                  <a:srgbClr val="000000"/>
                </a:solidFill>
                <a:latin typeface="Arial"/>
                <a:ea typeface="ＭＳ Ｐゴシック" charset="0"/>
              </a:rPr>
              <a:t>Processing</a:t>
            </a:r>
          </a:p>
          <a:p>
            <a:pPr eaLnBrk="0" hangingPunct="0"/>
            <a:r>
              <a:rPr lang="en-US" sz="1000" b="1" smtClean="0">
                <a:solidFill>
                  <a:srgbClr val="000000"/>
                </a:solidFill>
                <a:latin typeface="Arial"/>
                <a:ea typeface="ＭＳ Ｐゴシック" charset="0"/>
              </a:rPr>
              <a:t>of RNA</a:t>
            </a:r>
            <a:endParaRPr lang="en-US" sz="1000" b="1" dirty="0">
              <a:solidFill>
                <a:srgbClr val="000000"/>
              </a:solidFill>
              <a:latin typeface="Arial"/>
              <a:ea typeface="ＭＳ Ｐゴシック" charset="0"/>
            </a:endParaRPr>
          </a:p>
        </p:txBody>
      </p:sp>
      <p:sp>
        <p:nvSpPr>
          <p:cNvPr id="12" name="TextBox 13"/>
          <p:cNvSpPr txBox="1">
            <a:spLocks noChangeArrowheads="1"/>
          </p:cNvSpPr>
          <p:nvPr/>
        </p:nvSpPr>
        <p:spPr bwMode="auto">
          <a:xfrm>
            <a:off x="3336354" y="2809656"/>
            <a:ext cx="5530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smtClean="0">
                <a:solidFill>
                  <a:srgbClr val="000000"/>
                </a:solidFill>
                <a:latin typeface="Arial"/>
                <a:ea typeface="ＭＳ Ｐゴシック" charset="0"/>
              </a:rPr>
              <a:t>Flow of</a:t>
            </a:r>
          </a:p>
          <a:p>
            <a:pPr eaLnBrk="0" hangingPunct="0"/>
            <a:r>
              <a:rPr lang="en-US" sz="1000" b="1" smtClean="0">
                <a:solidFill>
                  <a:srgbClr val="000000"/>
                </a:solidFill>
                <a:latin typeface="Arial"/>
                <a:ea typeface="ＭＳ Ｐゴシック" charset="0"/>
              </a:rPr>
              <a:t>mRNA</a:t>
            </a:r>
          </a:p>
          <a:p>
            <a:pPr eaLnBrk="0" hangingPunct="0"/>
            <a:r>
              <a:rPr lang="en-US" sz="1000" b="1" smtClean="0">
                <a:solidFill>
                  <a:srgbClr val="000000"/>
                </a:solidFill>
                <a:latin typeface="Arial"/>
                <a:ea typeface="ＭＳ Ｐゴシック" charset="0"/>
              </a:rPr>
              <a:t>through</a:t>
            </a:r>
          </a:p>
          <a:p>
            <a:pPr eaLnBrk="0" hangingPunct="0"/>
            <a:r>
              <a:rPr lang="en-US" sz="1000" b="1" smtClean="0">
                <a:solidFill>
                  <a:srgbClr val="000000"/>
                </a:solidFill>
                <a:latin typeface="Arial"/>
                <a:ea typeface="ＭＳ Ｐゴシック" charset="0"/>
              </a:rPr>
              <a:t>nuclear</a:t>
            </a:r>
          </a:p>
          <a:p>
            <a:pPr eaLnBrk="0" hangingPunct="0"/>
            <a:r>
              <a:rPr lang="en-US" sz="1000" b="1" smtClean="0">
                <a:solidFill>
                  <a:srgbClr val="000000"/>
                </a:solidFill>
                <a:latin typeface="Arial"/>
                <a:ea typeface="ＭＳ Ｐゴシック" charset="0"/>
              </a:rPr>
              <a:t>envelope</a:t>
            </a:r>
            <a:endParaRPr lang="en-US" sz="1000" b="1">
              <a:solidFill>
                <a:srgbClr val="000000"/>
              </a:solidFill>
              <a:latin typeface="Arial"/>
              <a:ea typeface="ＭＳ Ｐゴシック" charset="0"/>
            </a:endParaRPr>
          </a:p>
        </p:txBody>
      </p:sp>
      <p:sp>
        <p:nvSpPr>
          <p:cNvPr id="13" name="TextBox 16"/>
          <p:cNvSpPr txBox="1">
            <a:spLocks noChangeArrowheads="1"/>
          </p:cNvSpPr>
          <p:nvPr/>
        </p:nvSpPr>
        <p:spPr bwMode="auto">
          <a:xfrm>
            <a:off x="5239766" y="3173194"/>
            <a:ext cx="4969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a:solidFill>
                  <a:srgbClr val="000000"/>
                </a:solidFill>
                <a:latin typeface="Arial"/>
                <a:ea typeface="ＭＳ Ｐゴシック" charset="0"/>
              </a:rPr>
              <a:t>Nucleus</a:t>
            </a:r>
          </a:p>
        </p:txBody>
      </p:sp>
      <p:sp>
        <p:nvSpPr>
          <p:cNvPr id="14" name="TextBox 17"/>
          <p:cNvSpPr txBox="1">
            <a:spLocks noChangeArrowheads="1"/>
          </p:cNvSpPr>
          <p:nvPr/>
        </p:nvSpPr>
        <p:spPr bwMode="auto">
          <a:xfrm>
            <a:off x="4072094" y="3247806"/>
            <a:ext cx="242054" cy="1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250"/>
              </a:lnSpc>
            </a:pPr>
            <a:r>
              <a:rPr lang="en-US" sz="1000" b="1" dirty="0" smtClean="0">
                <a:solidFill>
                  <a:srgbClr val="000000"/>
                </a:solidFill>
                <a:latin typeface="Arial"/>
                <a:ea typeface="ＭＳ Ｐゴシック" charset="0"/>
              </a:rPr>
              <a:t>Cap</a:t>
            </a:r>
          </a:p>
        </p:txBody>
      </p:sp>
      <p:sp>
        <p:nvSpPr>
          <p:cNvPr id="15" name="TextBox 19"/>
          <p:cNvSpPr txBox="1">
            <a:spLocks noChangeArrowheads="1"/>
          </p:cNvSpPr>
          <p:nvPr/>
        </p:nvSpPr>
        <p:spPr bwMode="auto">
          <a:xfrm>
            <a:off x="4583398" y="3285906"/>
            <a:ext cx="290144" cy="1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100"/>
              </a:lnSpc>
            </a:pPr>
            <a:r>
              <a:rPr lang="en-US" sz="1000" b="1" dirty="0" smtClean="0">
                <a:solidFill>
                  <a:srgbClr val="000000"/>
                </a:solidFill>
                <a:latin typeface="Arial"/>
                <a:ea typeface="ＭＳ Ｐゴシック" charset="0"/>
              </a:rPr>
              <a:t>  Tail</a:t>
            </a:r>
          </a:p>
        </p:txBody>
      </p:sp>
      <p:sp>
        <p:nvSpPr>
          <p:cNvPr id="16" name="TextBox 21"/>
          <p:cNvSpPr txBox="1">
            <a:spLocks noChangeArrowheads="1"/>
          </p:cNvSpPr>
          <p:nvPr/>
        </p:nvSpPr>
        <p:spPr bwMode="auto">
          <a:xfrm>
            <a:off x="5184204" y="3863756"/>
            <a:ext cx="6540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Cytoplasm</a:t>
            </a:r>
          </a:p>
        </p:txBody>
      </p:sp>
      <p:sp>
        <p:nvSpPr>
          <p:cNvPr id="17" name="TextBox 22"/>
          <p:cNvSpPr txBox="1">
            <a:spLocks noChangeArrowheads="1"/>
          </p:cNvSpPr>
          <p:nvPr/>
        </p:nvSpPr>
        <p:spPr bwMode="auto">
          <a:xfrm>
            <a:off x="3920554" y="4022506"/>
            <a:ext cx="12086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mRNA in cytoplasm</a:t>
            </a:r>
          </a:p>
        </p:txBody>
      </p:sp>
      <p:sp>
        <p:nvSpPr>
          <p:cNvPr id="18" name="TextBox 23"/>
          <p:cNvSpPr txBox="1">
            <a:spLocks noChangeArrowheads="1"/>
          </p:cNvSpPr>
          <p:nvPr/>
        </p:nvSpPr>
        <p:spPr bwMode="auto">
          <a:xfrm>
            <a:off x="5131816" y="4474944"/>
            <a:ext cx="689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Breakdown</a:t>
            </a:r>
          </a:p>
          <a:p>
            <a:pPr eaLnBrk="0" hangingPunct="0"/>
            <a:r>
              <a:rPr lang="en-US" sz="1000" b="1" dirty="0" smtClean="0">
                <a:solidFill>
                  <a:srgbClr val="000000"/>
                </a:solidFill>
                <a:latin typeface="Arial"/>
                <a:ea typeface="ＭＳ Ｐゴシック" charset="0"/>
              </a:rPr>
              <a:t>of mRNA</a:t>
            </a:r>
            <a:endParaRPr lang="en-US" sz="1000" b="1" dirty="0">
              <a:solidFill>
                <a:srgbClr val="000000"/>
              </a:solidFill>
              <a:latin typeface="Arial"/>
              <a:ea typeface="ＭＳ Ｐゴシック" charset="0"/>
            </a:endParaRPr>
          </a:p>
        </p:txBody>
      </p:sp>
      <p:sp>
        <p:nvSpPr>
          <p:cNvPr id="19" name="TextBox 25"/>
          <p:cNvSpPr txBox="1">
            <a:spLocks noChangeArrowheads="1"/>
          </p:cNvSpPr>
          <p:nvPr/>
        </p:nvSpPr>
        <p:spPr bwMode="auto">
          <a:xfrm>
            <a:off x="3333973" y="4831338"/>
            <a:ext cx="689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Translation</a:t>
            </a:r>
          </a:p>
          <a:p>
            <a:pPr eaLnBrk="0" hangingPunct="0"/>
            <a:r>
              <a:rPr lang="en-US" sz="1000" b="1" dirty="0" smtClean="0">
                <a:solidFill>
                  <a:srgbClr val="000000"/>
                </a:solidFill>
                <a:latin typeface="Arial"/>
                <a:ea typeface="ＭＳ Ｐゴシック" charset="0"/>
              </a:rPr>
              <a:t>of mRNA</a:t>
            </a:r>
            <a:endParaRPr lang="en-US" sz="1000" b="1" dirty="0">
              <a:solidFill>
                <a:srgbClr val="000000"/>
              </a:solidFill>
              <a:latin typeface="Arial"/>
              <a:ea typeface="ＭＳ Ｐゴシック" charset="0"/>
            </a:endParaRPr>
          </a:p>
        </p:txBody>
      </p:sp>
      <p:sp>
        <p:nvSpPr>
          <p:cNvPr id="20" name="TextBox 27"/>
          <p:cNvSpPr txBox="1">
            <a:spLocks noChangeArrowheads="1"/>
          </p:cNvSpPr>
          <p:nvPr/>
        </p:nvSpPr>
        <p:spPr bwMode="auto">
          <a:xfrm>
            <a:off x="4168204" y="5346481"/>
            <a:ext cx="72455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Polypeptide</a:t>
            </a:r>
          </a:p>
        </p:txBody>
      </p:sp>
      <p:sp>
        <p:nvSpPr>
          <p:cNvPr id="21" name="TextBox 28"/>
          <p:cNvSpPr txBox="1">
            <a:spLocks noChangeArrowheads="1"/>
          </p:cNvSpPr>
          <p:nvPr/>
        </p:nvSpPr>
        <p:spPr bwMode="auto">
          <a:xfrm>
            <a:off x="3336354" y="5614769"/>
            <a:ext cx="718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Various</a:t>
            </a:r>
          </a:p>
          <a:p>
            <a:pPr eaLnBrk="0" hangingPunct="0"/>
            <a:r>
              <a:rPr lang="en-US" sz="1000" b="1" dirty="0" smtClean="0">
                <a:solidFill>
                  <a:srgbClr val="000000"/>
                </a:solidFill>
                <a:latin typeface="Arial"/>
                <a:ea typeface="ＭＳ Ｐゴシック" charset="0"/>
              </a:rPr>
              <a:t>changes to</a:t>
            </a:r>
          </a:p>
          <a:p>
            <a:pPr eaLnBrk="0" hangingPunct="0"/>
            <a:r>
              <a:rPr lang="en-US" sz="1000" b="1" dirty="0" smtClean="0">
                <a:solidFill>
                  <a:srgbClr val="000000"/>
                </a:solidFill>
                <a:latin typeface="Arial"/>
                <a:ea typeface="ＭＳ Ｐゴシック" charset="0"/>
              </a:rPr>
              <a:t>polypeptide</a:t>
            </a:r>
            <a:endParaRPr lang="en-US" sz="1000" b="1" dirty="0">
              <a:solidFill>
                <a:srgbClr val="000000"/>
              </a:solidFill>
              <a:latin typeface="Arial"/>
              <a:ea typeface="ＭＳ Ｐゴシック" charset="0"/>
            </a:endParaRPr>
          </a:p>
        </p:txBody>
      </p:sp>
      <p:sp>
        <p:nvSpPr>
          <p:cNvPr id="22" name="TextBox 31"/>
          <p:cNvSpPr txBox="1">
            <a:spLocks noChangeArrowheads="1"/>
          </p:cNvSpPr>
          <p:nvPr/>
        </p:nvSpPr>
        <p:spPr bwMode="auto">
          <a:xfrm>
            <a:off x="4103910" y="6319619"/>
            <a:ext cx="8527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Active protein</a:t>
            </a:r>
          </a:p>
        </p:txBody>
      </p:sp>
      <p:sp>
        <p:nvSpPr>
          <p:cNvPr id="23" name="TextBox 34"/>
          <p:cNvSpPr txBox="1">
            <a:spLocks noChangeArrowheads="1"/>
          </p:cNvSpPr>
          <p:nvPr/>
        </p:nvSpPr>
        <p:spPr bwMode="auto">
          <a:xfrm>
            <a:off x="5128641" y="5689381"/>
            <a:ext cx="689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smtClean="0">
                <a:solidFill>
                  <a:srgbClr val="000000"/>
                </a:solidFill>
                <a:latin typeface="Arial"/>
                <a:ea typeface="ＭＳ Ｐゴシック" charset="0"/>
              </a:rPr>
              <a:t>Breakdown</a:t>
            </a:r>
          </a:p>
          <a:p>
            <a:pPr eaLnBrk="0" hangingPunct="0"/>
            <a:r>
              <a:rPr lang="en-US" sz="1000" b="1" smtClean="0">
                <a:solidFill>
                  <a:srgbClr val="000000"/>
                </a:solidFill>
                <a:latin typeface="Arial"/>
                <a:ea typeface="ＭＳ Ｐゴシック" charset="0"/>
              </a:rPr>
              <a:t>of protein</a:t>
            </a:r>
            <a:endParaRPr lang="en-US" sz="1000" b="1">
              <a:solidFill>
                <a:srgbClr val="000000"/>
              </a:solidFill>
              <a:latin typeface="Arial"/>
              <a:ea typeface="ＭＳ Ｐゴシック" charset="0"/>
            </a:endParaRPr>
          </a:p>
        </p:txBody>
      </p:sp>
      <p:sp>
        <p:nvSpPr>
          <p:cNvPr id="24" name="TextBox 9"/>
          <p:cNvSpPr txBox="1">
            <a:spLocks noChangeArrowheads="1"/>
          </p:cNvSpPr>
          <p:nvPr/>
        </p:nvSpPr>
        <p:spPr bwMode="auto">
          <a:xfrm>
            <a:off x="4546976" y="2111952"/>
            <a:ext cx="3125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Exon</a:t>
            </a:r>
            <a:endParaRPr lang="en-US" sz="1000" b="1" dirty="0">
              <a:solidFill>
                <a:srgbClr val="000000"/>
              </a:solidFill>
              <a:latin typeface="Arial"/>
              <a:ea typeface="ＭＳ Ｐゴシック" charset="0"/>
            </a:endParaRPr>
          </a:p>
        </p:txBody>
      </p:sp>
      <p:sp>
        <p:nvSpPr>
          <p:cNvPr id="25" name="Freeform 24"/>
          <p:cNvSpPr/>
          <p:nvPr/>
        </p:nvSpPr>
        <p:spPr>
          <a:xfrm>
            <a:off x="4980222" y="1238897"/>
            <a:ext cx="259544" cy="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flipV="1">
            <a:off x="4530482" y="2265839"/>
            <a:ext cx="58187" cy="12017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Freeform 26"/>
          <p:cNvSpPr/>
          <p:nvPr/>
        </p:nvSpPr>
        <p:spPr>
          <a:xfrm flipH="1" flipV="1">
            <a:off x="4281489" y="2216943"/>
            <a:ext cx="49814" cy="108982"/>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Freeform 27"/>
          <p:cNvSpPr/>
          <p:nvPr/>
        </p:nvSpPr>
        <p:spPr>
          <a:xfrm>
            <a:off x="4200389" y="3128962"/>
            <a:ext cx="0" cy="14287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Freeform 28"/>
          <p:cNvSpPr/>
          <p:nvPr/>
        </p:nvSpPr>
        <p:spPr>
          <a:xfrm flipH="1">
            <a:off x="4783795" y="3151762"/>
            <a:ext cx="45719" cy="14287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30" name="Group 29"/>
          <p:cNvGrpSpPr/>
          <p:nvPr/>
        </p:nvGrpSpPr>
        <p:grpSpPr>
          <a:xfrm>
            <a:off x="4205150" y="1316836"/>
            <a:ext cx="643545" cy="152400"/>
            <a:chOff x="424395" y="5613146"/>
            <a:chExt cx="928192" cy="290653"/>
          </a:xfrm>
        </p:grpSpPr>
        <p:sp>
          <p:nvSpPr>
            <p:cNvPr id="31"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32" name="Freeform 3"/>
            <p:cNvSpPr/>
            <p:nvPr/>
          </p:nvSpPr>
          <p:spPr>
            <a:xfrm>
              <a:off x="875248" y="5775044"/>
              <a:ext cx="65941" cy="128755"/>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35" name="TextBox 19"/>
          <p:cNvSpPr txBox="1">
            <a:spLocks noChangeArrowheads="1"/>
          </p:cNvSpPr>
          <p:nvPr/>
        </p:nvSpPr>
        <p:spPr bwMode="auto">
          <a:xfrm>
            <a:off x="3978815" y="3424841"/>
            <a:ext cx="1094852" cy="1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100"/>
              </a:lnSpc>
            </a:pPr>
            <a:r>
              <a:rPr lang="en-US" sz="1000" b="1" dirty="0" smtClean="0">
                <a:solidFill>
                  <a:srgbClr val="000000"/>
                </a:solidFill>
                <a:latin typeface="Arial"/>
                <a:ea typeface="ＭＳ Ｐゴシック" charset="0"/>
              </a:rPr>
              <a:t>mRNA in nucleus</a:t>
            </a:r>
            <a:endParaRPr lang="en-US" sz="1000"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936" y="505968"/>
            <a:ext cx="6358128" cy="5846064"/>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11.3-1</a:t>
            </a:r>
            <a:endParaRPr lang="en-US" dirty="0"/>
          </a:p>
        </p:txBody>
      </p:sp>
      <p:sp>
        <p:nvSpPr>
          <p:cNvPr id="4" name="TextBox 2"/>
          <p:cNvSpPr txBox="1">
            <a:spLocks noChangeArrowheads="1"/>
          </p:cNvSpPr>
          <p:nvPr/>
        </p:nvSpPr>
        <p:spPr bwMode="auto">
          <a:xfrm>
            <a:off x="3473628" y="1289367"/>
            <a:ext cx="1984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Chromosome</a:t>
            </a:r>
          </a:p>
        </p:txBody>
      </p:sp>
      <p:sp>
        <p:nvSpPr>
          <p:cNvPr id="5" name="TextBox 3"/>
          <p:cNvSpPr txBox="1">
            <a:spLocks noChangeArrowheads="1"/>
          </p:cNvSpPr>
          <p:nvPr/>
        </p:nvSpPr>
        <p:spPr bwMode="auto">
          <a:xfrm>
            <a:off x="1606729" y="1719580"/>
            <a:ext cx="15725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000000"/>
                </a:solidFill>
                <a:latin typeface="Arial"/>
                <a:ea typeface="ＭＳ Ｐゴシック" charset="0"/>
              </a:rPr>
              <a:t>Unpacking</a:t>
            </a:r>
          </a:p>
          <a:p>
            <a:pPr eaLnBrk="0" hangingPunct="0"/>
            <a:r>
              <a:rPr lang="en-US" b="1" dirty="0" smtClean="0">
                <a:solidFill>
                  <a:srgbClr val="000000"/>
                </a:solidFill>
                <a:latin typeface="Arial"/>
                <a:ea typeface="ＭＳ Ｐゴシック" charset="0"/>
              </a:rPr>
              <a:t>of DNA</a:t>
            </a:r>
            <a:endParaRPr lang="en-US" b="1" dirty="0">
              <a:solidFill>
                <a:srgbClr val="000000"/>
              </a:solidFill>
              <a:latin typeface="Arial"/>
              <a:ea typeface="ＭＳ Ｐゴシック" charset="0"/>
            </a:endParaRPr>
          </a:p>
        </p:txBody>
      </p:sp>
      <p:sp>
        <p:nvSpPr>
          <p:cNvPr id="6" name="TextBox 5"/>
          <p:cNvSpPr txBox="1">
            <a:spLocks noChangeArrowheads="1"/>
          </p:cNvSpPr>
          <p:nvPr/>
        </p:nvSpPr>
        <p:spPr bwMode="auto">
          <a:xfrm>
            <a:off x="6288266" y="2754630"/>
            <a:ext cx="668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a:solidFill>
                  <a:srgbClr val="000000"/>
                </a:solidFill>
                <a:latin typeface="Arial"/>
                <a:ea typeface="ＭＳ Ｐゴシック" charset="0"/>
              </a:rPr>
              <a:t>DNA</a:t>
            </a:r>
          </a:p>
        </p:txBody>
      </p:sp>
      <p:sp>
        <p:nvSpPr>
          <p:cNvPr id="7" name="TextBox 6"/>
          <p:cNvSpPr txBox="1">
            <a:spLocks noChangeArrowheads="1"/>
          </p:cNvSpPr>
          <p:nvPr/>
        </p:nvSpPr>
        <p:spPr bwMode="auto">
          <a:xfrm>
            <a:off x="4067354" y="3421380"/>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a:solidFill>
                  <a:srgbClr val="000000"/>
                </a:solidFill>
                <a:latin typeface="Arial"/>
                <a:ea typeface="ＭＳ Ｐゴシック" charset="0"/>
              </a:rPr>
              <a:t>Gene</a:t>
            </a:r>
          </a:p>
        </p:txBody>
      </p:sp>
      <p:sp>
        <p:nvSpPr>
          <p:cNvPr id="8" name="TextBox 7"/>
          <p:cNvSpPr txBox="1">
            <a:spLocks noChangeArrowheads="1"/>
          </p:cNvSpPr>
          <p:nvPr/>
        </p:nvSpPr>
        <p:spPr bwMode="auto">
          <a:xfrm>
            <a:off x="1606729" y="4105592"/>
            <a:ext cx="19482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smtClean="0">
                <a:solidFill>
                  <a:srgbClr val="000000"/>
                </a:solidFill>
                <a:latin typeface="Arial"/>
                <a:ea typeface="ＭＳ Ｐゴシック" charset="0"/>
              </a:rPr>
              <a:t>Transcription</a:t>
            </a:r>
          </a:p>
          <a:p>
            <a:pPr eaLnBrk="0" hangingPunct="0"/>
            <a:r>
              <a:rPr lang="en-US" b="1" smtClean="0">
                <a:solidFill>
                  <a:srgbClr val="000000"/>
                </a:solidFill>
                <a:latin typeface="Arial"/>
                <a:ea typeface="ＭＳ Ｐゴシック" charset="0"/>
              </a:rPr>
              <a:t>of gene</a:t>
            </a:r>
            <a:endParaRPr lang="en-US" b="1" dirty="0">
              <a:solidFill>
                <a:srgbClr val="000000"/>
              </a:solidFill>
              <a:latin typeface="Arial"/>
              <a:ea typeface="ＭＳ Ｐゴシック" charset="0"/>
            </a:endParaRPr>
          </a:p>
        </p:txBody>
      </p:sp>
      <p:sp>
        <p:nvSpPr>
          <p:cNvPr id="9" name="TextBox 9"/>
          <p:cNvSpPr txBox="1">
            <a:spLocks noChangeArrowheads="1"/>
          </p:cNvSpPr>
          <p:nvPr/>
        </p:nvSpPr>
        <p:spPr bwMode="auto">
          <a:xfrm>
            <a:off x="3392666" y="4958080"/>
            <a:ext cx="8704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000000"/>
                </a:solidFill>
                <a:latin typeface="Arial"/>
                <a:ea typeface="ＭＳ Ｐゴシック" charset="0"/>
              </a:rPr>
              <a:t>Intron</a:t>
            </a:r>
            <a:endParaRPr lang="en-US" b="1" dirty="0">
              <a:solidFill>
                <a:srgbClr val="000000"/>
              </a:solidFill>
              <a:latin typeface="Arial"/>
              <a:ea typeface="ＭＳ Ｐゴシック" charset="0"/>
            </a:endParaRPr>
          </a:p>
        </p:txBody>
      </p:sp>
      <p:sp>
        <p:nvSpPr>
          <p:cNvPr id="10" name="TextBox 10"/>
          <p:cNvSpPr txBox="1">
            <a:spLocks noChangeArrowheads="1"/>
          </p:cNvSpPr>
          <p:nvPr/>
        </p:nvSpPr>
        <p:spPr bwMode="auto">
          <a:xfrm>
            <a:off x="3373616" y="5764530"/>
            <a:ext cx="21622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a:solidFill>
                  <a:srgbClr val="000000"/>
                </a:solidFill>
                <a:latin typeface="Arial"/>
                <a:ea typeface="ＭＳ Ｐゴシック" charset="0"/>
              </a:rPr>
              <a:t>RNA transcript</a:t>
            </a:r>
          </a:p>
        </p:txBody>
      </p:sp>
      <p:sp>
        <p:nvSpPr>
          <p:cNvPr id="11" name="TextBox 9"/>
          <p:cNvSpPr txBox="1">
            <a:spLocks noChangeArrowheads="1"/>
          </p:cNvSpPr>
          <p:nvPr/>
        </p:nvSpPr>
        <p:spPr bwMode="auto">
          <a:xfrm>
            <a:off x="4518280" y="5029520"/>
            <a:ext cx="7518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000000"/>
                </a:solidFill>
                <a:latin typeface="Arial"/>
                <a:ea typeface="ＭＳ Ｐゴシック" charset="0"/>
              </a:rPr>
              <a:t>Exon</a:t>
            </a:r>
            <a:endParaRPr lang="en-US" b="1" dirty="0">
              <a:solidFill>
                <a:srgbClr val="000000"/>
              </a:solidFill>
              <a:latin typeface="Arial"/>
              <a:ea typeface="ＭＳ Ｐゴシック" charset="0"/>
            </a:endParaRPr>
          </a:p>
        </p:txBody>
      </p:sp>
      <p:sp>
        <p:nvSpPr>
          <p:cNvPr id="12" name="Freeform 11"/>
          <p:cNvSpPr/>
          <p:nvPr/>
        </p:nvSpPr>
        <p:spPr>
          <a:xfrm flipV="1">
            <a:off x="5550161" y="2928041"/>
            <a:ext cx="641088" cy="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Freeform 12"/>
          <p:cNvSpPr/>
          <p:nvPr/>
        </p:nvSpPr>
        <p:spPr>
          <a:xfrm flipV="1">
            <a:off x="4488656" y="5374481"/>
            <a:ext cx="140494" cy="30956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Freeform 13"/>
          <p:cNvSpPr/>
          <p:nvPr/>
        </p:nvSpPr>
        <p:spPr>
          <a:xfrm flipH="1" flipV="1">
            <a:off x="3876675" y="5288756"/>
            <a:ext cx="121444" cy="261938"/>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5" name="Group 14"/>
          <p:cNvGrpSpPr/>
          <p:nvPr/>
        </p:nvGrpSpPr>
        <p:grpSpPr>
          <a:xfrm>
            <a:off x="3713279" y="3112298"/>
            <a:ext cx="1504039" cy="369094"/>
            <a:chOff x="424395" y="5613146"/>
            <a:chExt cx="928192" cy="285645"/>
          </a:xfrm>
        </p:grpSpPr>
        <p:sp>
          <p:nvSpPr>
            <p:cNvPr id="16"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7" name="Freeform 3"/>
            <p:cNvSpPr/>
            <p:nvPr/>
          </p:nvSpPr>
          <p:spPr>
            <a:xfrm>
              <a:off x="879301" y="5775045"/>
              <a:ext cx="28215" cy="123746"/>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936" y="749808"/>
            <a:ext cx="6358128" cy="5358384"/>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11.3-2</a:t>
            </a:r>
            <a:endParaRPr lang="en-US" dirty="0"/>
          </a:p>
        </p:txBody>
      </p:sp>
      <p:sp>
        <p:nvSpPr>
          <p:cNvPr id="4" name="TextBox 2"/>
          <p:cNvSpPr txBox="1">
            <a:spLocks noChangeArrowheads="1"/>
          </p:cNvSpPr>
          <p:nvPr/>
        </p:nvSpPr>
        <p:spPr bwMode="auto">
          <a:xfrm>
            <a:off x="1608138" y="1232972"/>
            <a:ext cx="133369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smtClean="0">
                <a:solidFill>
                  <a:srgbClr val="000000"/>
                </a:solidFill>
                <a:latin typeface="Arial"/>
                <a:ea typeface="ＭＳ Ｐゴシック" charset="0"/>
              </a:rPr>
              <a:t>Flow of</a:t>
            </a:r>
          </a:p>
          <a:p>
            <a:pPr eaLnBrk="0" hangingPunct="0"/>
            <a:r>
              <a:rPr lang="en-US" b="1" smtClean="0">
                <a:solidFill>
                  <a:srgbClr val="000000"/>
                </a:solidFill>
                <a:latin typeface="Arial"/>
                <a:ea typeface="ＭＳ Ｐゴシック" charset="0"/>
              </a:rPr>
              <a:t>mRNA</a:t>
            </a:r>
          </a:p>
          <a:p>
            <a:pPr eaLnBrk="0" hangingPunct="0"/>
            <a:r>
              <a:rPr lang="en-US" b="1" smtClean="0">
                <a:solidFill>
                  <a:srgbClr val="000000"/>
                </a:solidFill>
                <a:latin typeface="Arial"/>
                <a:ea typeface="ＭＳ Ｐゴシック" charset="0"/>
              </a:rPr>
              <a:t>through</a:t>
            </a:r>
          </a:p>
          <a:p>
            <a:pPr eaLnBrk="0" hangingPunct="0"/>
            <a:r>
              <a:rPr lang="en-US" b="1" smtClean="0">
                <a:solidFill>
                  <a:srgbClr val="000000"/>
                </a:solidFill>
                <a:latin typeface="Arial"/>
                <a:ea typeface="ＭＳ Ｐゴシック" charset="0"/>
              </a:rPr>
              <a:t>nuclear</a:t>
            </a:r>
          </a:p>
          <a:p>
            <a:pPr eaLnBrk="0" hangingPunct="0"/>
            <a:r>
              <a:rPr lang="en-US" b="1" smtClean="0">
                <a:solidFill>
                  <a:srgbClr val="000000"/>
                </a:solidFill>
                <a:latin typeface="Arial"/>
                <a:ea typeface="ＭＳ Ｐゴシック" charset="0"/>
              </a:rPr>
              <a:t>envelope</a:t>
            </a:r>
            <a:endParaRPr lang="en-US" b="1">
              <a:solidFill>
                <a:srgbClr val="000000"/>
              </a:solidFill>
              <a:latin typeface="Arial"/>
              <a:ea typeface="ＭＳ Ｐゴシック" charset="0"/>
            </a:endParaRPr>
          </a:p>
        </p:txBody>
      </p:sp>
      <p:sp>
        <p:nvSpPr>
          <p:cNvPr id="5" name="TextBox 5"/>
          <p:cNvSpPr txBox="1">
            <a:spLocks noChangeArrowheads="1"/>
          </p:cNvSpPr>
          <p:nvPr/>
        </p:nvSpPr>
        <p:spPr bwMode="auto">
          <a:xfrm>
            <a:off x="3398520" y="2276476"/>
            <a:ext cx="576430" cy="36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3125"/>
              </a:lnSpc>
            </a:pPr>
            <a:r>
              <a:rPr lang="en-US" b="1" dirty="0" smtClean="0">
                <a:solidFill>
                  <a:srgbClr val="000000"/>
                </a:solidFill>
                <a:latin typeface="Arial"/>
                <a:ea typeface="ＭＳ Ｐゴシック" charset="0"/>
              </a:rPr>
              <a:t>Cap</a:t>
            </a:r>
          </a:p>
        </p:txBody>
      </p:sp>
      <p:sp>
        <p:nvSpPr>
          <p:cNvPr id="6" name="TextBox 7"/>
          <p:cNvSpPr txBox="1">
            <a:spLocks noChangeArrowheads="1"/>
          </p:cNvSpPr>
          <p:nvPr/>
        </p:nvSpPr>
        <p:spPr bwMode="auto">
          <a:xfrm>
            <a:off x="4792980" y="2359451"/>
            <a:ext cx="51652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700"/>
              </a:lnSpc>
            </a:pPr>
            <a:r>
              <a:rPr lang="en-US" b="1" dirty="0" smtClean="0">
                <a:solidFill>
                  <a:srgbClr val="000000"/>
                </a:solidFill>
                <a:latin typeface="Arial"/>
                <a:ea typeface="ＭＳ Ｐゴシック" charset="0"/>
              </a:rPr>
              <a:t>Tail</a:t>
            </a:r>
          </a:p>
        </p:txBody>
      </p:sp>
      <p:sp>
        <p:nvSpPr>
          <p:cNvPr id="7" name="TextBox 9"/>
          <p:cNvSpPr txBox="1">
            <a:spLocks noChangeArrowheads="1"/>
          </p:cNvSpPr>
          <p:nvPr/>
        </p:nvSpPr>
        <p:spPr bwMode="auto">
          <a:xfrm>
            <a:off x="5662613" y="853559"/>
            <a:ext cx="16591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smtClean="0">
                <a:solidFill>
                  <a:srgbClr val="000000"/>
                </a:solidFill>
                <a:latin typeface="Arial"/>
                <a:ea typeface="ＭＳ Ｐゴシック" charset="0"/>
              </a:rPr>
              <a:t>Processing</a:t>
            </a:r>
          </a:p>
          <a:p>
            <a:pPr eaLnBrk="0" hangingPunct="0"/>
            <a:r>
              <a:rPr lang="en-US" b="1" smtClean="0">
                <a:solidFill>
                  <a:srgbClr val="000000"/>
                </a:solidFill>
                <a:latin typeface="Arial"/>
                <a:ea typeface="ＭＳ Ｐゴシック" charset="0"/>
              </a:rPr>
              <a:t>of RNA</a:t>
            </a:r>
            <a:endParaRPr lang="en-US" b="1">
              <a:solidFill>
                <a:srgbClr val="000000"/>
              </a:solidFill>
              <a:latin typeface="Arial"/>
              <a:ea typeface="ＭＳ Ｐゴシック" charset="0"/>
            </a:endParaRPr>
          </a:p>
        </p:txBody>
      </p:sp>
      <p:sp>
        <p:nvSpPr>
          <p:cNvPr id="8" name="TextBox 11"/>
          <p:cNvSpPr txBox="1">
            <a:spLocks noChangeArrowheads="1"/>
          </p:cNvSpPr>
          <p:nvPr/>
        </p:nvSpPr>
        <p:spPr bwMode="auto">
          <a:xfrm>
            <a:off x="6184899" y="2093398"/>
            <a:ext cx="1197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Nucleus</a:t>
            </a:r>
          </a:p>
        </p:txBody>
      </p:sp>
      <p:sp>
        <p:nvSpPr>
          <p:cNvPr id="9" name="TextBox 12"/>
          <p:cNvSpPr txBox="1">
            <a:spLocks noChangeArrowheads="1"/>
          </p:cNvSpPr>
          <p:nvPr/>
        </p:nvSpPr>
        <p:spPr bwMode="auto">
          <a:xfrm>
            <a:off x="6043613" y="3761859"/>
            <a:ext cx="1574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a:solidFill>
                  <a:srgbClr val="000000"/>
                </a:solidFill>
                <a:latin typeface="Arial"/>
                <a:ea typeface="ＭＳ Ｐゴシック" charset="0"/>
              </a:rPr>
              <a:t>Cytoplasm</a:t>
            </a:r>
          </a:p>
        </p:txBody>
      </p:sp>
      <p:sp>
        <p:nvSpPr>
          <p:cNvPr id="10" name="TextBox 13"/>
          <p:cNvSpPr txBox="1">
            <a:spLocks noChangeArrowheads="1"/>
          </p:cNvSpPr>
          <p:nvPr/>
        </p:nvSpPr>
        <p:spPr bwMode="auto">
          <a:xfrm>
            <a:off x="3016250" y="4133335"/>
            <a:ext cx="28964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mRNA in cytoplasm</a:t>
            </a:r>
          </a:p>
        </p:txBody>
      </p:sp>
      <p:sp>
        <p:nvSpPr>
          <p:cNvPr id="11" name="TextBox 14"/>
          <p:cNvSpPr txBox="1">
            <a:spLocks noChangeArrowheads="1"/>
          </p:cNvSpPr>
          <p:nvPr/>
        </p:nvSpPr>
        <p:spPr bwMode="auto">
          <a:xfrm>
            <a:off x="5922962" y="5222360"/>
            <a:ext cx="16591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000000"/>
                </a:solidFill>
                <a:latin typeface="Arial"/>
                <a:ea typeface="ＭＳ Ｐゴシック" charset="0"/>
              </a:rPr>
              <a:t>Breakdown</a:t>
            </a:r>
          </a:p>
          <a:p>
            <a:pPr eaLnBrk="0" hangingPunct="0"/>
            <a:r>
              <a:rPr lang="en-US" b="1" dirty="0" smtClean="0">
                <a:solidFill>
                  <a:srgbClr val="000000"/>
                </a:solidFill>
                <a:latin typeface="Arial"/>
                <a:ea typeface="ＭＳ Ｐゴシック" charset="0"/>
              </a:rPr>
              <a:t>of mRNA</a:t>
            </a:r>
            <a:endParaRPr lang="en-US" b="1" dirty="0">
              <a:solidFill>
                <a:srgbClr val="000000"/>
              </a:solidFill>
              <a:latin typeface="Arial"/>
              <a:ea typeface="ＭＳ Ｐゴシック" charset="0"/>
            </a:endParaRPr>
          </a:p>
        </p:txBody>
      </p:sp>
      <p:sp>
        <p:nvSpPr>
          <p:cNvPr id="12" name="Freeform 11"/>
          <p:cNvSpPr/>
          <p:nvPr/>
        </p:nvSpPr>
        <p:spPr>
          <a:xfrm flipH="1">
            <a:off x="5091430" y="2074069"/>
            <a:ext cx="85407" cy="30480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Freeform 12"/>
          <p:cNvSpPr/>
          <p:nvPr/>
        </p:nvSpPr>
        <p:spPr>
          <a:xfrm flipH="1">
            <a:off x="3681366" y="1978025"/>
            <a:ext cx="0" cy="36750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Box 7"/>
          <p:cNvSpPr txBox="1">
            <a:spLocks noChangeArrowheads="1"/>
          </p:cNvSpPr>
          <p:nvPr/>
        </p:nvSpPr>
        <p:spPr bwMode="auto">
          <a:xfrm>
            <a:off x="3195533" y="2692270"/>
            <a:ext cx="253575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700"/>
              </a:lnSpc>
            </a:pPr>
            <a:r>
              <a:rPr lang="en-US" b="1" dirty="0" smtClean="0">
                <a:solidFill>
                  <a:srgbClr val="000000"/>
                </a:solidFill>
                <a:latin typeface="Arial"/>
                <a:ea typeface="ＭＳ Ｐゴシック" charset="0"/>
              </a:rPr>
              <a:t>mRNA </a:t>
            </a:r>
            <a:r>
              <a:rPr lang="en-US" b="1" dirty="0">
                <a:solidFill>
                  <a:srgbClr val="000000"/>
                </a:solidFill>
                <a:latin typeface="Arial"/>
                <a:ea typeface="ＭＳ Ｐゴシック" charset="0"/>
              </a:rPr>
              <a:t>in </a:t>
            </a:r>
            <a:r>
              <a:rPr lang="en-US" b="1" dirty="0" smtClean="0">
                <a:solidFill>
                  <a:srgbClr val="000000"/>
                </a:solidFill>
                <a:latin typeface="Arial"/>
                <a:ea typeface="ＭＳ Ｐゴシック" charset="0"/>
              </a:rPr>
              <a:t>nucleus</a:t>
            </a:r>
            <a:endParaRPr lang="en-US"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0" y="1182624"/>
            <a:ext cx="6370320" cy="4492752"/>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11.3-3</a:t>
            </a:r>
            <a:endParaRPr lang="en-US" dirty="0"/>
          </a:p>
        </p:txBody>
      </p:sp>
      <p:sp>
        <p:nvSpPr>
          <p:cNvPr id="4" name="TextBox 2"/>
          <p:cNvSpPr txBox="1">
            <a:spLocks noChangeArrowheads="1"/>
          </p:cNvSpPr>
          <p:nvPr/>
        </p:nvSpPr>
        <p:spPr bwMode="auto">
          <a:xfrm>
            <a:off x="1608059" y="1388176"/>
            <a:ext cx="1640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000000"/>
                </a:solidFill>
                <a:latin typeface="Arial"/>
                <a:ea typeface="ＭＳ Ｐゴシック" charset="0"/>
              </a:rPr>
              <a:t>Translation</a:t>
            </a:r>
          </a:p>
          <a:p>
            <a:pPr eaLnBrk="0" hangingPunct="0"/>
            <a:r>
              <a:rPr lang="en-US" b="1" dirty="0" smtClean="0">
                <a:solidFill>
                  <a:srgbClr val="000000"/>
                </a:solidFill>
                <a:latin typeface="Arial"/>
                <a:ea typeface="ＭＳ Ｐゴシック" charset="0"/>
              </a:rPr>
              <a:t>of mRNA</a:t>
            </a:r>
            <a:endParaRPr lang="en-US" b="1" dirty="0">
              <a:solidFill>
                <a:srgbClr val="000000"/>
              </a:solidFill>
              <a:latin typeface="Arial"/>
              <a:ea typeface="ＭＳ Ｐゴシック" charset="0"/>
            </a:endParaRPr>
          </a:p>
        </p:txBody>
      </p:sp>
      <p:sp>
        <p:nvSpPr>
          <p:cNvPr id="5" name="TextBox 4"/>
          <p:cNvSpPr txBox="1">
            <a:spLocks noChangeArrowheads="1"/>
          </p:cNvSpPr>
          <p:nvPr/>
        </p:nvSpPr>
        <p:spPr bwMode="auto">
          <a:xfrm>
            <a:off x="3605927" y="2615314"/>
            <a:ext cx="1742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Polypeptide</a:t>
            </a:r>
          </a:p>
        </p:txBody>
      </p:sp>
      <p:sp>
        <p:nvSpPr>
          <p:cNvPr id="6" name="TextBox 5"/>
          <p:cNvSpPr txBox="1">
            <a:spLocks noChangeArrowheads="1"/>
          </p:cNvSpPr>
          <p:nvPr/>
        </p:nvSpPr>
        <p:spPr bwMode="auto">
          <a:xfrm>
            <a:off x="1617583" y="3265395"/>
            <a:ext cx="172483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000000"/>
                </a:solidFill>
                <a:latin typeface="Arial"/>
                <a:ea typeface="ＭＳ Ｐゴシック" charset="0"/>
              </a:rPr>
              <a:t>Various</a:t>
            </a:r>
          </a:p>
          <a:p>
            <a:pPr eaLnBrk="0" hangingPunct="0"/>
            <a:r>
              <a:rPr lang="en-US" b="1" dirty="0" smtClean="0">
                <a:solidFill>
                  <a:srgbClr val="000000"/>
                </a:solidFill>
                <a:latin typeface="Arial"/>
                <a:ea typeface="ＭＳ Ｐゴシック" charset="0"/>
              </a:rPr>
              <a:t>changes to</a:t>
            </a:r>
          </a:p>
          <a:p>
            <a:pPr eaLnBrk="0" hangingPunct="0"/>
            <a:r>
              <a:rPr lang="en-US" b="1" dirty="0" smtClean="0">
                <a:solidFill>
                  <a:srgbClr val="000000"/>
                </a:solidFill>
                <a:latin typeface="Arial"/>
                <a:ea typeface="ＭＳ Ｐゴシック" charset="0"/>
              </a:rPr>
              <a:t>polypeptide</a:t>
            </a:r>
            <a:endParaRPr lang="en-US" b="1" dirty="0">
              <a:solidFill>
                <a:srgbClr val="000000"/>
              </a:solidFill>
              <a:latin typeface="Arial"/>
              <a:ea typeface="ＭＳ Ｐゴシック" charset="0"/>
            </a:endParaRPr>
          </a:p>
        </p:txBody>
      </p:sp>
      <p:sp>
        <p:nvSpPr>
          <p:cNvPr id="7" name="TextBox 8"/>
          <p:cNvSpPr txBox="1">
            <a:spLocks noChangeArrowheads="1"/>
          </p:cNvSpPr>
          <p:nvPr/>
        </p:nvSpPr>
        <p:spPr bwMode="auto">
          <a:xfrm>
            <a:off x="3455908" y="4956082"/>
            <a:ext cx="2051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Active protein</a:t>
            </a:r>
          </a:p>
        </p:txBody>
      </p:sp>
      <p:sp>
        <p:nvSpPr>
          <p:cNvPr id="8" name="TextBox 11"/>
          <p:cNvSpPr txBox="1">
            <a:spLocks noChangeArrowheads="1"/>
          </p:cNvSpPr>
          <p:nvPr/>
        </p:nvSpPr>
        <p:spPr bwMode="auto">
          <a:xfrm>
            <a:off x="5921295" y="3441607"/>
            <a:ext cx="16591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000000"/>
                </a:solidFill>
                <a:latin typeface="Arial"/>
                <a:ea typeface="ＭＳ Ｐゴシック" charset="0"/>
              </a:rPr>
              <a:t>Breakdown</a:t>
            </a:r>
          </a:p>
          <a:p>
            <a:pPr eaLnBrk="0" hangingPunct="0"/>
            <a:r>
              <a:rPr lang="en-US" b="1" dirty="0" smtClean="0">
                <a:solidFill>
                  <a:srgbClr val="000000"/>
                </a:solidFill>
                <a:latin typeface="Arial"/>
                <a:ea typeface="ＭＳ Ｐゴシック" charset="0"/>
              </a:rPr>
              <a:t>of protein</a:t>
            </a:r>
            <a:endParaRPr lang="en-US"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smtClean="0"/>
              <a:t>The Regulation of DNA Packing</a:t>
            </a:r>
            <a:endParaRPr lang="en-US" dirty="0" smtClean="0"/>
          </a:p>
        </p:txBody>
      </p:sp>
      <p:sp>
        <p:nvSpPr>
          <p:cNvPr id="65539" name="Rectangle 3"/>
          <p:cNvSpPr>
            <a:spLocks noGrp="1" noChangeArrowheads="1"/>
          </p:cNvSpPr>
          <p:nvPr>
            <p:ph idx="1"/>
          </p:nvPr>
        </p:nvSpPr>
        <p:spPr/>
        <p:txBody>
          <a:bodyPr/>
          <a:lstStyle/>
          <a:p>
            <a:r>
              <a:rPr lang="en-US" dirty="0" smtClean="0"/>
              <a:t>Cells may use DNA packing for long-term inactivation of genes.</a:t>
            </a:r>
          </a:p>
          <a:p>
            <a:r>
              <a:rPr lang="en-US" b="1" dirty="0" smtClean="0"/>
              <a:t>X chromosome inactivation</a:t>
            </a:r>
          </a:p>
          <a:p>
            <a:pPr lvl="1"/>
            <a:r>
              <a:rPr lang="en-US" dirty="0" smtClean="0"/>
              <a:t>occurs in female mammals, </a:t>
            </a:r>
          </a:p>
          <a:p>
            <a:pPr lvl="1"/>
            <a:r>
              <a:rPr lang="en-US" dirty="0" smtClean="0"/>
              <a:t>takes place early in embryonic development, and</a:t>
            </a:r>
          </a:p>
          <a:p>
            <a:pPr lvl="1"/>
            <a:r>
              <a:rPr lang="en-US" dirty="0" smtClean="0"/>
              <a:t>is when one of the two X chromosomes in each cell is inactivated at random.</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smtClean="0"/>
              <a:t>The Regulation of DNA Packing</a:t>
            </a:r>
            <a:endParaRPr lang="en-US" dirty="0" smtClean="0"/>
          </a:p>
        </p:txBody>
      </p:sp>
      <p:sp>
        <p:nvSpPr>
          <p:cNvPr id="65539" name="Rectangle 3"/>
          <p:cNvSpPr>
            <a:spLocks noGrp="1" noChangeArrowheads="1"/>
          </p:cNvSpPr>
          <p:nvPr>
            <p:ph idx="1"/>
          </p:nvPr>
        </p:nvSpPr>
        <p:spPr/>
        <p:txBody>
          <a:bodyPr/>
          <a:lstStyle/>
          <a:p>
            <a:pPr lvl="1"/>
            <a:r>
              <a:rPr lang="en-US" dirty="0" smtClean="0"/>
              <a:t>After one X chromosome is inactivated in each embryonic cell, all of that cell’s descendants will have the same X chromosome turned off.</a:t>
            </a:r>
          </a:p>
          <a:p>
            <a:pPr lvl="1"/>
            <a:r>
              <a:rPr lang="en-US" dirty="0" smtClean="0"/>
              <a:t>If a female has different versions of a gene on each of her X chromosomes, </a:t>
            </a:r>
          </a:p>
          <a:p>
            <a:pPr lvl="2"/>
            <a:r>
              <a:rPr lang="en-US" dirty="0" smtClean="0"/>
              <a:t>about half of her cells will express one version, </a:t>
            </a:r>
          </a:p>
          <a:p>
            <a:pPr lvl="2"/>
            <a:r>
              <a:rPr lang="en-US" dirty="0" smtClean="0"/>
              <a:t>while the other half will express the alternate version.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59408"/>
            <a:ext cx="8546592" cy="4139184"/>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11.4</a:t>
            </a:r>
            <a:endParaRPr lang="en-US" dirty="0"/>
          </a:p>
        </p:txBody>
      </p:sp>
      <p:sp>
        <p:nvSpPr>
          <p:cNvPr id="4" name="TextBox 2"/>
          <p:cNvSpPr txBox="1">
            <a:spLocks noChangeArrowheads="1"/>
          </p:cNvSpPr>
          <p:nvPr/>
        </p:nvSpPr>
        <p:spPr bwMode="auto">
          <a:xfrm>
            <a:off x="360474" y="1765300"/>
            <a:ext cx="1195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Early embryo:</a:t>
            </a:r>
          </a:p>
        </p:txBody>
      </p:sp>
      <p:sp>
        <p:nvSpPr>
          <p:cNvPr id="5" name="TextBox 3"/>
          <p:cNvSpPr txBox="1">
            <a:spLocks noChangeArrowheads="1"/>
          </p:cNvSpPr>
          <p:nvPr/>
        </p:nvSpPr>
        <p:spPr bwMode="auto">
          <a:xfrm>
            <a:off x="887524" y="2106612"/>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X</a:t>
            </a:r>
          </a:p>
        </p:txBody>
      </p:sp>
      <p:sp>
        <p:nvSpPr>
          <p:cNvPr id="6" name="TextBox 4"/>
          <p:cNvSpPr txBox="1">
            <a:spLocks noChangeArrowheads="1"/>
          </p:cNvSpPr>
          <p:nvPr/>
        </p:nvSpPr>
        <p:spPr bwMode="auto">
          <a:xfrm>
            <a:off x="343011" y="2309812"/>
            <a:ext cx="12246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chromosomes</a:t>
            </a:r>
          </a:p>
        </p:txBody>
      </p:sp>
      <p:sp>
        <p:nvSpPr>
          <p:cNvPr id="7" name="TextBox 5"/>
          <p:cNvSpPr txBox="1">
            <a:spLocks noChangeArrowheads="1"/>
          </p:cNvSpPr>
          <p:nvPr/>
        </p:nvSpPr>
        <p:spPr bwMode="auto">
          <a:xfrm>
            <a:off x="1740011" y="2108200"/>
            <a:ext cx="112530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Cell division</a:t>
            </a:r>
          </a:p>
          <a:p>
            <a:pPr eaLnBrk="0" hangingPunct="0">
              <a:lnSpc>
                <a:spcPts val="1600"/>
              </a:lnSpc>
            </a:pPr>
            <a:r>
              <a:rPr lang="en-US" sz="1400" b="1" dirty="0" smtClean="0">
                <a:solidFill>
                  <a:srgbClr val="000000"/>
                </a:solidFill>
                <a:latin typeface="Arial"/>
                <a:ea typeface="ＭＳ Ｐゴシック" charset="0"/>
              </a:rPr>
              <a:t>and X</a:t>
            </a:r>
          </a:p>
          <a:p>
            <a:pPr eaLnBrk="0" hangingPunct="0">
              <a:lnSpc>
                <a:spcPts val="1600"/>
              </a:lnSpc>
            </a:pPr>
            <a:r>
              <a:rPr lang="en-US" sz="1400" b="1" dirty="0" smtClean="0">
                <a:solidFill>
                  <a:srgbClr val="000000"/>
                </a:solidFill>
                <a:latin typeface="Arial"/>
                <a:ea typeface="ＭＳ Ｐゴシック" charset="0"/>
              </a:rPr>
              <a:t>chromosome</a:t>
            </a:r>
          </a:p>
          <a:p>
            <a:pPr eaLnBrk="0" hangingPunct="0">
              <a:lnSpc>
                <a:spcPts val="1600"/>
              </a:lnSpc>
            </a:pPr>
            <a:r>
              <a:rPr lang="en-US" sz="1400" b="1" dirty="0" smtClean="0">
                <a:solidFill>
                  <a:srgbClr val="000000"/>
                </a:solidFill>
                <a:latin typeface="Arial"/>
                <a:ea typeface="ＭＳ Ｐゴシック" charset="0"/>
              </a:rPr>
              <a:t>inactivation</a:t>
            </a:r>
            <a:endParaRPr lang="en-US" sz="1400" b="1" dirty="0">
              <a:solidFill>
                <a:srgbClr val="000000"/>
              </a:solidFill>
              <a:latin typeface="Arial"/>
              <a:ea typeface="ＭＳ Ｐゴシック" charset="0"/>
            </a:endParaRPr>
          </a:p>
        </p:txBody>
      </p:sp>
      <p:sp>
        <p:nvSpPr>
          <p:cNvPr id="8" name="TextBox 9"/>
          <p:cNvSpPr txBox="1">
            <a:spLocks noChangeArrowheads="1"/>
          </p:cNvSpPr>
          <p:nvPr/>
        </p:nvSpPr>
        <p:spPr bwMode="auto">
          <a:xfrm>
            <a:off x="3856149" y="1373979"/>
            <a:ext cx="101149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Two cell</a:t>
            </a:r>
          </a:p>
          <a:p>
            <a:pPr eaLnBrk="0" hangingPunct="0">
              <a:lnSpc>
                <a:spcPts val="1600"/>
              </a:lnSpc>
            </a:pPr>
            <a:r>
              <a:rPr lang="en-US" sz="1400" b="1" dirty="0" smtClean="0">
                <a:solidFill>
                  <a:srgbClr val="000000"/>
                </a:solidFill>
                <a:latin typeface="Arial"/>
                <a:ea typeface="ＭＳ Ｐゴシック" charset="0"/>
              </a:rPr>
              <a:t>populations</a:t>
            </a:r>
          </a:p>
          <a:p>
            <a:pPr eaLnBrk="0" hangingPunct="0">
              <a:lnSpc>
                <a:spcPts val="1600"/>
              </a:lnSpc>
            </a:pPr>
            <a:r>
              <a:rPr lang="en-US" sz="1400" b="1" dirty="0" smtClean="0">
                <a:solidFill>
                  <a:srgbClr val="000000"/>
                </a:solidFill>
                <a:latin typeface="Arial"/>
                <a:ea typeface="ＭＳ Ｐゴシック" charset="0"/>
              </a:rPr>
              <a:t>in adult cat:</a:t>
            </a:r>
            <a:endParaRPr lang="en-US" sz="1400" b="1" dirty="0">
              <a:solidFill>
                <a:srgbClr val="000000"/>
              </a:solidFill>
              <a:latin typeface="Arial"/>
              <a:ea typeface="ＭＳ Ｐゴシック" charset="0"/>
            </a:endParaRPr>
          </a:p>
        </p:txBody>
      </p:sp>
      <p:sp>
        <p:nvSpPr>
          <p:cNvPr id="9" name="TextBox 12"/>
          <p:cNvSpPr txBox="1">
            <a:spLocks noChangeArrowheads="1"/>
          </p:cNvSpPr>
          <p:nvPr/>
        </p:nvSpPr>
        <p:spPr bwMode="auto">
          <a:xfrm>
            <a:off x="3208449" y="2159000"/>
            <a:ext cx="7069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Active X</a:t>
            </a:r>
          </a:p>
        </p:txBody>
      </p:sp>
      <p:sp>
        <p:nvSpPr>
          <p:cNvPr id="10" name="TextBox 13"/>
          <p:cNvSpPr txBox="1">
            <a:spLocks noChangeArrowheads="1"/>
          </p:cNvSpPr>
          <p:nvPr/>
        </p:nvSpPr>
        <p:spPr bwMode="auto">
          <a:xfrm>
            <a:off x="3079861" y="2400300"/>
            <a:ext cx="8351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Inactive X</a:t>
            </a:r>
          </a:p>
        </p:txBody>
      </p:sp>
      <p:sp>
        <p:nvSpPr>
          <p:cNvPr id="11" name="TextBox 14"/>
          <p:cNvSpPr txBox="1">
            <a:spLocks noChangeArrowheads="1"/>
          </p:cNvSpPr>
          <p:nvPr/>
        </p:nvSpPr>
        <p:spPr bwMode="auto">
          <a:xfrm>
            <a:off x="4791186" y="2251075"/>
            <a:ext cx="9153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Orange fur</a:t>
            </a:r>
          </a:p>
        </p:txBody>
      </p:sp>
      <p:sp>
        <p:nvSpPr>
          <p:cNvPr id="12" name="TextBox 15"/>
          <p:cNvSpPr txBox="1">
            <a:spLocks noChangeArrowheads="1"/>
          </p:cNvSpPr>
          <p:nvPr/>
        </p:nvSpPr>
        <p:spPr bwMode="auto">
          <a:xfrm>
            <a:off x="339836" y="3399630"/>
            <a:ext cx="884858"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Allele for</a:t>
            </a:r>
          </a:p>
          <a:p>
            <a:pPr eaLnBrk="0" hangingPunct="0">
              <a:lnSpc>
                <a:spcPts val="1600"/>
              </a:lnSpc>
            </a:pPr>
            <a:r>
              <a:rPr lang="en-US" sz="1400" b="1" dirty="0" smtClean="0">
                <a:solidFill>
                  <a:srgbClr val="000000"/>
                </a:solidFill>
                <a:latin typeface="Arial"/>
                <a:ea typeface="ＭＳ Ｐゴシック" charset="0"/>
              </a:rPr>
              <a:t>orange fur</a:t>
            </a:r>
            <a:endParaRPr lang="en-US" sz="1400" b="1" dirty="0">
              <a:solidFill>
                <a:srgbClr val="000000"/>
              </a:solidFill>
              <a:latin typeface="Arial"/>
              <a:ea typeface="ＭＳ Ｐゴシック" charset="0"/>
            </a:endParaRPr>
          </a:p>
        </p:txBody>
      </p:sp>
      <p:sp>
        <p:nvSpPr>
          <p:cNvPr id="13" name="TextBox 17"/>
          <p:cNvSpPr txBox="1">
            <a:spLocks noChangeArrowheads="1"/>
          </p:cNvSpPr>
          <p:nvPr/>
        </p:nvSpPr>
        <p:spPr bwMode="auto">
          <a:xfrm>
            <a:off x="1403461" y="3270250"/>
            <a:ext cx="76623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smtClean="0">
                <a:solidFill>
                  <a:srgbClr val="000000"/>
                </a:solidFill>
                <a:latin typeface="Arial"/>
                <a:ea typeface="ＭＳ Ｐゴシック" charset="0"/>
              </a:rPr>
              <a:t>Allele for</a:t>
            </a:r>
          </a:p>
          <a:p>
            <a:pPr eaLnBrk="0" hangingPunct="0"/>
            <a:r>
              <a:rPr lang="en-US" sz="1400" b="1" smtClean="0">
                <a:solidFill>
                  <a:srgbClr val="000000"/>
                </a:solidFill>
                <a:latin typeface="Arial"/>
                <a:ea typeface="ＭＳ Ｐゴシック" charset="0"/>
              </a:rPr>
              <a:t>black fur</a:t>
            </a:r>
            <a:endParaRPr lang="en-US" sz="1400" b="1" dirty="0">
              <a:solidFill>
                <a:srgbClr val="000000"/>
              </a:solidFill>
              <a:latin typeface="Arial"/>
              <a:ea typeface="ＭＳ Ｐゴシック" charset="0"/>
            </a:endParaRPr>
          </a:p>
        </p:txBody>
      </p:sp>
      <p:sp>
        <p:nvSpPr>
          <p:cNvPr id="14" name="TextBox 19"/>
          <p:cNvSpPr txBox="1">
            <a:spLocks noChangeArrowheads="1"/>
          </p:cNvSpPr>
          <p:nvPr/>
        </p:nvSpPr>
        <p:spPr bwMode="auto">
          <a:xfrm>
            <a:off x="3081449" y="3309937"/>
            <a:ext cx="8351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Inactive X</a:t>
            </a:r>
          </a:p>
        </p:txBody>
      </p:sp>
      <p:sp>
        <p:nvSpPr>
          <p:cNvPr id="15" name="TextBox 20"/>
          <p:cNvSpPr txBox="1">
            <a:spLocks noChangeArrowheads="1"/>
          </p:cNvSpPr>
          <p:nvPr/>
        </p:nvSpPr>
        <p:spPr bwMode="auto">
          <a:xfrm>
            <a:off x="3219561" y="3536950"/>
            <a:ext cx="7069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Active X</a:t>
            </a:r>
          </a:p>
        </p:txBody>
      </p:sp>
      <p:sp>
        <p:nvSpPr>
          <p:cNvPr id="16" name="TextBox 21"/>
          <p:cNvSpPr txBox="1">
            <a:spLocks noChangeArrowheads="1"/>
          </p:cNvSpPr>
          <p:nvPr/>
        </p:nvSpPr>
        <p:spPr bwMode="auto">
          <a:xfrm>
            <a:off x="4781661" y="3424237"/>
            <a:ext cx="7662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Black fur</a:t>
            </a:r>
          </a:p>
        </p:txBody>
      </p:sp>
      <p:sp>
        <p:nvSpPr>
          <p:cNvPr id="17" name="Freeform 16"/>
          <p:cNvSpPr/>
          <p:nvPr/>
        </p:nvSpPr>
        <p:spPr>
          <a:xfrm flipH="1" flipV="1">
            <a:off x="5738812" y="2386012"/>
            <a:ext cx="1181099" cy="338138"/>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Freeform 17"/>
          <p:cNvSpPr/>
          <p:nvPr/>
        </p:nvSpPr>
        <p:spPr>
          <a:xfrm flipH="1">
            <a:off x="5598315" y="3263107"/>
            <a:ext cx="883446" cy="25513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Freeform 18"/>
          <p:cNvSpPr/>
          <p:nvPr/>
        </p:nvSpPr>
        <p:spPr>
          <a:xfrm flipH="1">
            <a:off x="628649" y="2850357"/>
            <a:ext cx="397669" cy="54031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Freeform 19"/>
          <p:cNvSpPr/>
          <p:nvPr/>
        </p:nvSpPr>
        <p:spPr>
          <a:xfrm>
            <a:off x="1047751" y="3102769"/>
            <a:ext cx="333374" cy="25479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sm"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flipH="1" flipV="1">
            <a:off x="5710218" y="2381233"/>
            <a:ext cx="1181099" cy="338138"/>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Freeform 22"/>
          <p:cNvSpPr/>
          <p:nvPr/>
        </p:nvSpPr>
        <p:spPr>
          <a:xfrm flipH="1">
            <a:off x="5569721" y="3272617"/>
            <a:ext cx="883446" cy="25513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80744"/>
            <a:ext cx="8546592" cy="4096512"/>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11.4-1</a:t>
            </a:r>
            <a:endParaRPr lang="en-US" dirty="0"/>
          </a:p>
        </p:txBody>
      </p:sp>
      <p:sp>
        <p:nvSpPr>
          <p:cNvPr id="4" name="TextBox 2"/>
          <p:cNvSpPr txBox="1">
            <a:spLocks noChangeArrowheads="1"/>
          </p:cNvSpPr>
          <p:nvPr/>
        </p:nvSpPr>
        <p:spPr bwMode="auto">
          <a:xfrm>
            <a:off x="380815" y="2004506"/>
            <a:ext cx="1881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Early embryo:</a:t>
            </a:r>
          </a:p>
        </p:txBody>
      </p:sp>
      <p:sp>
        <p:nvSpPr>
          <p:cNvPr id="5" name="TextBox 3"/>
          <p:cNvSpPr txBox="1">
            <a:spLocks noChangeArrowheads="1"/>
          </p:cNvSpPr>
          <p:nvPr/>
        </p:nvSpPr>
        <p:spPr bwMode="auto">
          <a:xfrm>
            <a:off x="1209490" y="2542669"/>
            <a:ext cx="187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X</a:t>
            </a:r>
          </a:p>
        </p:txBody>
      </p:sp>
      <p:sp>
        <p:nvSpPr>
          <p:cNvPr id="6" name="TextBox 4"/>
          <p:cNvSpPr txBox="1">
            <a:spLocks noChangeArrowheads="1"/>
          </p:cNvSpPr>
          <p:nvPr/>
        </p:nvSpPr>
        <p:spPr bwMode="auto">
          <a:xfrm>
            <a:off x="352240" y="2860169"/>
            <a:ext cx="19300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chromosomes</a:t>
            </a:r>
          </a:p>
        </p:txBody>
      </p:sp>
      <p:sp>
        <p:nvSpPr>
          <p:cNvPr id="7" name="TextBox 5"/>
          <p:cNvSpPr txBox="1">
            <a:spLocks noChangeArrowheads="1"/>
          </p:cNvSpPr>
          <p:nvPr/>
        </p:nvSpPr>
        <p:spPr bwMode="auto">
          <a:xfrm>
            <a:off x="2554103" y="2545844"/>
            <a:ext cx="1772921" cy="13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smtClean="0">
                <a:solidFill>
                  <a:srgbClr val="000000"/>
                </a:solidFill>
                <a:latin typeface="Arial"/>
                <a:ea typeface="ＭＳ Ｐゴシック" charset="0"/>
              </a:rPr>
              <a:t>Cell division</a:t>
            </a:r>
          </a:p>
          <a:p>
            <a:pPr eaLnBrk="0" hangingPunct="0">
              <a:lnSpc>
                <a:spcPts val="2500"/>
              </a:lnSpc>
            </a:pPr>
            <a:r>
              <a:rPr lang="en-US" sz="2200" b="1" dirty="0" smtClean="0">
                <a:solidFill>
                  <a:srgbClr val="000000"/>
                </a:solidFill>
                <a:latin typeface="Arial"/>
                <a:ea typeface="ＭＳ Ｐゴシック" charset="0"/>
              </a:rPr>
              <a:t>and X</a:t>
            </a:r>
          </a:p>
          <a:p>
            <a:pPr eaLnBrk="0" hangingPunct="0">
              <a:lnSpc>
                <a:spcPts val="2500"/>
              </a:lnSpc>
            </a:pPr>
            <a:r>
              <a:rPr lang="en-US" sz="2200" b="1" dirty="0" smtClean="0">
                <a:solidFill>
                  <a:srgbClr val="000000"/>
                </a:solidFill>
                <a:latin typeface="Arial"/>
                <a:ea typeface="ＭＳ Ｐゴシック" charset="0"/>
              </a:rPr>
              <a:t>chromosome</a:t>
            </a:r>
          </a:p>
          <a:p>
            <a:pPr eaLnBrk="0" hangingPunct="0">
              <a:lnSpc>
                <a:spcPts val="2500"/>
              </a:lnSpc>
            </a:pPr>
            <a:r>
              <a:rPr lang="en-US" sz="2200" b="1" dirty="0" smtClean="0">
                <a:solidFill>
                  <a:srgbClr val="000000"/>
                </a:solidFill>
                <a:latin typeface="Arial"/>
                <a:ea typeface="ＭＳ Ｐゴシック" charset="0"/>
              </a:rPr>
              <a:t>inactivation</a:t>
            </a:r>
            <a:endParaRPr lang="en-US" sz="2200" b="1" dirty="0">
              <a:solidFill>
                <a:srgbClr val="000000"/>
              </a:solidFill>
              <a:latin typeface="Arial"/>
              <a:ea typeface="ＭＳ Ｐゴシック" charset="0"/>
            </a:endParaRPr>
          </a:p>
        </p:txBody>
      </p:sp>
      <p:sp>
        <p:nvSpPr>
          <p:cNvPr id="8" name="TextBox 9"/>
          <p:cNvSpPr txBox="1">
            <a:spLocks noChangeArrowheads="1"/>
          </p:cNvSpPr>
          <p:nvPr/>
        </p:nvSpPr>
        <p:spPr bwMode="auto">
          <a:xfrm>
            <a:off x="5894203" y="1366331"/>
            <a:ext cx="16046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smtClean="0">
                <a:solidFill>
                  <a:srgbClr val="000000"/>
                </a:solidFill>
                <a:latin typeface="Arial"/>
                <a:ea typeface="ＭＳ Ｐゴシック" charset="0"/>
              </a:rPr>
              <a:t>Two cell</a:t>
            </a:r>
          </a:p>
          <a:p>
            <a:pPr eaLnBrk="0" hangingPunct="0">
              <a:lnSpc>
                <a:spcPts val="2500"/>
              </a:lnSpc>
            </a:pPr>
            <a:r>
              <a:rPr lang="en-US" sz="2200" b="1" dirty="0" smtClean="0">
                <a:solidFill>
                  <a:srgbClr val="000000"/>
                </a:solidFill>
                <a:latin typeface="Arial"/>
                <a:ea typeface="ＭＳ Ｐゴシック" charset="0"/>
              </a:rPr>
              <a:t>populations</a:t>
            </a:r>
          </a:p>
          <a:p>
            <a:pPr eaLnBrk="0" hangingPunct="0">
              <a:lnSpc>
                <a:spcPts val="2500"/>
              </a:lnSpc>
            </a:pPr>
            <a:r>
              <a:rPr lang="en-US" sz="2200" b="1" dirty="0" smtClean="0">
                <a:solidFill>
                  <a:srgbClr val="000000"/>
                </a:solidFill>
                <a:latin typeface="Arial"/>
                <a:ea typeface="ＭＳ Ｐゴシック" charset="0"/>
              </a:rPr>
              <a:t>in adult cat:</a:t>
            </a:r>
            <a:endParaRPr lang="en-US" sz="2200" b="1" dirty="0">
              <a:solidFill>
                <a:srgbClr val="000000"/>
              </a:solidFill>
              <a:latin typeface="Arial"/>
              <a:ea typeface="ＭＳ Ｐゴシック" charset="0"/>
            </a:endParaRPr>
          </a:p>
        </p:txBody>
      </p:sp>
      <p:sp>
        <p:nvSpPr>
          <p:cNvPr id="9" name="TextBox 12"/>
          <p:cNvSpPr txBox="1">
            <a:spLocks noChangeArrowheads="1"/>
          </p:cNvSpPr>
          <p:nvPr/>
        </p:nvSpPr>
        <p:spPr bwMode="auto">
          <a:xfrm>
            <a:off x="4876615" y="2623631"/>
            <a:ext cx="1114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Active X</a:t>
            </a:r>
          </a:p>
        </p:txBody>
      </p:sp>
      <p:sp>
        <p:nvSpPr>
          <p:cNvPr id="10" name="TextBox 13"/>
          <p:cNvSpPr txBox="1">
            <a:spLocks noChangeArrowheads="1"/>
          </p:cNvSpPr>
          <p:nvPr/>
        </p:nvSpPr>
        <p:spPr bwMode="auto">
          <a:xfrm>
            <a:off x="4675003" y="3004631"/>
            <a:ext cx="13192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Inactive X</a:t>
            </a:r>
          </a:p>
        </p:txBody>
      </p:sp>
      <p:sp>
        <p:nvSpPr>
          <p:cNvPr id="11" name="TextBox 14"/>
          <p:cNvSpPr txBox="1">
            <a:spLocks noChangeArrowheads="1"/>
          </p:cNvSpPr>
          <p:nvPr/>
        </p:nvSpPr>
        <p:spPr bwMode="auto">
          <a:xfrm>
            <a:off x="7370578" y="2769681"/>
            <a:ext cx="14443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Orange fur</a:t>
            </a:r>
          </a:p>
        </p:txBody>
      </p:sp>
      <p:sp>
        <p:nvSpPr>
          <p:cNvPr id="12" name="TextBox 15"/>
          <p:cNvSpPr txBox="1">
            <a:spLocks noChangeArrowheads="1"/>
          </p:cNvSpPr>
          <p:nvPr/>
        </p:nvSpPr>
        <p:spPr bwMode="auto">
          <a:xfrm>
            <a:off x="341922" y="4584192"/>
            <a:ext cx="1397819"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500"/>
              </a:lnSpc>
            </a:pPr>
            <a:r>
              <a:rPr lang="en-US" sz="2200" b="1" dirty="0" smtClean="0">
                <a:solidFill>
                  <a:srgbClr val="000000"/>
                </a:solidFill>
                <a:latin typeface="Arial"/>
                <a:ea typeface="ＭＳ Ｐゴシック" charset="0"/>
              </a:rPr>
              <a:t>Allele for</a:t>
            </a:r>
          </a:p>
          <a:p>
            <a:pPr eaLnBrk="0" hangingPunct="0">
              <a:lnSpc>
                <a:spcPts val="2500"/>
              </a:lnSpc>
            </a:pPr>
            <a:r>
              <a:rPr lang="en-US" sz="2200" b="1" dirty="0" smtClean="0">
                <a:solidFill>
                  <a:srgbClr val="000000"/>
                </a:solidFill>
                <a:latin typeface="Arial"/>
                <a:ea typeface="ＭＳ Ｐゴシック" charset="0"/>
              </a:rPr>
              <a:t>orange fur</a:t>
            </a:r>
            <a:endParaRPr lang="en-US" sz="2200" b="1" dirty="0">
              <a:solidFill>
                <a:srgbClr val="000000"/>
              </a:solidFill>
              <a:latin typeface="Arial"/>
              <a:ea typeface="ＭＳ Ｐゴシック" charset="0"/>
            </a:endParaRPr>
          </a:p>
        </p:txBody>
      </p:sp>
      <p:sp>
        <p:nvSpPr>
          <p:cNvPr id="13" name="TextBox 18"/>
          <p:cNvSpPr txBox="1">
            <a:spLocks noChangeArrowheads="1"/>
          </p:cNvSpPr>
          <p:nvPr/>
        </p:nvSpPr>
        <p:spPr bwMode="auto">
          <a:xfrm>
            <a:off x="2022290" y="4398454"/>
            <a:ext cx="1208664"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500"/>
              </a:lnSpc>
            </a:pPr>
            <a:r>
              <a:rPr lang="en-US" sz="2200" b="1" dirty="0" smtClean="0">
                <a:solidFill>
                  <a:srgbClr val="000000"/>
                </a:solidFill>
                <a:latin typeface="Arial"/>
                <a:ea typeface="ＭＳ Ｐゴシック" charset="0"/>
              </a:rPr>
              <a:t>Allele for</a:t>
            </a:r>
          </a:p>
          <a:p>
            <a:pPr eaLnBrk="0" hangingPunct="0">
              <a:lnSpc>
                <a:spcPts val="2500"/>
              </a:lnSpc>
            </a:pPr>
            <a:r>
              <a:rPr lang="en-US" sz="2200" b="1" dirty="0" smtClean="0">
                <a:solidFill>
                  <a:srgbClr val="000000"/>
                </a:solidFill>
                <a:latin typeface="Arial"/>
                <a:ea typeface="ＭＳ Ｐゴシック" charset="0"/>
              </a:rPr>
              <a:t>black fur</a:t>
            </a:r>
            <a:endParaRPr lang="en-US" sz="2200" b="1" dirty="0">
              <a:solidFill>
                <a:srgbClr val="000000"/>
              </a:solidFill>
              <a:latin typeface="Arial"/>
              <a:ea typeface="ＭＳ Ｐゴシック" charset="0"/>
            </a:endParaRPr>
          </a:p>
        </p:txBody>
      </p:sp>
      <p:sp>
        <p:nvSpPr>
          <p:cNvPr id="14" name="TextBox 20"/>
          <p:cNvSpPr txBox="1">
            <a:spLocks noChangeArrowheads="1"/>
          </p:cNvSpPr>
          <p:nvPr/>
        </p:nvSpPr>
        <p:spPr bwMode="auto">
          <a:xfrm>
            <a:off x="4676590" y="4441319"/>
            <a:ext cx="13192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Inactive X</a:t>
            </a:r>
          </a:p>
        </p:txBody>
      </p:sp>
      <p:sp>
        <p:nvSpPr>
          <p:cNvPr id="15" name="TextBox 21"/>
          <p:cNvSpPr txBox="1">
            <a:spLocks noChangeArrowheads="1"/>
          </p:cNvSpPr>
          <p:nvPr/>
        </p:nvSpPr>
        <p:spPr bwMode="auto">
          <a:xfrm>
            <a:off x="4892490" y="4801681"/>
            <a:ext cx="1114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Active X</a:t>
            </a:r>
          </a:p>
        </p:txBody>
      </p:sp>
      <p:sp>
        <p:nvSpPr>
          <p:cNvPr id="16" name="TextBox 22"/>
          <p:cNvSpPr txBox="1">
            <a:spLocks noChangeArrowheads="1"/>
          </p:cNvSpPr>
          <p:nvPr/>
        </p:nvSpPr>
        <p:spPr bwMode="auto">
          <a:xfrm>
            <a:off x="7354703" y="4620706"/>
            <a:ext cx="12086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Black fur</a:t>
            </a:r>
          </a:p>
        </p:txBody>
      </p:sp>
      <p:sp>
        <p:nvSpPr>
          <p:cNvPr id="18" name="Freeform 17"/>
          <p:cNvSpPr/>
          <p:nvPr/>
        </p:nvSpPr>
        <p:spPr>
          <a:xfrm>
            <a:off x="1457326" y="4117181"/>
            <a:ext cx="531017" cy="400049"/>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Freeform 18"/>
          <p:cNvSpPr/>
          <p:nvPr/>
        </p:nvSpPr>
        <p:spPr>
          <a:xfrm flipH="1">
            <a:off x="795339" y="3705226"/>
            <a:ext cx="628650" cy="85010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11.4-2</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438" y="202997"/>
            <a:ext cx="6655125" cy="6452006"/>
          </a:xfrm>
          <a:prstGeom prst="rect">
            <a:avLst/>
          </a:prstGeom>
        </p:spPr>
      </p:pic>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24092"/>
            <a:ext cx="9144000" cy="958863"/>
          </a:xfrm>
        </p:spPr>
        <p:txBody>
          <a:bodyPr/>
          <a:lstStyle/>
          <a:p>
            <a:r>
              <a:rPr lang="en-US" dirty="0" smtClean="0"/>
              <a:t>Biology and Society: Breast Cancer</a:t>
            </a:r>
          </a:p>
        </p:txBody>
      </p:sp>
      <p:sp>
        <p:nvSpPr>
          <p:cNvPr id="22531" name="Rectangle 3"/>
          <p:cNvSpPr>
            <a:spLocks noGrp="1" noChangeArrowheads="1"/>
          </p:cNvSpPr>
          <p:nvPr>
            <p:ph idx="1"/>
          </p:nvPr>
        </p:nvSpPr>
        <p:spPr/>
        <p:txBody>
          <a:bodyPr/>
          <a:lstStyle/>
          <a:p>
            <a:pPr lvl="1"/>
            <a:r>
              <a:rPr lang="en-US" dirty="0" smtClean="0"/>
              <a:t>Treatment: Surgery, chemotherapy, radiation</a:t>
            </a:r>
          </a:p>
          <a:p>
            <a:pPr lvl="1"/>
            <a:r>
              <a:rPr lang="en-US" dirty="0" smtClean="0"/>
              <a:t>Treatments are not without costs</a:t>
            </a:r>
          </a:p>
          <a:p>
            <a:pPr lvl="1"/>
            <a:r>
              <a:rPr lang="en-US" dirty="0" smtClean="0"/>
              <a:t>nausea, heart disease, other cancers...</a:t>
            </a:r>
          </a:p>
          <a:p>
            <a:pPr lvl="1"/>
            <a:r>
              <a:rPr lang="en-US" dirty="0" smtClean="0"/>
              <a:t>Cancer specialists decide what the right treatment plan</a:t>
            </a:r>
          </a:p>
          <a:p>
            <a:pPr lvl="1"/>
            <a:r>
              <a:rPr lang="en-US" dirty="0" smtClean="0"/>
              <a:t>They look at the type of gene that is mutated</a:t>
            </a:r>
          </a:p>
          <a:p>
            <a:pPr lvl="1"/>
            <a:r>
              <a:rPr lang="en-US" dirty="0" smtClean="0"/>
              <a:t>Many </a:t>
            </a:r>
            <a:r>
              <a:rPr lang="en-US" dirty="0"/>
              <a:t>cancer-associated genes encode proteins that turn other genes on or </a:t>
            </a:r>
            <a:r>
              <a:rPr lang="en-US" dirty="0" smtClean="0"/>
              <a:t>off</a:t>
            </a:r>
            <a:r>
              <a:rPr lang="en-US" dirty="0"/>
              <a:t> </a:t>
            </a:r>
            <a:r>
              <a:rPr lang="en-US" dirty="0" smtClean="0"/>
              <a:t>(cell cycle regulators).</a:t>
            </a:r>
          </a:p>
          <a:p>
            <a:pPr lvl="1"/>
            <a:r>
              <a:rPr lang="en-US" dirty="0" smtClean="0"/>
              <a:t>Knowing the what kind of mutation causes the cancer can </a:t>
            </a:r>
            <a:r>
              <a:rPr lang="en-US" b="1" dirty="0" smtClean="0"/>
              <a:t>inform the treatment</a:t>
            </a:r>
            <a:endParaRPr lang="en-US" b="1" dirty="0"/>
          </a:p>
          <a:p>
            <a:pPr lvl="1"/>
            <a:endParaRPr lang="en-US" dirty="0" smtClean="0"/>
          </a:p>
          <a:p>
            <a:pPr lvl="1"/>
            <a:endParaRPr lang="en-US" dirty="0" smtClean="0"/>
          </a:p>
          <a:p>
            <a:pPr lvl="1"/>
            <a:endParaRPr lang="en-US" dirty="0" smtClean="0"/>
          </a:p>
          <a:p>
            <a:pPr marL="457200" lvl="1" indent="0">
              <a:buNone/>
            </a:pPr>
            <a:endParaRPr lang="en-US" dirty="0" smtClean="0"/>
          </a:p>
        </p:txBody>
      </p:sp>
    </p:spTree>
    <p:extLst>
      <p:ext uri="{BB962C8B-B14F-4D97-AF65-F5344CB8AC3E}">
        <p14:creationId xmlns:p14="http://schemas.microsoft.com/office/powerpoint/2010/main" val="2381665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The Initiation of Transcription</a:t>
            </a:r>
            <a:endParaRPr lang="en-US" dirty="0" smtClean="0"/>
          </a:p>
        </p:txBody>
      </p:sp>
      <p:sp>
        <p:nvSpPr>
          <p:cNvPr id="73731" name="Rectangle 3"/>
          <p:cNvSpPr>
            <a:spLocks noGrp="1" noChangeArrowheads="1"/>
          </p:cNvSpPr>
          <p:nvPr>
            <p:ph idx="1"/>
          </p:nvPr>
        </p:nvSpPr>
        <p:spPr/>
        <p:txBody>
          <a:bodyPr/>
          <a:lstStyle/>
          <a:p>
            <a:r>
              <a:rPr lang="en-US" dirty="0" smtClean="0"/>
              <a:t>The initiation of transcription is the most important stage for regulating gene expression.</a:t>
            </a:r>
          </a:p>
          <a:p>
            <a:r>
              <a:rPr lang="en-US" dirty="0" smtClean="0"/>
              <a:t>In prokaryotes and eukaryotes, regulatory proteins</a:t>
            </a:r>
          </a:p>
          <a:p>
            <a:pPr lvl="1"/>
            <a:r>
              <a:rPr lang="en-US" dirty="0" smtClean="0"/>
              <a:t>bind to DNA and</a:t>
            </a:r>
          </a:p>
          <a:p>
            <a:pPr lvl="1"/>
            <a:r>
              <a:rPr lang="en-US" dirty="0" smtClean="0"/>
              <a:t>turn the transcription of genes on and off.</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latin typeface="Times New Roman" pitchFamily="-108" charset="0"/>
              </a:rPr>
              <a:t>The Initiation of </a:t>
            </a:r>
            <a:r>
              <a:rPr lang="en-US" dirty="0" smtClean="0">
                <a:latin typeface="Times New Roman" pitchFamily="-108" charset="0"/>
              </a:rPr>
              <a:t>Transcription</a:t>
            </a:r>
            <a:endParaRPr lang="en-US" dirty="0"/>
          </a:p>
        </p:txBody>
      </p:sp>
      <p:sp>
        <p:nvSpPr>
          <p:cNvPr id="75778" name="Rectangle 2"/>
          <p:cNvSpPr>
            <a:spLocks noGrp="1" noChangeArrowheads="1"/>
          </p:cNvSpPr>
          <p:nvPr>
            <p:ph idx="1"/>
          </p:nvPr>
        </p:nvSpPr>
        <p:spPr/>
        <p:txBody>
          <a:bodyPr/>
          <a:lstStyle/>
          <a:p>
            <a:r>
              <a:rPr lang="en-US" dirty="0" smtClean="0"/>
              <a:t>As illustrated in </a:t>
            </a:r>
            <a:r>
              <a:rPr lang="en-US" b="1" dirty="0" smtClean="0"/>
              <a:t>Figure 11.5</a:t>
            </a:r>
            <a:r>
              <a:rPr lang="en-US" dirty="0" smtClean="0"/>
              <a:t>, transcriptional regulation in eukaryotes is complex, typically involving many proteins, collectively called </a:t>
            </a:r>
            <a:r>
              <a:rPr lang="en-US" b="1" dirty="0" smtClean="0"/>
              <a:t>transcription factors</a:t>
            </a:r>
            <a:r>
              <a:rPr lang="en-US" dirty="0" smtClean="0"/>
              <a:t>, acting in concert to bind</a:t>
            </a:r>
            <a:br>
              <a:rPr lang="en-US" dirty="0" smtClean="0"/>
            </a:br>
            <a:r>
              <a:rPr lang="en-US" dirty="0" smtClean="0"/>
              <a:t>to DNA sequences called </a:t>
            </a:r>
            <a:r>
              <a:rPr lang="en-US" b="1" dirty="0" smtClean="0"/>
              <a:t>enhancers</a:t>
            </a:r>
            <a:r>
              <a:rPr lang="en-US" dirty="0" smtClean="0"/>
              <a:t> and to the promoter. </a:t>
            </a:r>
          </a:p>
          <a:p>
            <a:r>
              <a:rPr lang="en-US" dirty="0" smtClean="0"/>
              <a:t>The DNA-protein assembly promotes the binding</a:t>
            </a:r>
            <a:br>
              <a:rPr lang="en-US" dirty="0" smtClean="0"/>
            </a:br>
            <a:r>
              <a:rPr lang="en-US" dirty="0" smtClean="0"/>
              <a:t>of RNA polymerase to the promoter.</a:t>
            </a:r>
          </a:p>
        </p:txBody>
      </p:sp>
      <p:sp>
        <p:nvSpPr>
          <p:cNvPr id="5" name="Footer Placeholder 4"/>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Initiation of Transcription</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05TranscripInitiation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2474131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914400"/>
            <a:ext cx="8546592" cy="5029200"/>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11.5</a:t>
            </a:r>
            <a:endParaRPr lang="en-US" dirty="0"/>
          </a:p>
        </p:txBody>
      </p:sp>
      <p:sp>
        <p:nvSpPr>
          <p:cNvPr id="4" name="TextBox 2"/>
          <p:cNvSpPr txBox="1">
            <a:spLocks noChangeArrowheads="1"/>
          </p:cNvSpPr>
          <p:nvPr/>
        </p:nvSpPr>
        <p:spPr bwMode="auto">
          <a:xfrm>
            <a:off x="2064089" y="912106"/>
            <a:ext cx="399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Enhancers (DNA control sequences)</a:t>
            </a:r>
          </a:p>
        </p:txBody>
      </p:sp>
      <p:sp>
        <p:nvSpPr>
          <p:cNvPr id="5" name="TextBox 3"/>
          <p:cNvSpPr txBox="1">
            <a:spLocks noChangeArrowheads="1"/>
          </p:cNvSpPr>
          <p:nvPr/>
        </p:nvSpPr>
        <p:spPr bwMode="auto">
          <a:xfrm>
            <a:off x="6135233" y="3494969"/>
            <a:ext cx="18380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RNA polymerase</a:t>
            </a:r>
          </a:p>
        </p:txBody>
      </p:sp>
      <p:sp>
        <p:nvSpPr>
          <p:cNvPr id="6" name="TextBox 4"/>
          <p:cNvSpPr txBox="1">
            <a:spLocks noChangeArrowheads="1"/>
          </p:cNvSpPr>
          <p:nvPr/>
        </p:nvSpPr>
        <p:spPr bwMode="auto">
          <a:xfrm>
            <a:off x="7106783" y="4445882"/>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Gene</a:t>
            </a:r>
          </a:p>
        </p:txBody>
      </p:sp>
      <p:sp>
        <p:nvSpPr>
          <p:cNvPr id="7" name="TextBox 5"/>
          <p:cNvSpPr txBox="1">
            <a:spLocks noChangeArrowheads="1"/>
          </p:cNvSpPr>
          <p:nvPr/>
        </p:nvSpPr>
        <p:spPr bwMode="auto">
          <a:xfrm>
            <a:off x="322602" y="4763379"/>
            <a:ext cx="91050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Bend in</a:t>
            </a:r>
          </a:p>
          <a:p>
            <a:pPr eaLnBrk="0" hangingPunct="0">
              <a:lnSpc>
                <a:spcPts val="2000"/>
              </a:lnSpc>
            </a:pPr>
            <a:r>
              <a:rPr lang="en-US" sz="1800" b="1" dirty="0" smtClean="0">
                <a:solidFill>
                  <a:srgbClr val="000000"/>
                </a:solidFill>
                <a:latin typeface="Arial"/>
                <a:ea typeface="ＭＳ Ｐゴシック" charset="0"/>
              </a:rPr>
              <a:t>the DNA</a:t>
            </a:r>
            <a:endParaRPr lang="en-US" sz="1800" b="1" dirty="0">
              <a:solidFill>
                <a:srgbClr val="000000"/>
              </a:solidFill>
              <a:latin typeface="Arial"/>
              <a:ea typeface="ＭＳ Ｐゴシック" charset="0"/>
            </a:endParaRPr>
          </a:p>
        </p:txBody>
      </p:sp>
      <p:sp>
        <p:nvSpPr>
          <p:cNvPr id="8" name="TextBox 7"/>
          <p:cNvSpPr txBox="1">
            <a:spLocks noChangeArrowheads="1"/>
          </p:cNvSpPr>
          <p:nvPr/>
        </p:nvSpPr>
        <p:spPr bwMode="auto">
          <a:xfrm>
            <a:off x="1690233" y="5419811"/>
            <a:ext cx="146200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Transcription</a:t>
            </a:r>
          </a:p>
          <a:p>
            <a:pPr eaLnBrk="0" hangingPunct="0">
              <a:lnSpc>
                <a:spcPts val="2000"/>
              </a:lnSpc>
            </a:pPr>
            <a:r>
              <a:rPr lang="en-US" sz="1800" b="1" dirty="0" smtClean="0">
                <a:solidFill>
                  <a:srgbClr val="000000"/>
                </a:solidFill>
                <a:latin typeface="Arial"/>
                <a:ea typeface="ＭＳ Ｐゴシック" charset="0"/>
              </a:rPr>
              <a:t>factors</a:t>
            </a:r>
            <a:endParaRPr lang="en-US" sz="1800" b="1" dirty="0">
              <a:solidFill>
                <a:srgbClr val="000000"/>
              </a:solidFill>
              <a:latin typeface="Arial"/>
              <a:ea typeface="ＭＳ Ｐゴシック" charset="0"/>
            </a:endParaRPr>
          </a:p>
        </p:txBody>
      </p:sp>
      <p:sp>
        <p:nvSpPr>
          <p:cNvPr id="9" name="TextBox 10"/>
          <p:cNvSpPr txBox="1">
            <a:spLocks noChangeArrowheads="1"/>
          </p:cNvSpPr>
          <p:nvPr/>
        </p:nvSpPr>
        <p:spPr bwMode="auto">
          <a:xfrm>
            <a:off x="5778045" y="5185657"/>
            <a:ext cx="1462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Transcription</a:t>
            </a:r>
          </a:p>
        </p:txBody>
      </p:sp>
      <p:sp>
        <p:nvSpPr>
          <p:cNvPr id="10" name="TextBox 11"/>
          <p:cNvSpPr txBox="1">
            <a:spLocks noChangeArrowheads="1"/>
          </p:cNvSpPr>
          <p:nvPr/>
        </p:nvSpPr>
        <p:spPr bwMode="auto">
          <a:xfrm>
            <a:off x="3526970" y="5398382"/>
            <a:ext cx="1025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Promoter</a:t>
            </a:r>
          </a:p>
        </p:txBody>
      </p:sp>
      <p:sp>
        <p:nvSpPr>
          <p:cNvPr id="11" name="Freeform 10"/>
          <p:cNvSpPr/>
          <p:nvPr/>
        </p:nvSpPr>
        <p:spPr>
          <a:xfrm flipH="1">
            <a:off x="1087439" y="4016375"/>
            <a:ext cx="314325" cy="74700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flipH="1">
            <a:off x="2962273" y="3595688"/>
            <a:ext cx="504826" cy="180269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Freeform 12"/>
          <p:cNvSpPr/>
          <p:nvPr/>
        </p:nvSpPr>
        <p:spPr>
          <a:xfrm flipH="1">
            <a:off x="2962272" y="3929062"/>
            <a:ext cx="904877" cy="1469319"/>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Freeform 13"/>
          <p:cNvSpPr/>
          <p:nvPr/>
        </p:nvSpPr>
        <p:spPr>
          <a:xfrm flipH="1">
            <a:off x="3867145" y="4814888"/>
            <a:ext cx="238127" cy="58349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a:xfrm flipV="1">
            <a:off x="5872163" y="3771969"/>
            <a:ext cx="442911" cy="452369"/>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Freeform 15"/>
          <p:cNvSpPr/>
          <p:nvPr/>
        </p:nvSpPr>
        <p:spPr>
          <a:xfrm flipV="1">
            <a:off x="3470273" y="1189105"/>
            <a:ext cx="519109" cy="121437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Freeform 16"/>
          <p:cNvSpPr/>
          <p:nvPr/>
        </p:nvSpPr>
        <p:spPr>
          <a:xfrm flipH="1" flipV="1">
            <a:off x="3986209" y="1189105"/>
            <a:ext cx="963616" cy="103339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The Initiation of Transcription</a:t>
            </a:r>
            <a:endParaRPr lang="en-US" dirty="0" smtClean="0"/>
          </a:p>
        </p:txBody>
      </p:sp>
      <p:sp>
        <p:nvSpPr>
          <p:cNvPr id="73731" name="Rectangle 3"/>
          <p:cNvSpPr>
            <a:spLocks noGrp="1" noChangeArrowheads="1"/>
          </p:cNvSpPr>
          <p:nvPr>
            <p:ph idx="1"/>
          </p:nvPr>
        </p:nvSpPr>
        <p:spPr/>
        <p:txBody>
          <a:bodyPr/>
          <a:lstStyle/>
          <a:p>
            <a:r>
              <a:rPr lang="en-US" dirty="0" smtClean="0"/>
              <a:t>Repressor proteins, which may bind to DNA sequences called </a:t>
            </a:r>
            <a:r>
              <a:rPr lang="en-US" b="1" dirty="0" smtClean="0"/>
              <a:t>silencers</a:t>
            </a:r>
            <a:r>
              <a:rPr lang="en-US" dirty="0" smtClean="0"/>
              <a:t>, inhibit the start of transcription. </a:t>
            </a:r>
          </a:p>
          <a:p>
            <a:r>
              <a:rPr lang="en-US" dirty="0" smtClean="0"/>
              <a:t>Repressor proteins that turn genes off are less common in eukaryotes than </a:t>
            </a:r>
            <a:r>
              <a:rPr lang="en-US" b="1" dirty="0" smtClean="0"/>
              <a:t>activators</a:t>
            </a:r>
            <a:r>
              <a:rPr lang="en-US" dirty="0" smtClean="0"/>
              <a:t>, proteins that turn genes on by binding to DNA. Activators act by making it easier for RNA polymerase to bind to the promoter.</a:t>
            </a:r>
          </a:p>
          <a:p>
            <a:r>
              <a:rPr lang="en-US" dirty="0" smtClean="0"/>
              <a:t>The “default” state for most genes in multicellular eukaryotes seems to be off, with the exception of “housekeeping” genes for routine activities such as the digestion of glucose.</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mtClean="0"/>
              <a:t>RNA Processing and Breakdown</a:t>
            </a:r>
            <a:endParaRPr lang="en-US" dirty="0" smtClean="0"/>
          </a:p>
        </p:txBody>
      </p:sp>
      <p:sp>
        <p:nvSpPr>
          <p:cNvPr id="81923" name="Rectangle 3"/>
          <p:cNvSpPr>
            <a:spLocks noGrp="1" noChangeArrowheads="1"/>
          </p:cNvSpPr>
          <p:nvPr>
            <p:ph idx="1"/>
          </p:nvPr>
        </p:nvSpPr>
        <p:spPr/>
        <p:txBody>
          <a:bodyPr/>
          <a:lstStyle/>
          <a:p>
            <a:r>
              <a:rPr lang="en-US" dirty="0" smtClean="0"/>
              <a:t>Within a eukaryotic cell, transcription occurs in the nucleus, where RNA transcripts are processed into mRNA before moving to the cytoplasm for translation by the ribosomes.</a:t>
            </a:r>
          </a:p>
          <a:p>
            <a:r>
              <a:rPr lang="en-US" dirty="0" smtClean="0"/>
              <a:t>RNA processing includes the</a:t>
            </a:r>
          </a:p>
          <a:p>
            <a:pPr lvl="1"/>
            <a:r>
              <a:rPr lang="en-US" dirty="0" smtClean="0"/>
              <a:t>addition of a cap and tail,</a:t>
            </a:r>
          </a:p>
          <a:p>
            <a:pPr lvl="1"/>
            <a:r>
              <a:rPr lang="en-US" dirty="0" smtClean="0"/>
              <a:t>removal of any introns, and</a:t>
            </a:r>
          </a:p>
          <a:p>
            <a:pPr lvl="1"/>
            <a:r>
              <a:rPr lang="en-US" dirty="0" smtClean="0"/>
              <a:t>splicing together of the remaining exons.</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mtClean="0"/>
              <a:t>RNA Processing and Breakdown</a:t>
            </a:r>
            <a:endParaRPr lang="en-US" dirty="0" smtClean="0"/>
          </a:p>
        </p:txBody>
      </p:sp>
      <p:sp>
        <p:nvSpPr>
          <p:cNvPr id="81923" name="Rectangle 3"/>
          <p:cNvSpPr>
            <a:spLocks noGrp="1" noChangeArrowheads="1"/>
          </p:cNvSpPr>
          <p:nvPr>
            <p:ph idx="1"/>
          </p:nvPr>
        </p:nvSpPr>
        <p:spPr/>
        <p:txBody>
          <a:bodyPr/>
          <a:lstStyle/>
          <a:p>
            <a:r>
              <a:rPr lang="en-US" dirty="0" smtClean="0"/>
              <a:t>Within a cell, exon splicing can occur in more than one way, generating different mRNA molecules from the same starting RNA molecule. </a:t>
            </a:r>
          </a:p>
          <a:p>
            <a:r>
              <a:rPr lang="en-US" dirty="0" smtClean="0"/>
              <a:t>With this sort of </a:t>
            </a:r>
            <a:r>
              <a:rPr lang="en-US" b="1" dirty="0" smtClean="0"/>
              <a:t>alternative RNA splicing</a:t>
            </a:r>
            <a:r>
              <a:rPr lang="en-US" dirty="0" smtClean="0"/>
              <a:t>, an organism can produce more than one type of polypeptide from a single gene.</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44296"/>
            <a:ext cx="8546592" cy="516940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11.6-s1</a:t>
            </a:r>
            <a:endParaRPr lang="en-US" dirty="0"/>
          </a:p>
        </p:txBody>
      </p:sp>
      <p:sp>
        <p:nvSpPr>
          <p:cNvPr id="4" name="TextBox 2"/>
          <p:cNvSpPr txBox="1">
            <a:spLocks noChangeArrowheads="1"/>
          </p:cNvSpPr>
          <p:nvPr/>
        </p:nvSpPr>
        <p:spPr bwMode="auto">
          <a:xfrm>
            <a:off x="4461482" y="841375"/>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Exons</a:t>
            </a:r>
          </a:p>
        </p:txBody>
      </p:sp>
      <p:sp>
        <p:nvSpPr>
          <p:cNvPr id="5" name="TextBox 3"/>
          <p:cNvSpPr txBox="1">
            <a:spLocks noChangeArrowheads="1"/>
          </p:cNvSpPr>
          <p:nvPr/>
        </p:nvSpPr>
        <p:spPr bwMode="auto">
          <a:xfrm>
            <a:off x="343507" y="1687513"/>
            <a:ext cx="500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DNA</a:t>
            </a:r>
          </a:p>
        </p:txBody>
      </p:sp>
      <p:sp>
        <p:nvSpPr>
          <p:cNvPr id="6" name="TextBox 4"/>
          <p:cNvSpPr txBox="1">
            <a:spLocks noChangeArrowheads="1"/>
          </p:cNvSpPr>
          <p:nvPr/>
        </p:nvSpPr>
        <p:spPr bwMode="auto">
          <a:xfrm>
            <a:off x="2342170"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1</a:t>
            </a:r>
          </a:p>
        </p:txBody>
      </p:sp>
      <p:sp>
        <p:nvSpPr>
          <p:cNvPr id="7" name="TextBox 5"/>
          <p:cNvSpPr txBox="1">
            <a:spLocks noChangeArrowheads="1"/>
          </p:cNvSpPr>
          <p:nvPr/>
        </p:nvSpPr>
        <p:spPr bwMode="auto">
          <a:xfrm>
            <a:off x="3199420"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2</a:t>
            </a:r>
          </a:p>
        </p:txBody>
      </p:sp>
      <p:sp>
        <p:nvSpPr>
          <p:cNvPr id="8" name="TextBox 6"/>
          <p:cNvSpPr txBox="1">
            <a:spLocks noChangeArrowheads="1"/>
          </p:cNvSpPr>
          <p:nvPr/>
        </p:nvSpPr>
        <p:spPr bwMode="auto">
          <a:xfrm>
            <a:off x="4655157"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FFFFFF"/>
                </a:solidFill>
                <a:latin typeface="Arial"/>
                <a:ea typeface="ＭＳ Ｐゴシック" charset="0"/>
              </a:rPr>
              <a:t>3</a:t>
            </a:r>
          </a:p>
        </p:txBody>
      </p:sp>
      <p:sp>
        <p:nvSpPr>
          <p:cNvPr id="9" name="TextBox 7"/>
          <p:cNvSpPr txBox="1">
            <a:spLocks noChangeArrowheads="1"/>
          </p:cNvSpPr>
          <p:nvPr/>
        </p:nvSpPr>
        <p:spPr bwMode="auto">
          <a:xfrm>
            <a:off x="5760057"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4</a:t>
            </a:r>
          </a:p>
        </p:txBody>
      </p:sp>
      <p:sp>
        <p:nvSpPr>
          <p:cNvPr id="10" name="TextBox 8"/>
          <p:cNvSpPr txBox="1">
            <a:spLocks noChangeArrowheads="1"/>
          </p:cNvSpPr>
          <p:nvPr/>
        </p:nvSpPr>
        <p:spPr bwMode="auto">
          <a:xfrm>
            <a:off x="5725132" y="2319338"/>
            <a:ext cx="782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Introns</a:t>
            </a:r>
          </a:p>
        </p:txBody>
      </p:sp>
      <p:sp>
        <p:nvSpPr>
          <p:cNvPr id="11" name="TextBox 9"/>
          <p:cNvSpPr txBox="1">
            <a:spLocks noChangeArrowheads="1"/>
          </p:cNvSpPr>
          <p:nvPr/>
        </p:nvSpPr>
        <p:spPr bwMode="auto">
          <a:xfrm>
            <a:off x="7557107"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5</a:t>
            </a:r>
          </a:p>
        </p:txBody>
      </p:sp>
      <p:sp>
        <p:nvSpPr>
          <p:cNvPr id="13" name="Freeform 12"/>
          <p:cNvSpPr/>
          <p:nvPr/>
        </p:nvSpPr>
        <p:spPr>
          <a:xfrm flipV="1">
            <a:off x="2470411" y="1118373"/>
            <a:ext cx="2337320" cy="46515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Freeform 13"/>
          <p:cNvSpPr/>
          <p:nvPr/>
        </p:nvSpPr>
        <p:spPr>
          <a:xfrm flipV="1">
            <a:off x="3263540" y="1118374"/>
            <a:ext cx="1544190"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a:xfrm flipH="1" flipV="1">
            <a:off x="4802968" y="1120755"/>
            <a:ext cx="1080566"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Freeform 15"/>
          <p:cNvSpPr/>
          <p:nvPr/>
        </p:nvSpPr>
        <p:spPr>
          <a:xfrm flipH="1" flipV="1">
            <a:off x="4802967" y="1118373"/>
            <a:ext cx="2838463"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Freeform 16"/>
          <p:cNvSpPr/>
          <p:nvPr/>
        </p:nvSpPr>
        <p:spPr>
          <a:xfrm flipH="1" flipV="1">
            <a:off x="4802968" y="1115992"/>
            <a:ext cx="0"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Freeform 17"/>
          <p:cNvSpPr/>
          <p:nvPr/>
        </p:nvSpPr>
        <p:spPr>
          <a:xfrm>
            <a:off x="5343251" y="2033587"/>
            <a:ext cx="773012" cy="30480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Freeform 18"/>
          <p:cNvSpPr/>
          <p:nvPr/>
        </p:nvSpPr>
        <p:spPr>
          <a:xfrm flipH="1">
            <a:off x="6112667" y="2033587"/>
            <a:ext cx="652463" cy="30480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44296"/>
            <a:ext cx="8546592" cy="516940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11.6-s2</a:t>
            </a:r>
            <a:endParaRPr lang="en-US" dirty="0"/>
          </a:p>
        </p:txBody>
      </p:sp>
      <p:sp>
        <p:nvSpPr>
          <p:cNvPr id="4" name="TextBox 2"/>
          <p:cNvSpPr txBox="1">
            <a:spLocks noChangeArrowheads="1"/>
          </p:cNvSpPr>
          <p:nvPr/>
        </p:nvSpPr>
        <p:spPr bwMode="auto">
          <a:xfrm>
            <a:off x="4461482" y="841375"/>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Exons</a:t>
            </a:r>
          </a:p>
        </p:txBody>
      </p:sp>
      <p:sp>
        <p:nvSpPr>
          <p:cNvPr id="5" name="TextBox 3"/>
          <p:cNvSpPr txBox="1">
            <a:spLocks noChangeArrowheads="1"/>
          </p:cNvSpPr>
          <p:nvPr/>
        </p:nvSpPr>
        <p:spPr bwMode="auto">
          <a:xfrm>
            <a:off x="343507" y="1687513"/>
            <a:ext cx="500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DNA</a:t>
            </a:r>
          </a:p>
        </p:txBody>
      </p:sp>
      <p:sp>
        <p:nvSpPr>
          <p:cNvPr id="6" name="TextBox 4"/>
          <p:cNvSpPr txBox="1">
            <a:spLocks noChangeArrowheads="1"/>
          </p:cNvSpPr>
          <p:nvPr/>
        </p:nvSpPr>
        <p:spPr bwMode="auto">
          <a:xfrm>
            <a:off x="2342170"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1</a:t>
            </a:r>
          </a:p>
        </p:txBody>
      </p:sp>
      <p:sp>
        <p:nvSpPr>
          <p:cNvPr id="7" name="TextBox 5"/>
          <p:cNvSpPr txBox="1">
            <a:spLocks noChangeArrowheads="1"/>
          </p:cNvSpPr>
          <p:nvPr/>
        </p:nvSpPr>
        <p:spPr bwMode="auto">
          <a:xfrm>
            <a:off x="3199420"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2</a:t>
            </a:r>
          </a:p>
        </p:txBody>
      </p:sp>
      <p:sp>
        <p:nvSpPr>
          <p:cNvPr id="8" name="TextBox 6"/>
          <p:cNvSpPr txBox="1">
            <a:spLocks noChangeArrowheads="1"/>
          </p:cNvSpPr>
          <p:nvPr/>
        </p:nvSpPr>
        <p:spPr bwMode="auto">
          <a:xfrm>
            <a:off x="4655157"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FFFFFF"/>
                </a:solidFill>
                <a:latin typeface="Arial"/>
                <a:ea typeface="ＭＳ Ｐゴシック" charset="0"/>
              </a:rPr>
              <a:t>3</a:t>
            </a:r>
          </a:p>
        </p:txBody>
      </p:sp>
      <p:sp>
        <p:nvSpPr>
          <p:cNvPr id="9" name="TextBox 7"/>
          <p:cNvSpPr txBox="1">
            <a:spLocks noChangeArrowheads="1"/>
          </p:cNvSpPr>
          <p:nvPr/>
        </p:nvSpPr>
        <p:spPr bwMode="auto">
          <a:xfrm>
            <a:off x="5760057"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4</a:t>
            </a:r>
          </a:p>
        </p:txBody>
      </p:sp>
      <p:sp>
        <p:nvSpPr>
          <p:cNvPr id="10" name="TextBox 8"/>
          <p:cNvSpPr txBox="1">
            <a:spLocks noChangeArrowheads="1"/>
          </p:cNvSpPr>
          <p:nvPr/>
        </p:nvSpPr>
        <p:spPr bwMode="auto">
          <a:xfrm>
            <a:off x="5725132" y="2319338"/>
            <a:ext cx="782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Introns</a:t>
            </a:r>
          </a:p>
        </p:txBody>
      </p:sp>
      <p:sp>
        <p:nvSpPr>
          <p:cNvPr id="11" name="TextBox 9"/>
          <p:cNvSpPr txBox="1">
            <a:spLocks noChangeArrowheads="1"/>
          </p:cNvSpPr>
          <p:nvPr/>
        </p:nvSpPr>
        <p:spPr bwMode="auto">
          <a:xfrm>
            <a:off x="7557107"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5</a:t>
            </a:r>
          </a:p>
        </p:txBody>
      </p:sp>
      <p:sp>
        <p:nvSpPr>
          <p:cNvPr id="18" name="TextBox 10"/>
          <p:cNvSpPr txBox="1">
            <a:spLocks noChangeArrowheads="1"/>
          </p:cNvSpPr>
          <p:nvPr/>
        </p:nvSpPr>
        <p:spPr bwMode="auto">
          <a:xfrm>
            <a:off x="341126" y="3575843"/>
            <a:ext cx="106439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RNA</a:t>
            </a:r>
          </a:p>
          <a:p>
            <a:pPr eaLnBrk="0" hangingPunct="0">
              <a:lnSpc>
                <a:spcPts val="2000"/>
              </a:lnSpc>
            </a:pPr>
            <a:r>
              <a:rPr lang="en-US" sz="1800" b="1" dirty="0" smtClean="0">
                <a:solidFill>
                  <a:srgbClr val="000000"/>
                </a:solidFill>
                <a:latin typeface="Arial"/>
                <a:ea typeface="ＭＳ Ｐゴシック" charset="0"/>
              </a:rPr>
              <a:t>transcript</a:t>
            </a:r>
            <a:endParaRPr lang="en-US" sz="1800" b="1" dirty="0">
              <a:solidFill>
                <a:srgbClr val="000000"/>
              </a:solidFill>
              <a:latin typeface="Arial"/>
              <a:ea typeface="ＭＳ Ｐゴシック" charset="0"/>
            </a:endParaRPr>
          </a:p>
        </p:txBody>
      </p:sp>
      <p:sp>
        <p:nvSpPr>
          <p:cNvPr id="19" name="TextBox 12"/>
          <p:cNvSpPr txBox="1">
            <a:spLocks noChangeArrowheads="1"/>
          </p:cNvSpPr>
          <p:nvPr/>
        </p:nvSpPr>
        <p:spPr bwMode="auto">
          <a:xfrm>
            <a:off x="2105632"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1</a:t>
            </a:r>
          </a:p>
        </p:txBody>
      </p:sp>
      <p:sp>
        <p:nvSpPr>
          <p:cNvPr id="20" name="TextBox 13"/>
          <p:cNvSpPr txBox="1">
            <a:spLocks noChangeArrowheads="1"/>
          </p:cNvSpPr>
          <p:nvPr/>
        </p:nvSpPr>
        <p:spPr bwMode="auto">
          <a:xfrm>
            <a:off x="2916845"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2</a:t>
            </a:r>
          </a:p>
        </p:txBody>
      </p:sp>
      <p:sp>
        <p:nvSpPr>
          <p:cNvPr id="21" name="TextBox 14"/>
          <p:cNvSpPr txBox="1">
            <a:spLocks noChangeArrowheads="1"/>
          </p:cNvSpPr>
          <p:nvPr/>
        </p:nvSpPr>
        <p:spPr bwMode="auto">
          <a:xfrm>
            <a:off x="4407507"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FFFFFF"/>
                </a:solidFill>
                <a:latin typeface="Arial"/>
                <a:ea typeface="ＭＳ Ｐゴシック" charset="0"/>
              </a:rPr>
              <a:t>3</a:t>
            </a:r>
          </a:p>
        </p:txBody>
      </p:sp>
      <p:sp>
        <p:nvSpPr>
          <p:cNvPr id="22" name="TextBox 15"/>
          <p:cNvSpPr txBox="1">
            <a:spLocks noChangeArrowheads="1"/>
          </p:cNvSpPr>
          <p:nvPr/>
        </p:nvSpPr>
        <p:spPr bwMode="auto">
          <a:xfrm>
            <a:off x="5494945"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4</a:t>
            </a:r>
          </a:p>
        </p:txBody>
      </p:sp>
      <p:sp>
        <p:nvSpPr>
          <p:cNvPr id="23" name="TextBox 16"/>
          <p:cNvSpPr txBox="1">
            <a:spLocks noChangeArrowheads="1"/>
          </p:cNvSpPr>
          <p:nvPr/>
        </p:nvSpPr>
        <p:spPr bwMode="auto">
          <a:xfrm>
            <a:off x="7238020"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5</a:t>
            </a:r>
          </a:p>
        </p:txBody>
      </p:sp>
      <p:sp>
        <p:nvSpPr>
          <p:cNvPr id="24" name="Freeform 23"/>
          <p:cNvSpPr/>
          <p:nvPr/>
        </p:nvSpPr>
        <p:spPr>
          <a:xfrm flipV="1">
            <a:off x="2470411" y="1118373"/>
            <a:ext cx="2337320" cy="46515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Freeform 24"/>
          <p:cNvSpPr/>
          <p:nvPr/>
        </p:nvSpPr>
        <p:spPr>
          <a:xfrm flipV="1">
            <a:off x="3263540" y="1118374"/>
            <a:ext cx="1544190"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flipH="1" flipV="1">
            <a:off x="4802968" y="1120755"/>
            <a:ext cx="1080566"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Freeform 26"/>
          <p:cNvSpPr/>
          <p:nvPr/>
        </p:nvSpPr>
        <p:spPr>
          <a:xfrm flipH="1" flipV="1">
            <a:off x="4802967" y="1118373"/>
            <a:ext cx="2838463"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Freeform 27"/>
          <p:cNvSpPr/>
          <p:nvPr/>
        </p:nvSpPr>
        <p:spPr>
          <a:xfrm flipH="1" flipV="1">
            <a:off x="4802968" y="1115992"/>
            <a:ext cx="0"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Freeform 28"/>
          <p:cNvSpPr/>
          <p:nvPr/>
        </p:nvSpPr>
        <p:spPr>
          <a:xfrm>
            <a:off x="5343251" y="2033587"/>
            <a:ext cx="773012" cy="30480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0" name="Freeform 29"/>
          <p:cNvSpPr/>
          <p:nvPr/>
        </p:nvSpPr>
        <p:spPr>
          <a:xfrm flipH="1">
            <a:off x="6112667" y="2033587"/>
            <a:ext cx="652463" cy="30480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44296"/>
            <a:ext cx="8546592" cy="516940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11.6-s3</a:t>
            </a:r>
            <a:endParaRPr lang="en-US" dirty="0"/>
          </a:p>
        </p:txBody>
      </p:sp>
      <p:sp>
        <p:nvSpPr>
          <p:cNvPr id="4" name="TextBox 2"/>
          <p:cNvSpPr txBox="1">
            <a:spLocks noChangeArrowheads="1"/>
          </p:cNvSpPr>
          <p:nvPr/>
        </p:nvSpPr>
        <p:spPr bwMode="auto">
          <a:xfrm>
            <a:off x="4461482" y="841375"/>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Exons</a:t>
            </a:r>
          </a:p>
        </p:txBody>
      </p:sp>
      <p:sp>
        <p:nvSpPr>
          <p:cNvPr id="5" name="TextBox 3"/>
          <p:cNvSpPr txBox="1">
            <a:spLocks noChangeArrowheads="1"/>
          </p:cNvSpPr>
          <p:nvPr/>
        </p:nvSpPr>
        <p:spPr bwMode="auto">
          <a:xfrm>
            <a:off x="343507" y="1687513"/>
            <a:ext cx="500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DNA</a:t>
            </a:r>
          </a:p>
        </p:txBody>
      </p:sp>
      <p:sp>
        <p:nvSpPr>
          <p:cNvPr id="6" name="TextBox 4"/>
          <p:cNvSpPr txBox="1">
            <a:spLocks noChangeArrowheads="1"/>
          </p:cNvSpPr>
          <p:nvPr/>
        </p:nvSpPr>
        <p:spPr bwMode="auto">
          <a:xfrm>
            <a:off x="2342170"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1</a:t>
            </a:r>
          </a:p>
        </p:txBody>
      </p:sp>
      <p:sp>
        <p:nvSpPr>
          <p:cNvPr id="7" name="TextBox 5"/>
          <p:cNvSpPr txBox="1">
            <a:spLocks noChangeArrowheads="1"/>
          </p:cNvSpPr>
          <p:nvPr/>
        </p:nvSpPr>
        <p:spPr bwMode="auto">
          <a:xfrm>
            <a:off x="3199420"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2</a:t>
            </a:r>
          </a:p>
        </p:txBody>
      </p:sp>
      <p:sp>
        <p:nvSpPr>
          <p:cNvPr id="8" name="TextBox 6"/>
          <p:cNvSpPr txBox="1">
            <a:spLocks noChangeArrowheads="1"/>
          </p:cNvSpPr>
          <p:nvPr/>
        </p:nvSpPr>
        <p:spPr bwMode="auto">
          <a:xfrm>
            <a:off x="4655157"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FFFFFF"/>
                </a:solidFill>
                <a:latin typeface="Arial"/>
                <a:ea typeface="ＭＳ Ｐゴシック" charset="0"/>
              </a:rPr>
              <a:t>3</a:t>
            </a:r>
          </a:p>
        </p:txBody>
      </p:sp>
      <p:sp>
        <p:nvSpPr>
          <p:cNvPr id="9" name="TextBox 7"/>
          <p:cNvSpPr txBox="1">
            <a:spLocks noChangeArrowheads="1"/>
          </p:cNvSpPr>
          <p:nvPr/>
        </p:nvSpPr>
        <p:spPr bwMode="auto">
          <a:xfrm>
            <a:off x="5760057"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4</a:t>
            </a:r>
          </a:p>
        </p:txBody>
      </p:sp>
      <p:sp>
        <p:nvSpPr>
          <p:cNvPr id="10" name="TextBox 8"/>
          <p:cNvSpPr txBox="1">
            <a:spLocks noChangeArrowheads="1"/>
          </p:cNvSpPr>
          <p:nvPr/>
        </p:nvSpPr>
        <p:spPr bwMode="auto">
          <a:xfrm>
            <a:off x="5725132" y="2319338"/>
            <a:ext cx="782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Introns</a:t>
            </a:r>
          </a:p>
        </p:txBody>
      </p:sp>
      <p:sp>
        <p:nvSpPr>
          <p:cNvPr id="11" name="TextBox 9"/>
          <p:cNvSpPr txBox="1">
            <a:spLocks noChangeArrowheads="1"/>
          </p:cNvSpPr>
          <p:nvPr/>
        </p:nvSpPr>
        <p:spPr bwMode="auto">
          <a:xfrm>
            <a:off x="7557107" y="166528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5</a:t>
            </a:r>
          </a:p>
        </p:txBody>
      </p:sp>
      <p:sp>
        <p:nvSpPr>
          <p:cNvPr id="12" name="TextBox 10"/>
          <p:cNvSpPr txBox="1">
            <a:spLocks noChangeArrowheads="1"/>
          </p:cNvSpPr>
          <p:nvPr/>
        </p:nvSpPr>
        <p:spPr bwMode="auto">
          <a:xfrm>
            <a:off x="341126" y="3575843"/>
            <a:ext cx="106439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RNA</a:t>
            </a:r>
          </a:p>
          <a:p>
            <a:pPr eaLnBrk="0" hangingPunct="0">
              <a:lnSpc>
                <a:spcPts val="2000"/>
              </a:lnSpc>
            </a:pPr>
            <a:r>
              <a:rPr lang="en-US" sz="1800" b="1" dirty="0" smtClean="0">
                <a:solidFill>
                  <a:srgbClr val="000000"/>
                </a:solidFill>
                <a:latin typeface="Arial"/>
                <a:ea typeface="ＭＳ Ｐゴシック" charset="0"/>
              </a:rPr>
              <a:t>transcript</a:t>
            </a:r>
            <a:endParaRPr lang="en-US" sz="1800" b="1" dirty="0">
              <a:solidFill>
                <a:srgbClr val="000000"/>
              </a:solidFill>
              <a:latin typeface="Arial"/>
              <a:ea typeface="ＭＳ Ｐゴシック" charset="0"/>
            </a:endParaRPr>
          </a:p>
        </p:txBody>
      </p:sp>
      <p:sp>
        <p:nvSpPr>
          <p:cNvPr id="13" name="TextBox 12"/>
          <p:cNvSpPr txBox="1">
            <a:spLocks noChangeArrowheads="1"/>
          </p:cNvSpPr>
          <p:nvPr/>
        </p:nvSpPr>
        <p:spPr bwMode="auto">
          <a:xfrm>
            <a:off x="2105632"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1</a:t>
            </a:r>
          </a:p>
        </p:txBody>
      </p:sp>
      <p:sp>
        <p:nvSpPr>
          <p:cNvPr id="14" name="TextBox 13"/>
          <p:cNvSpPr txBox="1">
            <a:spLocks noChangeArrowheads="1"/>
          </p:cNvSpPr>
          <p:nvPr/>
        </p:nvSpPr>
        <p:spPr bwMode="auto">
          <a:xfrm>
            <a:off x="2916845"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2</a:t>
            </a:r>
          </a:p>
        </p:txBody>
      </p:sp>
      <p:sp>
        <p:nvSpPr>
          <p:cNvPr id="15" name="TextBox 14"/>
          <p:cNvSpPr txBox="1">
            <a:spLocks noChangeArrowheads="1"/>
          </p:cNvSpPr>
          <p:nvPr/>
        </p:nvSpPr>
        <p:spPr bwMode="auto">
          <a:xfrm>
            <a:off x="4407507"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FFFFFF"/>
                </a:solidFill>
                <a:latin typeface="Arial"/>
                <a:ea typeface="ＭＳ Ｐゴシック" charset="0"/>
              </a:rPr>
              <a:t>3</a:t>
            </a:r>
          </a:p>
        </p:txBody>
      </p:sp>
      <p:sp>
        <p:nvSpPr>
          <p:cNvPr id="16" name="TextBox 15"/>
          <p:cNvSpPr txBox="1">
            <a:spLocks noChangeArrowheads="1"/>
          </p:cNvSpPr>
          <p:nvPr/>
        </p:nvSpPr>
        <p:spPr bwMode="auto">
          <a:xfrm>
            <a:off x="5494945"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4</a:t>
            </a:r>
          </a:p>
        </p:txBody>
      </p:sp>
      <p:sp>
        <p:nvSpPr>
          <p:cNvPr id="17" name="TextBox 16"/>
          <p:cNvSpPr txBox="1">
            <a:spLocks noChangeArrowheads="1"/>
          </p:cNvSpPr>
          <p:nvPr/>
        </p:nvSpPr>
        <p:spPr bwMode="auto">
          <a:xfrm>
            <a:off x="7238020" y="353536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5</a:t>
            </a:r>
          </a:p>
        </p:txBody>
      </p:sp>
      <p:sp>
        <p:nvSpPr>
          <p:cNvPr id="18" name="TextBox 17"/>
          <p:cNvSpPr txBox="1">
            <a:spLocks noChangeArrowheads="1"/>
          </p:cNvSpPr>
          <p:nvPr/>
        </p:nvSpPr>
        <p:spPr bwMode="auto">
          <a:xfrm>
            <a:off x="1589958" y="4557582"/>
            <a:ext cx="14276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RNA splicing</a:t>
            </a:r>
          </a:p>
        </p:txBody>
      </p:sp>
      <p:sp>
        <p:nvSpPr>
          <p:cNvPr id="19" name="TextBox 18"/>
          <p:cNvSpPr txBox="1">
            <a:spLocks noChangeArrowheads="1"/>
          </p:cNvSpPr>
          <p:nvPr/>
        </p:nvSpPr>
        <p:spPr bwMode="auto">
          <a:xfrm>
            <a:off x="4817345" y="4821107"/>
            <a:ext cx="2308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or</a:t>
            </a:r>
          </a:p>
        </p:txBody>
      </p:sp>
      <p:sp>
        <p:nvSpPr>
          <p:cNvPr id="20" name="TextBox 19"/>
          <p:cNvSpPr txBox="1">
            <a:spLocks noChangeArrowheads="1"/>
          </p:cNvSpPr>
          <p:nvPr/>
        </p:nvSpPr>
        <p:spPr bwMode="auto">
          <a:xfrm>
            <a:off x="343770" y="5622795"/>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mRNA</a:t>
            </a:r>
          </a:p>
        </p:txBody>
      </p:sp>
      <p:sp>
        <p:nvSpPr>
          <p:cNvPr id="21" name="TextBox 21"/>
          <p:cNvSpPr txBox="1">
            <a:spLocks noChangeArrowheads="1"/>
          </p:cNvSpPr>
          <p:nvPr/>
        </p:nvSpPr>
        <p:spPr bwMode="auto">
          <a:xfrm>
            <a:off x="2016995" y="561327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1</a:t>
            </a:r>
          </a:p>
        </p:txBody>
      </p:sp>
      <p:sp>
        <p:nvSpPr>
          <p:cNvPr id="22" name="TextBox 22"/>
          <p:cNvSpPr txBox="1">
            <a:spLocks noChangeArrowheads="1"/>
          </p:cNvSpPr>
          <p:nvPr/>
        </p:nvSpPr>
        <p:spPr bwMode="auto">
          <a:xfrm>
            <a:off x="2575795" y="561327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2</a:t>
            </a:r>
          </a:p>
        </p:txBody>
      </p:sp>
      <p:sp>
        <p:nvSpPr>
          <p:cNvPr id="23" name="TextBox 23"/>
          <p:cNvSpPr txBox="1">
            <a:spLocks noChangeArrowheads="1"/>
          </p:cNvSpPr>
          <p:nvPr/>
        </p:nvSpPr>
        <p:spPr bwMode="auto">
          <a:xfrm>
            <a:off x="3066333" y="561327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FFFFFF"/>
                </a:solidFill>
                <a:latin typeface="Arial"/>
                <a:ea typeface="ＭＳ Ｐゴシック" charset="0"/>
              </a:rPr>
              <a:t>3</a:t>
            </a:r>
          </a:p>
        </p:txBody>
      </p:sp>
      <p:sp>
        <p:nvSpPr>
          <p:cNvPr id="24" name="TextBox 24"/>
          <p:cNvSpPr txBox="1">
            <a:spLocks noChangeArrowheads="1"/>
          </p:cNvSpPr>
          <p:nvPr/>
        </p:nvSpPr>
        <p:spPr bwMode="auto">
          <a:xfrm>
            <a:off x="3725145" y="561327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5</a:t>
            </a:r>
          </a:p>
        </p:txBody>
      </p:sp>
      <p:sp>
        <p:nvSpPr>
          <p:cNvPr id="25" name="TextBox 25"/>
          <p:cNvSpPr txBox="1">
            <a:spLocks noChangeArrowheads="1"/>
          </p:cNvSpPr>
          <p:nvPr/>
        </p:nvSpPr>
        <p:spPr bwMode="auto">
          <a:xfrm>
            <a:off x="5715870" y="561327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1</a:t>
            </a:r>
          </a:p>
        </p:txBody>
      </p:sp>
      <p:sp>
        <p:nvSpPr>
          <p:cNvPr id="26" name="TextBox 26"/>
          <p:cNvSpPr txBox="1">
            <a:spLocks noChangeArrowheads="1"/>
          </p:cNvSpPr>
          <p:nvPr/>
        </p:nvSpPr>
        <p:spPr bwMode="auto">
          <a:xfrm>
            <a:off x="6287370" y="561327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2</a:t>
            </a:r>
          </a:p>
        </p:txBody>
      </p:sp>
      <p:sp>
        <p:nvSpPr>
          <p:cNvPr id="27" name="TextBox 27"/>
          <p:cNvSpPr txBox="1">
            <a:spLocks noChangeArrowheads="1"/>
          </p:cNvSpPr>
          <p:nvPr/>
        </p:nvSpPr>
        <p:spPr bwMode="auto">
          <a:xfrm>
            <a:off x="6763620" y="561327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4</a:t>
            </a:r>
          </a:p>
        </p:txBody>
      </p:sp>
      <p:sp>
        <p:nvSpPr>
          <p:cNvPr id="28" name="TextBox 28"/>
          <p:cNvSpPr txBox="1">
            <a:spLocks noChangeArrowheads="1"/>
          </p:cNvSpPr>
          <p:nvPr/>
        </p:nvSpPr>
        <p:spPr bwMode="auto">
          <a:xfrm>
            <a:off x="7419258" y="561327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5</a:t>
            </a:r>
          </a:p>
        </p:txBody>
      </p:sp>
      <p:sp>
        <p:nvSpPr>
          <p:cNvPr id="29" name="Freeform 28"/>
          <p:cNvSpPr/>
          <p:nvPr/>
        </p:nvSpPr>
        <p:spPr>
          <a:xfrm flipV="1">
            <a:off x="2470411" y="1118373"/>
            <a:ext cx="2337320" cy="46515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0" name="Freeform 29"/>
          <p:cNvSpPr/>
          <p:nvPr/>
        </p:nvSpPr>
        <p:spPr>
          <a:xfrm flipV="1">
            <a:off x="3263540" y="1118374"/>
            <a:ext cx="1544190"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Freeform 30"/>
          <p:cNvSpPr/>
          <p:nvPr/>
        </p:nvSpPr>
        <p:spPr>
          <a:xfrm flipH="1" flipV="1">
            <a:off x="4802968" y="1120755"/>
            <a:ext cx="1080566"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2" name="Freeform 31"/>
          <p:cNvSpPr/>
          <p:nvPr/>
        </p:nvSpPr>
        <p:spPr>
          <a:xfrm flipH="1" flipV="1">
            <a:off x="4802967" y="1118373"/>
            <a:ext cx="2838463"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3" name="Freeform 32"/>
          <p:cNvSpPr/>
          <p:nvPr/>
        </p:nvSpPr>
        <p:spPr>
          <a:xfrm flipH="1" flipV="1">
            <a:off x="4802968" y="1115992"/>
            <a:ext cx="0" cy="46515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4" name="Freeform 33"/>
          <p:cNvSpPr/>
          <p:nvPr/>
        </p:nvSpPr>
        <p:spPr>
          <a:xfrm>
            <a:off x="5343251" y="2033587"/>
            <a:ext cx="773012" cy="30480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5" name="Freeform 34"/>
          <p:cNvSpPr/>
          <p:nvPr/>
        </p:nvSpPr>
        <p:spPr>
          <a:xfrm flipH="1">
            <a:off x="6112667" y="2033587"/>
            <a:ext cx="652463" cy="30480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513" y="204788"/>
            <a:ext cx="7419975"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3"/>
          <p:cNvSpPr>
            <a:spLocks noGrp="1" noChangeArrowheads="1"/>
          </p:cNvSpPr>
          <p:nvPr>
            <p:ph type="ctrTitle" idx="4294967295"/>
          </p:nvPr>
        </p:nvSpPr>
        <p:spPr>
          <a:xfrm>
            <a:off x="0" y="0"/>
            <a:ext cx="5648325" cy="304800"/>
          </a:xfrm>
          <a:extLst>
            <a:ext uri="{91240B29-F687-4f45-9708-019B960494DF}">
              <a14:hiddenLine xmlns:a14="http://schemas.microsoft.com/office/drawing/2010/main" w="3175">
                <a:solidFill>
                  <a:srgbClr val="000000"/>
                </a:solidFill>
                <a:miter lim="800000"/>
                <a:headEnd/>
                <a:tailEnd/>
              </a14:hiddenLine>
            </a:ext>
          </a:extLst>
        </p:spPr>
        <p:txBody>
          <a:bodyPr anchor="t"/>
          <a:lstStyle/>
          <a:p>
            <a:pPr algn="l" eaLnBrk="1" hangingPunct="1"/>
            <a:r>
              <a:rPr lang="en-US" sz="1200">
                <a:solidFill>
                  <a:schemeClr val="bg1"/>
                </a:solidFill>
                <a:latin typeface="Arial" charset="0"/>
              </a:rPr>
              <a:t>Figure 8.12</a:t>
            </a:r>
          </a:p>
        </p:txBody>
      </p:sp>
      <p:sp>
        <p:nvSpPr>
          <p:cNvPr id="2" name="TextBox 1"/>
          <p:cNvSpPr txBox="1"/>
          <p:nvPr/>
        </p:nvSpPr>
        <p:spPr>
          <a:xfrm>
            <a:off x="3435350" y="149225"/>
            <a:ext cx="2909888" cy="369888"/>
          </a:xfrm>
          <a:prstGeom prst="rect">
            <a:avLst/>
          </a:prstGeom>
          <a:noFill/>
        </p:spPr>
        <p:txBody>
          <a:bodyPr wrap="non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Haploid gametes (</a:t>
            </a:r>
            <a:r>
              <a:rPr lang="en-US" i="1" dirty="0">
                <a:solidFill>
                  <a:prstClr val="black"/>
                </a:solidFill>
                <a:latin typeface="Arial" pitchFamily="34" charset="0"/>
                <a:ea typeface="+mn-ea"/>
                <a:cs typeface="Arial" pitchFamily="34" charset="0"/>
              </a:rPr>
              <a:t>n</a:t>
            </a:r>
            <a:r>
              <a:rPr lang="en-US" dirty="0">
                <a:solidFill>
                  <a:prstClr val="black"/>
                </a:solidFill>
                <a:latin typeface="Arial" pitchFamily="34" charset="0"/>
                <a:ea typeface="+mn-ea"/>
                <a:cs typeface="Arial" pitchFamily="34" charset="0"/>
              </a:rPr>
              <a:t> </a:t>
            </a:r>
            <a:r>
              <a:rPr lang="en-US" dirty="0">
                <a:solidFill>
                  <a:prstClr val="black"/>
                </a:solidFill>
                <a:latin typeface="Symbol" pitchFamily="18" charset="2"/>
                <a:ea typeface="+mn-ea"/>
                <a:cs typeface="Arial" pitchFamily="34" charset="0"/>
              </a:rPr>
              <a:t>=</a:t>
            </a:r>
            <a:r>
              <a:rPr lang="en-US" dirty="0">
                <a:solidFill>
                  <a:prstClr val="black"/>
                </a:solidFill>
                <a:latin typeface="Arial" pitchFamily="34" charset="0"/>
                <a:ea typeface="+mn-ea"/>
                <a:cs typeface="Arial" pitchFamily="34" charset="0"/>
              </a:rPr>
              <a:t> 23)</a:t>
            </a:r>
          </a:p>
        </p:txBody>
      </p:sp>
      <p:sp>
        <p:nvSpPr>
          <p:cNvPr id="5" name="TextBox 4"/>
          <p:cNvSpPr txBox="1"/>
          <p:nvPr/>
        </p:nvSpPr>
        <p:spPr>
          <a:xfrm>
            <a:off x="5283200" y="974725"/>
            <a:ext cx="1069975" cy="369888"/>
          </a:xfrm>
          <a:prstGeom prst="rect">
            <a:avLst/>
          </a:prstGeom>
          <a:noFill/>
        </p:spPr>
        <p:txBody>
          <a:bodyPr wrap="non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Egg cell</a:t>
            </a:r>
          </a:p>
        </p:txBody>
      </p:sp>
      <p:sp>
        <p:nvSpPr>
          <p:cNvPr id="6" name="TextBox 5"/>
          <p:cNvSpPr txBox="1"/>
          <p:nvPr/>
        </p:nvSpPr>
        <p:spPr>
          <a:xfrm>
            <a:off x="4832350" y="1838325"/>
            <a:ext cx="1352550" cy="369888"/>
          </a:xfrm>
          <a:prstGeom prst="rect">
            <a:avLst/>
          </a:prstGeom>
          <a:noFill/>
        </p:spPr>
        <p:txBody>
          <a:bodyPr wrap="non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Sperm cell</a:t>
            </a:r>
          </a:p>
        </p:txBody>
      </p:sp>
      <p:sp>
        <p:nvSpPr>
          <p:cNvPr id="7" name="TextBox 6"/>
          <p:cNvSpPr txBox="1"/>
          <p:nvPr/>
        </p:nvSpPr>
        <p:spPr>
          <a:xfrm>
            <a:off x="6165850" y="2720975"/>
            <a:ext cx="1898650" cy="369888"/>
          </a:xfrm>
          <a:prstGeom prst="rect">
            <a:avLst/>
          </a:prstGeom>
          <a:noFill/>
          <a:ln w="12700">
            <a:noFill/>
          </a:ln>
        </p:spPr>
        <p:txBody>
          <a:bodyPr wrap="none">
            <a:spAutoFit/>
          </a:bodyPr>
          <a:lstStyle/>
          <a:p>
            <a:pPr eaLnBrk="1" fontAlgn="auto" hangingPunct="1">
              <a:spcBef>
                <a:spcPts val="0"/>
              </a:spcBef>
              <a:spcAft>
                <a:spcPts val="0"/>
              </a:spcAft>
              <a:defRPr/>
            </a:pPr>
            <a:r>
              <a:rPr lang="en-US" dirty="0" smtClean="0">
                <a:solidFill>
                  <a:prstClr val="black"/>
                </a:solidFill>
                <a:latin typeface="Arial" pitchFamily="34" charset="0"/>
                <a:ea typeface="+mn-ea"/>
                <a:cs typeface="Arial" pitchFamily="34" charset="0"/>
              </a:rPr>
              <a:t>FERTILIZATION</a:t>
            </a:r>
            <a:endParaRPr lang="en-US" dirty="0">
              <a:solidFill>
                <a:prstClr val="black"/>
              </a:solidFill>
              <a:latin typeface="Arial" pitchFamily="34" charset="0"/>
              <a:ea typeface="+mn-ea"/>
              <a:cs typeface="Arial" pitchFamily="34" charset="0"/>
            </a:endParaRPr>
          </a:p>
        </p:txBody>
      </p:sp>
      <p:sp>
        <p:nvSpPr>
          <p:cNvPr id="9" name="TextBox 8"/>
          <p:cNvSpPr txBox="1"/>
          <p:nvPr/>
        </p:nvSpPr>
        <p:spPr>
          <a:xfrm>
            <a:off x="652463" y="3814763"/>
            <a:ext cx="1685925" cy="882650"/>
          </a:xfrm>
          <a:prstGeom prst="rect">
            <a:avLst/>
          </a:prstGeom>
          <a:noFill/>
        </p:spPr>
        <p:txBody>
          <a:bodyPr wrap="non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Multicellular</a:t>
            </a:r>
          </a:p>
          <a:p>
            <a:pPr eaLnBrk="1" fontAlgn="auto" hangingPunct="1">
              <a:lnSpc>
                <a:spcPts val="2000"/>
              </a:lnSpc>
              <a:spcBef>
                <a:spcPts val="0"/>
              </a:spcBef>
              <a:spcAft>
                <a:spcPts val="0"/>
              </a:spcAft>
              <a:defRPr/>
            </a:pPr>
            <a:r>
              <a:rPr lang="en-US" dirty="0">
                <a:solidFill>
                  <a:prstClr val="black"/>
                </a:solidFill>
                <a:latin typeface="Arial" pitchFamily="34" charset="0"/>
                <a:ea typeface="+mn-ea"/>
                <a:cs typeface="Arial" pitchFamily="34" charset="0"/>
              </a:rPr>
              <a:t>diploid adults</a:t>
            </a:r>
          </a:p>
          <a:p>
            <a:pPr eaLnBrk="1" fontAlgn="auto" hangingPunct="1">
              <a:lnSpc>
                <a:spcPts val="2000"/>
              </a:lnSpc>
              <a:spcBef>
                <a:spcPts val="0"/>
              </a:spcBef>
              <a:spcAft>
                <a:spcPts val="0"/>
              </a:spcAft>
              <a:defRPr/>
            </a:pPr>
            <a:r>
              <a:rPr lang="en-US" dirty="0">
                <a:solidFill>
                  <a:prstClr val="black"/>
                </a:solidFill>
                <a:latin typeface="Arial" pitchFamily="34" charset="0"/>
                <a:ea typeface="+mn-ea"/>
                <a:cs typeface="Arial" pitchFamily="34" charset="0"/>
              </a:rPr>
              <a:t>(2</a:t>
            </a:r>
            <a:r>
              <a:rPr lang="en-US" i="1" dirty="0">
                <a:solidFill>
                  <a:prstClr val="black"/>
                </a:solidFill>
                <a:latin typeface="Arial" pitchFamily="34" charset="0"/>
                <a:ea typeface="+mn-ea"/>
                <a:cs typeface="Arial" pitchFamily="34" charset="0"/>
              </a:rPr>
              <a:t>n</a:t>
            </a:r>
            <a:r>
              <a:rPr lang="en-US" dirty="0">
                <a:solidFill>
                  <a:prstClr val="black"/>
                </a:solidFill>
                <a:latin typeface="Arial" pitchFamily="34" charset="0"/>
                <a:ea typeface="+mn-ea"/>
                <a:cs typeface="Arial" pitchFamily="34" charset="0"/>
              </a:rPr>
              <a:t> </a:t>
            </a:r>
            <a:r>
              <a:rPr lang="en-US" dirty="0">
                <a:solidFill>
                  <a:prstClr val="black"/>
                </a:solidFill>
                <a:latin typeface="Symbol" pitchFamily="18" charset="2"/>
                <a:ea typeface="+mn-ea"/>
                <a:cs typeface="Arial" pitchFamily="34" charset="0"/>
              </a:rPr>
              <a:t>=</a:t>
            </a:r>
            <a:r>
              <a:rPr lang="en-US" dirty="0">
                <a:solidFill>
                  <a:prstClr val="black"/>
                </a:solidFill>
                <a:latin typeface="Arial" pitchFamily="34" charset="0"/>
                <a:ea typeface="+mn-ea"/>
                <a:cs typeface="Arial" pitchFamily="34" charset="0"/>
              </a:rPr>
              <a:t> 46)</a:t>
            </a:r>
          </a:p>
        </p:txBody>
      </p:sp>
      <p:sp>
        <p:nvSpPr>
          <p:cNvPr id="10" name="TextBox 9"/>
          <p:cNvSpPr txBox="1">
            <a:spLocks noChangeAspect="1"/>
          </p:cNvSpPr>
          <p:nvPr/>
        </p:nvSpPr>
        <p:spPr>
          <a:xfrm>
            <a:off x="4460875" y="5038725"/>
            <a:ext cx="1428750" cy="461597"/>
          </a:xfrm>
          <a:prstGeom prst="rect">
            <a:avLst/>
          </a:prstGeom>
          <a:noFill/>
          <a:ln>
            <a:noFill/>
          </a:ln>
        </p:spPr>
        <p:txBody>
          <a:bodyPr wrap="squar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MITOSIS</a:t>
            </a:r>
          </a:p>
        </p:txBody>
      </p:sp>
      <p:sp>
        <p:nvSpPr>
          <p:cNvPr id="15" name="TextBox 14"/>
          <p:cNvSpPr txBox="1"/>
          <p:nvPr/>
        </p:nvSpPr>
        <p:spPr>
          <a:xfrm>
            <a:off x="7210425" y="3878263"/>
            <a:ext cx="1119188" cy="882650"/>
          </a:xfrm>
          <a:prstGeom prst="rect">
            <a:avLst/>
          </a:prstGeom>
          <a:noFill/>
        </p:spPr>
        <p:txBody>
          <a:bodyPr wrap="non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Diploid</a:t>
            </a:r>
          </a:p>
          <a:p>
            <a:pPr eaLnBrk="1" fontAlgn="auto" hangingPunct="1">
              <a:lnSpc>
                <a:spcPts val="2000"/>
              </a:lnSpc>
              <a:spcBef>
                <a:spcPts val="0"/>
              </a:spcBef>
              <a:spcAft>
                <a:spcPts val="0"/>
              </a:spcAft>
              <a:defRPr/>
            </a:pPr>
            <a:r>
              <a:rPr lang="en-US" dirty="0">
                <a:solidFill>
                  <a:prstClr val="black"/>
                </a:solidFill>
                <a:latin typeface="Arial" pitchFamily="34" charset="0"/>
                <a:ea typeface="+mn-ea"/>
                <a:cs typeface="Arial" pitchFamily="34" charset="0"/>
              </a:rPr>
              <a:t>zygote</a:t>
            </a:r>
          </a:p>
          <a:p>
            <a:pPr eaLnBrk="1" fontAlgn="auto" hangingPunct="1">
              <a:lnSpc>
                <a:spcPts val="2000"/>
              </a:lnSpc>
              <a:spcBef>
                <a:spcPts val="0"/>
              </a:spcBef>
              <a:spcAft>
                <a:spcPts val="0"/>
              </a:spcAft>
              <a:defRPr/>
            </a:pPr>
            <a:r>
              <a:rPr lang="en-US" dirty="0">
                <a:solidFill>
                  <a:prstClr val="black"/>
                </a:solidFill>
                <a:latin typeface="Arial" pitchFamily="34" charset="0"/>
                <a:ea typeface="+mn-ea"/>
                <a:cs typeface="Arial" pitchFamily="34" charset="0"/>
              </a:rPr>
              <a:t>(2</a:t>
            </a:r>
            <a:r>
              <a:rPr lang="en-US" i="1" dirty="0">
                <a:solidFill>
                  <a:prstClr val="black"/>
                </a:solidFill>
                <a:latin typeface="Arial" pitchFamily="34" charset="0"/>
                <a:ea typeface="+mn-ea"/>
                <a:cs typeface="Arial" pitchFamily="34" charset="0"/>
              </a:rPr>
              <a:t>n</a:t>
            </a:r>
            <a:r>
              <a:rPr lang="en-US" dirty="0">
                <a:solidFill>
                  <a:prstClr val="black"/>
                </a:solidFill>
                <a:latin typeface="Arial" pitchFamily="34" charset="0"/>
                <a:ea typeface="+mn-ea"/>
                <a:cs typeface="Arial" pitchFamily="34" charset="0"/>
              </a:rPr>
              <a:t> </a:t>
            </a:r>
            <a:r>
              <a:rPr lang="en-US" dirty="0">
                <a:solidFill>
                  <a:prstClr val="black"/>
                </a:solidFill>
                <a:latin typeface="Symbol" pitchFamily="18" charset="2"/>
                <a:ea typeface="+mn-ea"/>
                <a:cs typeface="Arial" pitchFamily="34" charset="0"/>
              </a:rPr>
              <a:t>=</a:t>
            </a:r>
            <a:r>
              <a:rPr lang="en-US" dirty="0">
                <a:solidFill>
                  <a:prstClr val="black"/>
                </a:solidFill>
                <a:latin typeface="Arial" pitchFamily="34" charset="0"/>
                <a:ea typeface="+mn-ea"/>
                <a:cs typeface="Arial" pitchFamily="34" charset="0"/>
              </a:rPr>
              <a:t> 46)</a:t>
            </a:r>
          </a:p>
        </p:txBody>
      </p:sp>
      <p:sp>
        <p:nvSpPr>
          <p:cNvPr id="16" name="TextBox 15"/>
          <p:cNvSpPr txBox="1">
            <a:spLocks noChangeAspect="1"/>
          </p:cNvSpPr>
          <p:nvPr/>
        </p:nvSpPr>
        <p:spPr>
          <a:xfrm>
            <a:off x="3976688" y="5370513"/>
            <a:ext cx="2082800" cy="369887"/>
          </a:xfrm>
          <a:prstGeom prst="rect">
            <a:avLst/>
          </a:prstGeom>
          <a:noFill/>
          <a:ln>
            <a:noFill/>
          </a:ln>
        </p:spPr>
        <p:txBody>
          <a:bodyPr wrap="non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and development</a:t>
            </a:r>
          </a:p>
        </p:txBody>
      </p:sp>
      <p:sp>
        <p:nvSpPr>
          <p:cNvPr id="17" name="TextBox 16"/>
          <p:cNvSpPr txBox="1">
            <a:spLocks noChangeAspect="1"/>
          </p:cNvSpPr>
          <p:nvPr/>
        </p:nvSpPr>
        <p:spPr>
          <a:xfrm>
            <a:off x="7046913" y="5332413"/>
            <a:ext cx="608012" cy="368300"/>
          </a:xfrm>
          <a:prstGeom prst="rect">
            <a:avLst/>
          </a:prstGeom>
          <a:noFill/>
          <a:ln>
            <a:noFill/>
          </a:ln>
        </p:spPr>
        <p:txBody>
          <a:bodyPr wrap="non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Key</a:t>
            </a:r>
          </a:p>
        </p:txBody>
      </p:sp>
      <p:sp>
        <p:nvSpPr>
          <p:cNvPr id="18" name="TextBox 17"/>
          <p:cNvSpPr txBox="1">
            <a:spLocks noChangeAspect="1"/>
          </p:cNvSpPr>
          <p:nvPr/>
        </p:nvSpPr>
        <p:spPr>
          <a:xfrm>
            <a:off x="6846888" y="5670550"/>
            <a:ext cx="1390650" cy="369888"/>
          </a:xfrm>
          <a:prstGeom prst="rect">
            <a:avLst/>
          </a:prstGeom>
          <a:noFill/>
          <a:ln>
            <a:noFill/>
          </a:ln>
        </p:spPr>
        <p:txBody>
          <a:bodyPr wrap="non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Haploid (</a:t>
            </a:r>
            <a:r>
              <a:rPr lang="en-US" i="1" dirty="0">
                <a:solidFill>
                  <a:prstClr val="black"/>
                </a:solidFill>
                <a:latin typeface="Arial" pitchFamily="34" charset="0"/>
                <a:ea typeface="+mn-ea"/>
                <a:cs typeface="Arial" pitchFamily="34" charset="0"/>
              </a:rPr>
              <a:t>n</a:t>
            </a:r>
            <a:r>
              <a:rPr lang="en-US" dirty="0">
                <a:solidFill>
                  <a:prstClr val="black"/>
                </a:solidFill>
                <a:latin typeface="Arial" pitchFamily="34" charset="0"/>
                <a:ea typeface="+mn-ea"/>
                <a:cs typeface="Arial" pitchFamily="34" charset="0"/>
              </a:rPr>
              <a:t>)</a:t>
            </a:r>
          </a:p>
        </p:txBody>
      </p:sp>
      <p:sp>
        <p:nvSpPr>
          <p:cNvPr id="19" name="TextBox 18"/>
          <p:cNvSpPr txBox="1">
            <a:spLocks noChangeAspect="1"/>
          </p:cNvSpPr>
          <p:nvPr/>
        </p:nvSpPr>
        <p:spPr>
          <a:xfrm>
            <a:off x="6846888" y="6057900"/>
            <a:ext cx="1454150" cy="369888"/>
          </a:xfrm>
          <a:prstGeom prst="rect">
            <a:avLst/>
          </a:prstGeom>
          <a:noFill/>
          <a:ln>
            <a:noFill/>
          </a:ln>
        </p:spPr>
        <p:txBody>
          <a:bodyPr wrap="none">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Diploid (2</a:t>
            </a:r>
            <a:r>
              <a:rPr lang="en-US" i="1" dirty="0">
                <a:solidFill>
                  <a:prstClr val="black"/>
                </a:solidFill>
                <a:latin typeface="Arial" pitchFamily="34" charset="0"/>
                <a:ea typeface="+mn-ea"/>
                <a:cs typeface="Arial" pitchFamily="34" charset="0"/>
              </a:rPr>
              <a:t>n</a:t>
            </a:r>
            <a:r>
              <a:rPr lang="en-US" dirty="0">
                <a:solidFill>
                  <a:prstClr val="black"/>
                </a:solidFill>
                <a:latin typeface="Arial" pitchFamily="34" charset="0"/>
                <a:ea typeface="+mn-ea"/>
                <a:cs typeface="Arial" pitchFamily="34" charset="0"/>
              </a:rPr>
              <a:t>)</a:t>
            </a:r>
          </a:p>
        </p:txBody>
      </p:sp>
      <p:sp>
        <p:nvSpPr>
          <p:cNvPr id="20" name="TextBox 19"/>
          <p:cNvSpPr txBox="1"/>
          <p:nvPr/>
        </p:nvSpPr>
        <p:spPr>
          <a:xfrm>
            <a:off x="4616450" y="882650"/>
            <a:ext cx="325438" cy="369888"/>
          </a:xfrm>
          <a:prstGeom prst="rect">
            <a:avLst/>
          </a:prstGeom>
          <a:noFill/>
        </p:spPr>
        <p:txBody>
          <a:bodyPr wrap="none">
            <a:spAutoFit/>
          </a:bodyPr>
          <a:lstStyle/>
          <a:p>
            <a:pPr eaLnBrk="1" fontAlgn="auto" hangingPunct="1">
              <a:spcBef>
                <a:spcPts val="0"/>
              </a:spcBef>
              <a:spcAft>
                <a:spcPts val="0"/>
              </a:spcAft>
              <a:defRPr/>
            </a:pPr>
            <a:r>
              <a:rPr lang="en-US" i="1" dirty="0">
                <a:solidFill>
                  <a:prstClr val="black"/>
                </a:solidFill>
                <a:latin typeface="Arial" pitchFamily="34" charset="0"/>
                <a:ea typeface="+mn-ea"/>
                <a:cs typeface="Arial" pitchFamily="34" charset="0"/>
              </a:rPr>
              <a:t>n</a:t>
            </a:r>
          </a:p>
        </p:txBody>
      </p:sp>
      <p:sp>
        <p:nvSpPr>
          <p:cNvPr id="21" name="TextBox 20"/>
          <p:cNvSpPr txBox="1"/>
          <p:nvPr/>
        </p:nvSpPr>
        <p:spPr>
          <a:xfrm>
            <a:off x="4702175" y="1544638"/>
            <a:ext cx="325438" cy="369887"/>
          </a:xfrm>
          <a:prstGeom prst="rect">
            <a:avLst/>
          </a:prstGeom>
          <a:noFill/>
        </p:spPr>
        <p:txBody>
          <a:bodyPr wrap="none">
            <a:spAutoFit/>
          </a:bodyPr>
          <a:lstStyle/>
          <a:p>
            <a:pPr eaLnBrk="1" fontAlgn="auto" hangingPunct="1">
              <a:spcBef>
                <a:spcPts val="0"/>
              </a:spcBef>
              <a:spcAft>
                <a:spcPts val="0"/>
              </a:spcAft>
              <a:defRPr/>
            </a:pPr>
            <a:r>
              <a:rPr lang="en-US" i="1" dirty="0">
                <a:solidFill>
                  <a:prstClr val="black"/>
                </a:solidFill>
                <a:latin typeface="Arial" pitchFamily="34" charset="0"/>
                <a:ea typeface="+mn-ea"/>
                <a:cs typeface="Arial" pitchFamily="34" charset="0"/>
              </a:rPr>
              <a:t>n</a:t>
            </a:r>
          </a:p>
        </p:txBody>
      </p:sp>
      <p:sp>
        <p:nvSpPr>
          <p:cNvPr id="22" name="TextBox 21"/>
          <p:cNvSpPr txBox="1"/>
          <p:nvPr/>
        </p:nvSpPr>
        <p:spPr>
          <a:xfrm>
            <a:off x="6375400" y="4265613"/>
            <a:ext cx="503238" cy="368300"/>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Arial" pitchFamily="34" charset="0"/>
                <a:ea typeface="+mn-ea"/>
                <a:cs typeface="Arial" pitchFamily="34" charset="0"/>
              </a:rPr>
              <a:t>2</a:t>
            </a:r>
            <a:r>
              <a:rPr lang="en-US" i="1" dirty="0">
                <a:solidFill>
                  <a:prstClr val="black"/>
                </a:solidFill>
                <a:latin typeface="Arial" pitchFamily="34" charset="0"/>
                <a:ea typeface="+mn-ea"/>
                <a:cs typeface="Arial" pitchFamily="34" charset="0"/>
              </a:rPr>
              <a:t>n</a:t>
            </a:r>
          </a:p>
        </p:txBody>
      </p:sp>
      <p:sp>
        <p:nvSpPr>
          <p:cNvPr id="33813" name="TextBox 22"/>
          <p:cNvSpPr txBox="1">
            <a:spLocks noChangeArrowheads="1"/>
          </p:cNvSpPr>
          <p:nvPr/>
        </p:nvSpPr>
        <p:spPr bwMode="auto">
          <a:xfrm>
            <a:off x="304800" y="304800"/>
            <a:ext cx="22706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sym typeface="Wingdings" charset="0"/>
              </a:rPr>
              <a:t>somatic cell </a:t>
            </a:r>
            <a:r>
              <a:rPr lang="en-US" sz="1800" dirty="0" err="1" smtClean="0">
                <a:sym typeface="Wingdings" charset="0"/>
              </a:rPr>
              <a:t>vs</a:t>
            </a:r>
            <a:endParaRPr lang="en-US" sz="1800" dirty="0" smtClean="0">
              <a:sym typeface="Wingdings" charset="0"/>
            </a:endParaRPr>
          </a:p>
          <a:p>
            <a:r>
              <a:rPr lang="en-US" sz="1800" dirty="0" err="1" smtClean="0">
                <a:sym typeface="Wingdings" charset="0"/>
              </a:rPr>
              <a:t>germline</a:t>
            </a:r>
            <a:r>
              <a:rPr lang="en-US" sz="1800" dirty="0" smtClean="0">
                <a:sym typeface="Wingdings" charset="0"/>
              </a:rPr>
              <a:t> sex cells</a:t>
            </a:r>
            <a:r>
              <a:rPr lang="en-US" sz="1800" dirty="0" smtClean="0"/>
              <a:t>.</a:t>
            </a:r>
            <a:endParaRPr lang="en-US" sz="1800" dirty="0">
              <a:sym typeface="Wingdings" charset="0"/>
            </a:endParaRPr>
          </a:p>
          <a:p>
            <a:endParaRPr lang="en-US" sz="1800" dirty="0"/>
          </a:p>
        </p:txBody>
      </p:sp>
      <p:sp>
        <p:nvSpPr>
          <p:cNvPr id="23" name="TextBox 22"/>
          <p:cNvSpPr txBox="1"/>
          <p:nvPr/>
        </p:nvSpPr>
        <p:spPr>
          <a:xfrm>
            <a:off x="2095500" y="2762250"/>
            <a:ext cx="1467319" cy="461665"/>
          </a:xfrm>
          <a:prstGeom prst="rect">
            <a:avLst/>
          </a:prstGeom>
          <a:noFill/>
          <a:ln w="12700">
            <a:noFill/>
          </a:ln>
        </p:spPr>
        <p:txBody>
          <a:bodyPr wrap="none">
            <a:spAutoFit/>
          </a:bodyPr>
          <a:lstStyle/>
          <a:p>
            <a:pPr eaLnBrk="1" fontAlgn="auto" hangingPunct="1">
              <a:spcBef>
                <a:spcPts val="0"/>
              </a:spcBef>
              <a:spcAft>
                <a:spcPts val="0"/>
              </a:spcAft>
              <a:defRPr/>
            </a:pPr>
            <a:r>
              <a:rPr lang="en-US" dirty="0" smtClean="0">
                <a:solidFill>
                  <a:prstClr val="black"/>
                </a:solidFill>
                <a:latin typeface="Arial" pitchFamily="34" charset="0"/>
                <a:ea typeface="+mn-ea"/>
                <a:cs typeface="Arial" pitchFamily="34" charset="0"/>
              </a:rPr>
              <a:t>MEIOSIS</a:t>
            </a:r>
            <a:endParaRPr lang="en-US"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7553974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latin typeface="Times New Roman" pitchFamily="-108" charset="0"/>
              </a:rPr>
              <a:t>RNA Processing and </a:t>
            </a:r>
            <a:r>
              <a:rPr lang="en-US" dirty="0" smtClean="0">
                <a:latin typeface="Times New Roman" pitchFamily="-108" charset="0"/>
              </a:rPr>
              <a:t>Breakdown</a:t>
            </a:r>
            <a:endParaRPr lang="en-US" dirty="0"/>
          </a:p>
        </p:txBody>
      </p:sp>
      <p:sp>
        <p:nvSpPr>
          <p:cNvPr id="451586" name="Rectangle 2"/>
          <p:cNvSpPr>
            <a:spLocks noGrp="1" noChangeArrowheads="1"/>
          </p:cNvSpPr>
          <p:nvPr>
            <p:ph idx="1"/>
          </p:nvPr>
        </p:nvSpPr>
        <p:spPr/>
        <p:txBody>
          <a:bodyPr/>
          <a:lstStyle/>
          <a:p>
            <a:r>
              <a:rPr lang="en-US" dirty="0" smtClean="0"/>
              <a:t>After an mRNA is produced in its final form, its “lifetime” can be highly variable, from hours to weeks to months. </a:t>
            </a:r>
          </a:p>
          <a:p>
            <a:pPr lvl="1"/>
            <a:r>
              <a:rPr lang="en-US" dirty="0" smtClean="0"/>
              <a:t>Controlling the timing of mRNA breakdown provides another opportunity for regulation. </a:t>
            </a:r>
          </a:p>
          <a:p>
            <a:pPr lvl="1"/>
            <a:r>
              <a:rPr lang="en-US" dirty="0" smtClean="0"/>
              <a:t>But all mRNAs are eventually broken down and their parts recycled.</a:t>
            </a:r>
          </a:p>
        </p:txBody>
      </p:sp>
      <p:sp>
        <p:nvSpPr>
          <p:cNvPr id="5" name="Footer Placeholder 4"/>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RNA Processing</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06RNAProcessing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6574067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Blocking Translation</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06BlockingTranslation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7756364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mRNA Degradation</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06mRNADegradation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4825900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mtClean="0"/>
              <a:t>microRNAs</a:t>
            </a:r>
            <a:endParaRPr lang="en-US" dirty="0"/>
          </a:p>
        </p:txBody>
      </p:sp>
      <p:sp>
        <p:nvSpPr>
          <p:cNvPr id="94211" name="Rectangle 3"/>
          <p:cNvSpPr>
            <a:spLocks noGrp="1" noChangeArrowheads="1"/>
          </p:cNvSpPr>
          <p:nvPr>
            <p:ph idx="1"/>
          </p:nvPr>
        </p:nvSpPr>
        <p:spPr/>
        <p:txBody>
          <a:bodyPr/>
          <a:lstStyle/>
          <a:p>
            <a:r>
              <a:rPr lang="en-US" dirty="0" smtClean="0"/>
              <a:t>Small single-stranded RNA molecules, called microRNAs (miRNAs), can bind to complementary sequences on mRNA molecules in the cytoplasm.</a:t>
            </a:r>
          </a:p>
          <a:p>
            <a:r>
              <a:rPr lang="en-US" dirty="0" smtClean="0"/>
              <a:t>Some trigger breakdown of their target mRNA, whereas others block translation.</a:t>
            </a:r>
          </a:p>
          <a:p>
            <a:r>
              <a:rPr lang="en-US" dirty="0" smtClean="0"/>
              <a:t>It has been estimated that miRNAs may regulate the expression of one-half of all human genes, a striking figure given that miRNAs were unknown 20 years ago.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smtClean="0"/>
              <a:t>The Initiation of Translation</a:t>
            </a:r>
            <a:endParaRPr lang="en-US" dirty="0" smtClean="0"/>
          </a:p>
        </p:txBody>
      </p:sp>
      <p:sp>
        <p:nvSpPr>
          <p:cNvPr id="96259" name="Rectangle 3"/>
          <p:cNvSpPr>
            <a:spLocks noGrp="1" noChangeArrowheads="1"/>
          </p:cNvSpPr>
          <p:nvPr>
            <p:ph idx="1"/>
          </p:nvPr>
        </p:nvSpPr>
        <p:spPr/>
        <p:txBody>
          <a:bodyPr/>
          <a:lstStyle/>
          <a:p>
            <a:r>
              <a:rPr lang="en-US" dirty="0" smtClean="0"/>
              <a:t>The process of translation offers additional opportunities for control by regulatory molecules.</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mtClean="0"/>
              <a:t>Protein Activation and Breakdown</a:t>
            </a:r>
            <a:endParaRPr lang="en-US" dirty="0" smtClean="0"/>
          </a:p>
        </p:txBody>
      </p:sp>
      <p:sp>
        <p:nvSpPr>
          <p:cNvPr id="98307" name="Rectangle 3"/>
          <p:cNvSpPr>
            <a:spLocks noGrp="1" noChangeArrowheads="1"/>
          </p:cNvSpPr>
          <p:nvPr>
            <p:ph idx="1"/>
          </p:nvPr>
        </p:nvSpPr>
        <p:spPr/>
        <p:txBody>
          <a:bodyPr/>
          <a:lstStyle/>
          <a:p>
            <a:r>
              <a:rPr lang="en-US" dirty="0" smtClean="0"/>
              <a:t>The final opportunities for regulating gene expression occur after translation. </a:t>
            </a:r>
          </a:p>
          <a:p>
            <a:pPr lvl="1"/>
            <a:r>
              <a:rPr lang="en-US" dirty="0" smtClean="0"/>
              <a:t>For example, the hormone insulin is synthesized as one long, inactive polypeptide that must be chopped into pieces before it comes active. </a:t>
            </a:r>
          </a:p>
          <a:p>
            <a:pPr lvl="1"/>
            <a:r>
              <a:rPr lang="en-US" dirty="0" smtClean="0"/>
              <a:t>Other proteins require chemical modification before they become active.</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Protein Processing</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07ProteinProcessing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42518749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Protein Degradation</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07ProteinDegradation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0756482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423416"/>
            <a:ext cx="8546592" cy="40111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11.7-s1</a:t>
            </a:r>
            <a:endParaRPr lang="en-US" dirty="0"/>
          </a:p>
        </p:txBody>
      </p:sp>
      <p:sp>
        <p:nvSpPr>
          <p:cNvPr id="4" name="TextBox 3"/>
          <p:cNvSpPr txBox="1"/>
          <p:nvPr/>
        </p:nvSpPr>
        <p:spPr>
          <a:xfrm>
            <a:off x="3327654" y="4118537"/>
            <a:ext cx="1473160" cy="629660"/>
          </a:xfrm>
          <a:prstGeom prst="rect">
            <a:avLst/>
          </a:prstGeom>
          <a:noFill/>
        </p:spPr>
        <p:txBody>
          <a:bodyPr wrap="none" lIns="0" tIns="0" rIns="0" bIns="0">
            <a:spAutoFit/>
          </a:bodyPr>
          <a:lstStyle/>
          <a:p>
            <a:pPr eaLnBrk="0" fontAlgn="auto" hangingPunct="0">
              <a:spcBef>
                <a:spcPts val="0"/>
              </a:spcBef>
              <a:spcAft>
                <a:spcPts val="0"/>
              </a:spcAft>
              <a:defRPr/>
            </a:pPr>
            <a:r>
              <a:rPr lang="en-US" sz="2046" b="1" dirty="0" smtClean="0">
                <a:solidFill>
                  <a:srgbClr val="000000"/>
                </a:solidFill>
                <a:latin typeface="Arial"/>
                <a:ea typeface="ＭＳ Ｐゴシック" charset="0"/>
              </a:rPr>
              <a:t>Region to</a:t>
            </a:r>
          </a:p>
          <a:p>
            <a:pPr eaLnBrk="0" fontAlgn="auto" hangingPunct="0">
              <a:spcBef>
                <a:spcPts val="0"/>
              </a:spcBef>
              <a:spcAft>
                <a:spcPts val="0"/>
              </a:spcAft>
              <a:defRPr/>
            </a:pPr>
            <a:r>
              <a:rPr lang="en-US" sz="2046" b="1" dirty="0" smtClean="0">
                <a:solidFill>
                  <a:srgbClr val="000000"/>
                </a:solidFill>
                <a:latin typeface="Arial"/>
                <a:ea typeface="ＭＳ Ｐゴシック" charset="0"/>
              </a:rPr>
              <a:t>be removed</a:t>
            </a:r>
            <a:endParaRPr lang="en-US" sz="2046" b="1" dirty="0">
              <a:solidFill>
                <a:srgbClr val="000000"/>
              </a:solidFill>
              <a:latin typeface="Arial"/>
              <a:ea typeface="ＭＳ Ｐゴシック" charset="0"/>
            </a:endParaRPr>
          </a:p>
        </p:txBody>
      </p:sp>
      <p:sp>
        <p:nvSpPr>
          <p:cNvPr id="5" name="TextBox 4"/>
          <p:cNvSpPr txBox="1"/>
          <p:nvPr/>
        </p:nvSpPr>
        <p:spPr>
          <a:xfrm>
            <a:off x="336804" y="5062305"/>
            <a:ext cx="3451266" cy="314830"/>
          </a:xfrm>
          <a:prstGeom prst="rect">
            <a:avLst/>
          </a:prstGeom>
          <a:noFill/>
        </p:spPr>
        <p:txBody>
          <a:bodyPr wrap="none" lIns="0" tIns="0" rIns="0" bIns="0">
            <a:spAutoFit/>
          </a:bodyPr>
          <a:lstStyle/>
          <a:p>
            <a:pPr eaLnBrk="0" fontAlgn="auto" hangingPunct="0">
              <a:spcBef>
                <a:spcPts val="0"/>
              </a:spcBef>
              <a:spcAft>
                <a:spcPts val="0"/>
              </a:spcAft>
              <a:defRPr/>
            </a:pPr>
            <a:r>
              <a:rPr lang="en-US" sz="2046" b="1">
                <a:solidFill>
                  <a:srgbClr val="000000"/>
                </a:solidFill>
                <a:latin typeface="Arial"/>
                <a:ea typeface="ＭＳ Ｐゴシック" charset="0"/>
              </a:rPr>
              <a:t>Initial polypeptide (inactive)</a:t>
            </a:r>
          </a:p>
        </p:txBody>
      </p:sp>
      <p:sp>
        <p:nvSpPr>
          <p:cNvPr id="6" name="Freeform 5"/>
          <p:cNvSpPr/>
          <p:nvPr/>
        </p:nvSpPr>
        <p:spPr>
          <a:xfrm>
            <a:off x="2774155" y="3998120"/>
            <a:ext cx="495301" cy="26908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24092"/>
            <a:ext cx="9144000" cy="958863"/>
          </a:xfrm>
        </p:spPr>
        <p:txBody>
          <a:bodyPr/>
          <a:lstStyle/>
          <a:p>
            <a:r>
              <a:rPr lang="en-US" dirty="0" smtClean="0"/>
              <a:t>How and Why Genes Are Regulated</a:t>
            </a:r>
          </a:p>
        </p:txBody>
      </p:sp>
      <p:sp>
        <p:nvSpPr>
          <p:cNvPr id="28675" name="Rectangle 3"/>
          <p:cNvSpPr>
            <a:spLocks noGrp="1" noChangeArrowheads="1"/>
          </p:cNvSpPr>
          <p:nvPr>
            <p:ph idx="1"/>
          </p:nvPr>
        </p:nvSpPr>
        <p:spPr/>
        <p:txBody>
          <a:bodyPr/>
          <a:lstStyle/>
          <a:p>
            <a:pPr marL="0" indent="0">
              <a:buNone/>
            </a:pPr>
            <a:r>
              <a:rPr lang="en-US" dirty="0" smtClean="0"/>
              <a:t>Mitosis </a:t>
            </a:r>
          </a:p>
          <a:p>
            <a:pPr lvl="1"/>
            <a:r>
              <a:rPr lang="en-US" dirty="0" smtClean="0"/>
              <a:t>produces every cell in your body </a:t>
            </a:r>
          </a:p>
          <a:p>
            <a:pPr lvl="1"/>
            <a:r>
              <a:rPr lang="en-US" dirty="0" smtClean="0"/>
              <a:t>starting from the zygote, the original cell that formed after fusion of sperm and egg</a:t>
            </a:r>
          </a:p>
          <a:p>
            <a:pPr lvl="1"/>
            <a:endParaRPr lang="en-US" dirty="0" smtClean="0"/>
          </a:p>
          <a:p>
            <a:pPr marL="0" indent="0">
              <a:buNone/>
            </a:pPr>
            <a:r>
              <a:rPr lang="en-US" dirty="0" smtClean="0"/>
              <a:t>Key Point! – every cell in your body has the same DNA!</a:t>
            </a:r>
          </a:p>
          <a:p>
            <a:pPr lvl="1"/>
            <a:r>
              <a:rPr lang="en-US" dirty="0" smtClean="0"/>
              <a:t>every somatic (body) cell contains two copies of every gene, all cells identical. </a:t>
            </a:r>
          </a:p>
          <a:p>
            <a:pPr lvl="1"/>
            <a:r>
              <a:rPr lang="en-US" dirty="0" smtClean="0"/>
              <a:t>every gamete cell contains one copy of every gene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423416"/>
            <a:ext cx="8546592" cy="40111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11.7-s2</a:t>
            </a:r>
            <a:endParaRPr lang="en-US" dirty="0"/>
          </a:p>
        </p:txBody>
      </p:sp>
      <p:sp>
        <p:nvSpPr>
          <p:cNvPr id="4" name="TextBox 3"/>
          <p:cNvSpPr txBox="1"/>
          <p:nvPr/>
        </p:nvSpPr>
        <p:spPr>
          <a:xfrm>
            <a:off x="4005852" y="2889253"/>
            <a:ext cx="918521" cy="314830"/>
          </a:xfrm>
          <a:prstGeom prst="rect">
            <a:avLst/>
          </a:prstGeom>
          <a:noFill/>
        </p:spPr>
        <p:txBody>
          <a:bodyPr wrap="none" lIns="0" tIns="0" rIns="0" bIns="0">
            <a:spAutoFit/>
          </a:bodyPr>
          <a:lstStyle/>
          <a:p>
            <a:pPr eaLnBrk="0" fontAlgn="auto" hangingPunct="0">
              <a:spcBef>
                <a:spcPts val="0"/>
              </a:spcBef>
              <a:spcAft>
                <a:spcPts val="0"/>
              </a:spcAft>
              <a:defRPr/>
            </a:pPr>
            <a:r>
              <a:rPr lang="en-US" sz="2046" b="1" dirty="0">
                <a:solidFill>
                  <a:srgbClr val="000000"/>
                </a:solidFill>
                <a:latin typeface="Arial"/>
                <a:ea typeface="ＭＳ Ｐゴシック" charset="0"/>
              </a:rPr>
              <a:t>Cutting</a:t>
            </a:r>
          </a:p>
        </p:txBody>
      </p:sp>
      <p:sp>
        <p:nvSpPr>
          <p:cNvPr id="5" name="TextBox 4"/>
          <p:cNvSpPr txBox="1"/>
          <p:nvPr/>
        </p:nvSpPr>
        <p:spPr>
          <a:xfrm>
            <a:off x="5790202" y="5054603"/>
            <a:ext cx="3031279" cy="314830"/>
          </a:xfrm>
          <a:prstGeom prst="rect">
            <a:avLst/>
          </a:prstGeom>
          <a:noFill/>
        </p:spPr>
        <p:txBody>
          <a:bodyPr wrap="none" lIns="0" tIns="0" rIns="0" bIns="0">
            <a:spAutoFit/>
          </a:bodyPr>
          <a:lstStyle/>
          <a:p>
            <a:pPr eaLnBrk="0" fontAlgn="auto" hangingPunct="0">
              <a:spcBef>
                <a:spcPts val="0"/>
              </a:spcBef>
              <a:spcAft>
                <a:spcPts val="0"/>
              </a:spcAft>
              <a:defRPr/>
            </a:pPr>
            <a:r>
              <a:rPr lang="en-US" sz="2046" b="1">
                <a:solidFill>
                  <a:srgbClr val="000000"/>
                </a:solidFill>
                <a:latin typeface="Arial"/>
                <a:ea typeface="ＭＳ Ｐゴシック" charset="0"/>
              </a:rPr>
              <a:t>Insulin (active hormone)</a:t>
            </a:r>
          </a:p>
        </p:txBody>
      </p:sp>
      <p:sp>
        <p:nvSpPr>
          <p:cNvPr id="6" name="TextBox 5"/>
          <p:cNvSpPr txBox="1"/>
          <p:nvPr/>
        </p:nvSpPr>
        <p:spPr>
          <a:xfrm>
            <a:off x="3327654" y="4118537"/>
            <a:ext cx="1473160" cy="629660"/>
          </a:xfrm>
          <a:prstGeom prst="rect">
            <a:avLst/>
          </a:prstGeom>
          <a:noFill/>
        </p:spPr>
        <p:txBody>
          <a:bodyPr wrap="none" lIns="0" tIns="0" rIns="0" bIns="0">
            <a:spAutoFit/>
          </a:bodyPr>
          <a:lstStyle/>
          <a:p>
            <a:pPr eaLnBrk="0" fontAlgn="auto" hangingPunct="0">
              <a:spcBef>
                <a:spcPts val="0"/>
              </a:spcBef>
              <a:spcAft>
                <a:spcPts val="0"/>
              </a:spcAft>
              <a:defRPr/>
            </a:pPr>
            <a:r>
              <a:rPr lang="en-US" sz="2046" b="1" dirty="0" smtClean="0">
                <a:solidFill>
                  <a:srgbClr val="000000"/>
                </a:solidFill>
                <a:latin typeface="Arial"/>
                <a:ea typeface="ＭＳ Ｐゴシック" charset="0"/>
              </a:rPr>
              <a:t>Region to</a:t>
            </a:r>
          </a:p>
          <a:p>
            <a:pPr eaLnBrk="0" fontAlgn="auto" hangingPunct="0">
              <a:spcBef>
                <a:spcPts val="0"/>
              </a:spcBef>
              <a:spcAft>
                <a:spcPts val="0"/>
              </a:spcAft>
              <a:defRPr/>
            </a:pPr>
            <a:r>
              <a:rPr lang="en-US" sz="2046" b="1" dirty="0" smtClean="0">
                <a:solidFill>
                  <a:srgbClr val="000000"/>
                </a:solidFill>
                <a:latin typeface="Arial"/>
                <a:ea typeface="ＭＳ Ｐゴシック" charset="0"/>
              </a:rPr>
              <a:t>be removed</a:t>
            </a:r>
            <a:endParaRPr lang="en-US" sz="2046" b="1" dirty="0">
              <a:solidFill>
                <a:srgbClr val="000000"/>
              </a:solidFill>
              <a:latin typeface="Arial"/>
              <a:ea typeface="ＭＳ Ｐゴシック" charset="0"/>
            </a:endParaRPr>
          </a:p>
        </p:txBody>
      </p:sp>
      <p:sp>
        <p:nvSpPr>
          <p:cNvPr id="7" name="TextBox 6"/>
          <p:cNvSpPr txBox="1"/>
          <p:nvPr/>
        </p:nvSpPr>
        <p:spPr>
          <a:xfrm>
            <a:off x="336804" y="5062305"/>
            <a:ext cx="3451266" cy="314830"/>
          </a:xfrm>
          <a:prstGeom prst="rect">
            <a:avLst/>
          </a:prstGeom>
          <a:noFill/>
        </p:spPr>
        <p:txBody>
          <a:bodyPr wrap="none" lIns="0" tIns="0" rIns="0" bIns="0">
            <a:spAutoFit/>
          </a:bodyPr>
          <a:lstStyle/>
          <a:p>
            <a:pPr eaLnBrk="0" fontAlgn="auto" hangingPunct="0">
              <a:spcBef>
                <a:spcPts val="0"/>
              </a:spcBef>
              <a:spcAft>
                <a:spcPts val="0"/>
              </a:spcAft>
              <a:defRPr/>
            </a:pPr>
            <a:r>
              <a:rPr lang="en-US" sz="2046" b="1">
                <a:solidFill>
                  <a:srgbClr val="000000"/>
                </a:solidFill>
                <a:latin typeface="Arial"/>
                <a:ea typeface="ＭＳ Ｐゴシック" charset="0"/>
              </a:rPr>
              <a:t>Initial polypeptide (inactive)</a:t>
            </a:r>
          </a:p>
        </p:txBody>
      </p:sp>
      <p:sp>
        <p:nvSpPr>
          <p:cNvPr id="8" name="Freeform 7"/>
          <p:cNvSpPr/>
          <p:nvPr/>
        </p:nvSpPr>
        <p:spPr>
          <a:xfrm>
            <a:off x="2774155" y="3998120"/>
            <a:ext cx="495301" cy="26908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latin typeface="Times New Roman" pitchFamily="-108" charset="0"/>
              </a:rPr>
              <a:t>Protein Activation and </a:t>
            </a:r>
            <a:r>
              <a:rPr lang="en-US" dirty="0" smtClean="0">
                <a:latin typeface="Times New Roman" pitchFamily="-108" charset="0"/>
              </a:rPr>
              <a:t>Breakdown</a:t>
            </a:r>
            <a:endParaRPr lang="en-US" dirty="0"/>
          </a:p>
        </p:txBody>
      </p:sp>
      <p:sp>
        <p:nvSpPr>
          <p:cNvPr id="104450" name="Rectangle 2"/>
          <p:cNvSpPr>
            <a:spLocks noGrp="1" noChangeArrowheads="1"/>
          </p:cNvSpPr>
          <p:nvPr>
            <p:ph idx="1"/>
          </p:nvPr>
        </p:nvSpPr>
        <p:spPr/>
        <p:txBody>
          <a:bodyPr/>
          <a:lstStyle/>
          <a:p>
            <a:r>
              <a:rPr lang="en-US" dirty="0" smtClean="0"/>
              <a:t>Another control mechanism operating after translation is the selective breakdown of proteins. </a:t>
            </a:r>
          </a:p>
          <a:p>
            <a:pPr lvl="1"/>
            <a:r>
              <a:rPr lang="en-US" dirty="0" smtClean="0"/>
              <a:t>Some proteins that trigger metabolic changes in cells are broken down within a few minutes or hours. </a:t>
            </a:r>
          </a:p>
          <a:p>
            <a:pPr lvl="1"/>
            <a:r>
              <a:rPr lang="en-US" dirty="0" smtClean="0"/>
              <a:t>This regulation allows a cell to adjust the kinds and amounts of its proteins in response to changes in its environment. </a:t>
            </a:r>
          </a:p>
        </p:txBody>
      </p:sp>
      <p:sp>
        <p:nvSpPr>
          <p:cNvPr id="5" name="Footer Placeholder 4"/>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smtClean="0"/>
              <a:t>Information Flow: Cell Signaling</a:t>
            </a:r>
            <a:endParaRPr lang="en-US" dirty="0"/>
          </a:p>
        </p:txBody>
      </p:sp>
      <p:sp>
        <p:nvSpPr>
          <p:cNvPr id="106499" name="Rectangle 3"/>
          <p:cNvSpPr>
            <a:spLocks noGrp="1" noChangeArrowheads="1"/>
          </p:cNvSpPr>
          <p:nvPr>
            <p:ph idx="1"/>
          </p:nvPr>
        </p:nvSpPr>
        <p:spPr/>
        <p:txBody>
          <a:bodyPr/>
          <a:lstStyle/>
          <a:p>
            <a:r>
              <a:rPr lang="en-US" dirty="0" smtClean="0"/>
              <a:t>In a multicellular organism, gene regulation can cross cell boundaries, allowing information to be communicated between and among cells.</a:t>
            </a:r>
          </a:p>
          <a:p>
            <a:r>
              <a:rPr lang="en-US" dirty="0" smtClean="0"/>
              <a:t>A cell can produce and secrete chemicals, such as hormones, that affect gene regulation in another cell.</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Cell Signaling</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08CellSignaling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9787376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Overview of Cell Signaling</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08SignalingOverview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9312109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Signal Transduction Pathways</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08SignalTransduction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078885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smtClean="0"/>
              <a:t>Information Flow: Cell Signaling</a:t>
            </a:r>
            <a:endParaRPr lang="en-US" dirty="0"/>
          </a:p>
        </p:txBody>
      </p:sp>
      <p:sp>
        <p:nvSpPr>
          <p:cNvPr id="106499" name="Rectangle 3"/>
          <p:cNvSpPr>
            <a:spLocks noGrp="1" noChangeArrowheads="1"/>
          </p:cNvSpPr>
          <p:nvPr>
            <p:ph idx="1"/>
          </p:nvPr>
        </p:nvSpPr>
        <p:spPr/>
        <p:txBody>
          <a:bodyPr/>
          <a:lstStyle/>
          <a:p>
            <a:r>
              <a:rPr lang="en-US" dirty="0" smtClean="0"/>
              <a:t>Within a cell, a signal molecule can act by binding to a receptor protein and initiating a </a:t>
            </a:r>
            <a:r>
              <a:rPr lang="en-US" b="1" dirty="0" smtClean="0"/>
              <a:t>signal transduction pathway</a:t>
            </a:r>
            <a:r>
              <a:rPr lang="en-US" dirty="0" smtClean="0"/>
              <a:t>, a series of molecular changes that converts a signal received outside a cell to a specific response inside the target cell. </a:t>
            </a:r>
          </a:p>
          <a:p>
            <a:r>
              <a:rPr lang="en-US" b="1" dirty="0" smtClean="0"/>
              <a:t>Figure 11.8 </a:t>
            </a:r>
            <a:r>
              <a:rPr lang="en-US" dirty="0" smtClean="0"/>
              <a:t>shows an example of cell-to-cell signaling in which the target cell’s response is the transcription (turning on) of a gene.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288" y="204216"/>
            <a:ext cx="4535424" cy="64495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11.8</a:t>
            </a:r>
            <a:endParaRPr lang="en-US" dirty="0"/>
          </a:p>
        </p:txBody>
      </p:sp>
      <p:sp>
        <p:nvSpPr>
          <p:cNvPr id="4" name="TextBox 2"/>
          <p:cNvSpPr txBox="1">
            <a:spLocks noChangeArrowheads="1"/>
          </p:cNvSpPr>
          <p:nvPr/>
        </p:nvSpPr>
        <p:spPr bwMode="auto">
          <a:xfrm>
            <a:off x="3587645" y="283585"/>
            <a:ext cx="15148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SIGNALING CELL</a:t>
            </a:r>
          </a:p>
        </p:txBody>
      </p:sp>
      <p:sp>
        <p:nvSpPr>
          <p:cNvPr id="5" name="TextBox 4"/>
          <p:cNvSpPr txBox="1"/>
          <p:nvPr/>
        </p:nvSpPr>
        <p:spPr>
          <a:xfrm>
            <a:off x="5806970" y="561397"/>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a:solidFill>
                  <a:srgbClr val="FFFFFF"/>
                </a:solidFill>
                <a:latin typeface="Arial"/>
                <a:ea typeface="ＭＳ Ｐゴシック" charset="0"/>
              </a:rPr>
              <a:t>1</a:t>
            </a:r>
          </a:p>
        </p:txBody>
      </p:sp>
      <p:sp>
        <p:nvSpPr>
          <p:cNvPr id="6" name="TextBox 4"/>
          <p:cNvSpPr txBox="1">
            <a:spLocks noChangeArrowheads="1"/>
          </p:cNvSpPr>
          <p:nvPr/>
        </p:nvSpPr>
        <p:spPr bwMode="auto">
          <a:xfrm>
            <a:off x="3637334" y="1067810"/>
            <a:ext cx="9073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r>
              <a:rPr lang="en-US" sz="1400" b="1" smtClean="0">
                <a:solidFill>
                  <a:srgbClr val="000000"/>
                </a:solidFill>
                <a:latin typeface="Arial"/>
                <a:ea typeface="ＭＳ Ｐゴシック" charset="0"/>
              </a:rPr>
              <a:t>Plasma</a:t>
            </a:r>
          </a:p>
          <a:p>
            <a:pPr algn="r" eaLnBrk="0" hangingPunct="0"/>
            <a:r>
              <a:rPr lang="en-US" sz="1400" b="1" smtClean="0">
                <a:solidFill>
                  <a:srgbClr val="000000"/>
                </a:solidFill>
                <a:latin typeface="Arial"/>
                <a:ea typeface="ＭＳ Ｐゴシック" charset="0"/>
              </a:rPr>
              <a:t>membrane</a:t>
            </a:r>
            <a:endParaRPr lang="en-US" sz="1400" b="1" dirty="0">
              <a:solidFill>
                <a:srgbClr val="000000"/>
              </a:solidFill>
              <a:latin typeface="Arial"/>
              <a:ea typeface="ＭＳ Ｐゴシック" charset="0"/>
            </a:endParaRPr>
          </a:p>
        </p:txBody>
      </p:sp>
      <p:sp>
        <p:nvSpPr>
          <p:cNvPr id="7" name="TextBox 6"/>
          <p:cNvSpPr txBox="1"/>
          <p:nvPr/>
        </p:nvSpPr>
        <p:spPr>
          <a:xfrm>
            <a:off x="5806970" y="1129722"/>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a:solidFill>
                  <a:srgbClr val="FFFFFF"/>
                </a:solidFill>
                <a:latin typeface="Arial"/>
                <a:ea typeface="ＭＳ Ｐゴシック" charset="0"/>
              </a:rPr>
              <a:t>2</a:t>
            </a:r>
          </a:p>
        </p:txBody>
      </p:sp>
      <p:sp>
        <p:nvSpPr>
          <p:cNvPr id="8" name="TextBox 7"/>
          <p:cNvSpPr txBox="1">
            <a:spLocks noChangeArrowheads="1"/>
          </p:cNvSpPr>
          <p:nvPr/>
        </p:nvSpPr>
        <p:spPr bwMode="auto">
          <a:xfrm>
            <a:off x="5789408" y="848751"/>
            <a:ext cx="1024318"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Signal</a:t>
            </a:r>
          </a:p>
          <a:p>
            <a:pPr algn="ctr" eaLnBrk="0" hangingPunct="0">
              <a:lnSpc>
                <a:spcPts val="1600"/>
              </a:lnSpc>
            </a:pPr>
            <a:r>
              <a:rPr lang="en-US" sz="1400" b="1" dirty="0" smtClean="0">
                <a:solidFill>
                  <a:srgbClr val="000000"/>
                </a:solidFill>
                <a:latin typeface="Arial"/>
                <a:ea typeface="ＭＳ Ｐゴシック" charset="0"/>
              </a:rPr>
              <a:t>     molecule</a:t>
            </a:r>
            <a:endParaRPr lang="en-US" sz="1400" b="1" dirty="0">
              <a:solidFill>
                <a:srgbClr val="000000"/>
              </a:solidFill>
              <a:latin typeface="Arial"/>
              <a:ea typeface="ＭＳ Ｐゴシック" charset="0"/>
            </a:endParaRPr>
          </a:p>
        </p:txBody>
      </p:sp>
      <p:sp>
        <p:nvSpPr>
          <p:cNvPr id="9" name="TextBox 8"/>
          <p:cNvSpPr txBox="1"/>
          <p:nvPr/>
        </p:nvSpPr>
        <p:spPr>
          <a:xfrm>
            <a:off x="4811607" y="1880610"/>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a:solidFill>
                  <a:srgbClr val="FFFFFF"/>
                </a:solidFill>
                <a:latin typeface="Arial"/>
                <a:ea typeface="ＭＳ Ｐゴシック" charset="0"/>
              </a:rPr>
              <a:t>3</a:t>
            </a:r>
          </a:p>
        </p:txBody>
      </p:sp>
      <p:sp>
        <p:nvSpPr>
          <p:cNvPr id="10" name="TextBox 10"/>
          <p:cNvSpPr txBox="1">
            <a:spLocks noChangeArrowheads="1"/>
          </p:cNvSpPr>
          <p:nvPr/>
        </p:nvSpPr>
        <p:spPr bwMode="auto">
          <a:xfrm>
            <a:off x="3609870" y="2255260"/>
            <a:ext cx="7240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smtClean="0">
                <a:solidFill>
                  <a:srgbClr val="000000"/>
                </a:solidFill>
                <a:latin typeface="Arial"/>
                <a:ea typeface="ＭＳ Ｐゴシック" charset="0"/>
              </a:rPr>
              <a:t>TARGET</a:t>
            </a:r>
          </a:p>
          <a:p>
            <a:pPr eaLnBrk="0" hangingPunct="0"/>
            <a:r>
              <a:rPr lang="en-US" sz="1400" b="1" smtClean="0">
                <a:solidFill>
                  <a:srgbClr val="000000"/>
                </a:solidFill>
                <a:latin typeface="Arial"/>
                <a:ea typeface="ＭＳ Ｐゴシック" charset="0"/>
              </a:rPr>
              <a:t>CELL</a:t>
            </a:r>
            <a:endParaRPr lang="en-US" sz="1400" b="1" dirty="0">
              <a:solidFill>
                <a:srgbClr val="000000"/>
              </a:solidFill>
              <a:latin typeface="Arial"/>
              <a:ea typeface="ＭＳ Ｐゴシック" charset="0"/>
            </a:endParaRPr>
          </a:p>
        </p:txBody>
      </p:sp>
      <p:sp>
        <p:nvSpPr>
          <p:cNvPr id="11" name="TextBox 10"/>
          <p:cNvSpPr txBox="1"/>
          <p:nvPr/>
        </p:nvSpPr>
        <p:spPr>
          <a:xfrm>
            <a:off x="4506807" y="2088572"/>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a:solidFill>
                  <a:srgbClr val="FFFFFF"/>
                </a:solidFill>
                <a:latin typeface="Arial"/>
                <a:ea typeface="ＭＳ Ｐゴシック" charset="0"/>
              </a:rPr>
              <a:t>4</a:t>
            </a:r>
          </a:p>
        </p:txBody>
      </p:sp>
      <p:sp>
        <p:nvSpPr>
          <p:cNvPr id="12" name="TextBox 13"/>
          <p:cNvSpPr txBox="1">
            <a:spLocks noChangeArrowheads="1"/>
          </p:cNvSpPr>
          <p:nvPr/>
        </p:nvSpPr>
        <p:spPr bwMode="auto">
          <a:xfrm>
            <a:off x="5196576" y="2436234"/>
            <a:ext cx="70532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Relay</a:t>
            </a:r>
          </a:p>
          <a:p>
            <a:pPr eaLnBrk="0" hangingPunct="0">
              <a:lnSpc>
                <a:spcPts val="1600"/>
              </a:lnSpc>
            </a:pPr>
            <a:r>
              <a:rPr lang="en-US" sz="1400" b="1" dirty="0" smtClean="0">
                <a:solidFill>
                  <a:srgbClr val="000000"/>
                </a:solidFill>
                <a:latin typeface="Arial"/>
                <a:ea typeface="ＭＳ Ｐゴシック" charset="0"/>
              </a:rPr>
              <a:t>proteins</a:t>
            </a:r>
            <a:endParaRPr lang="en-US" sz="1400" b="1" dirty="0">
              <a:solidFill>
                <a:srgbClr val="000000"/>
              </a:solidFill>
              <a:latin typeface="Arial"/>
              <a:ea typeface="ＭＳ Ｐゴシック" charset="0"/>
            </a:endParaRPr>
          </a:p>
        </p:txBody>
      </p:sp>
      <p:sp>
        <p:nvSpPr>
          <p:cNvPr id="13" name="TextBox 15"/>
          <p:cNvSpPr txBox="1">
            <a:spLocks noChangeArrowheads="1"/>
          </p:cNvSpPr>
          <p:nvPr/>
        </p:nvSpPr>
        <p:spPr bwMode="auto">
          <a:xfrm>
            <a:off x="5683799" y="2125084"/>
            <a:ext cx="80470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Receptor</a:t>
            </a:r>
          </a:p>
          <a:p>
            <a:pPr algn="ctr" eaLnBrk="0" hangingPunct="0">
              <a:lnSpc>
                <a:spcPts val="1600"/>
              </a:lnSpc>
            </a:pPr>
            <a:r>
              <a:rPr lang="en-US" sz="1400" b="1" dirty="0" smtClean="0">
                <a:solidFill>
                  <a:srgbClr val="000000"/>
                </a:solidFill>
                <a:latin typeface="Arial"/>
                <a:ea typeface="ＭＳ Ｐゴシック" charset="0"/>
              </a:rPr>
              <a:t>   protein</a:t>
            </a:r>
            <a:endParaRPr lang="en-US" sz="1400" b="1" dirty="0">
              <a:solidFill>
                <a:srgbClr val="000000"/>
              </a:solidFill>
              <a:latin typeface="Arial"/>
              <a:ea typeface="ＭＳ Ｐゴシック" charset="0"/>
            </a:endParaRPr>
          </a:p>
        </p:txBody>
      </p:sp>
      <p:sp>
        <p:nvSpPr>
          <p:cNvPr id="14" name="TextBox 17"/>
          <p:cNvSpPr txBox="1">
            <a:spLocks noChangeArrowheads="1"/>
          </p:cNvSpPr>
          <p:nvPr/>
        </p:nvSpPr>
        <p:spPr bwMode="auto">
          <a:xfrm>
            <a:off x="5220389" y="2988684"/>
            <a:ext cx="113306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600"/>
              </a:lnSpc>
            </a:pPr>
            <a:r>
              <a:rPr lang="en-US" sz="1400" b="1" dirty="0" smtClean="0">
                <a:solidFill>
                  <a:srgbClr val="000000"/>
                </a:solidFill>
                <a:latin typeface="Arial"/>
                <a:ea typeface="ＭＳ Ｐゴシック" charset="0"/>
              </a:rPr>
              <a:t>Transcription</a:t>
            </a:r>
          </a:p>
          <a:p>
            <a:pPr algn="ctr" eaLnBrk="0" hangingPunct="0">
              <a:lnSpc>
                <a:spcPts val="1600"/>
              </a:lnSpc>
            </a:pPr>
            <a:r>
              <a:rPr lang="en-US" sz="1400" b="1" dirty="0" smtClean="0">
                <a:solidFill>
                  <a:srgbClr val="000000"/>
                </a:solidFill>
                <a:latin typeface="Arial"/>
                <a:ea typeface="ＭＳ Ｐゴシック" charset="0"/>
              </a:rPr>
              <a:t>factor</a:t>
            </a:r>
          </a:p>
          <a:p>
            <a:pPr algn="ctr" eaLnBrk="0" hangingPunct="0">
              <a:lnSpc>
                <a:spcPts val="1600"/>
              </a:lnSpc>
            </a:pPr>
            <a:r>
              <a:rPr lang="en-US" sz="1400" b="1" dirty="0" smtClean="0">
                <a:solidFill>
                  <a:srgbClr val="000000"/>
                </a:solidFill>
                <a:latin typeface="Arial"/>
                <a:ea typeface="ＭＳ Ｐゴシック" charset="0"/>
              </a:rPr>
              <a:t>(activated)</a:t>
            </a:r>
            <a:endParaRPr lang="en-US" sz="1400" b="1" dirty="0">
              <a:solidFill>
                <a:srgbClr val="000000"/>
              </a:solidFill>
              <a:latin typeface="Arial"/>
              <a:ea typeface="ＭＳ Ｐゴシック" charset="0"/>
            </a:endParaRPr>
          </a:p>
        </p:txBody>
      </p:sp>
      <p:sp>
        <p:nvSpPr>
          <p:cNvPr id="15" name="TextBox 20"/>
          <p:cNvSpPr txBox="1">
            <a:spLocks noChangeArrowheads="1"/>
          </p:cNvSpPr>
          <p:nvPr/>
        </p:nvSpPr>
        <p:spPr bwMode="auto">
          <a:xfrm>
            <a:off x="4259157" y="3753860"/>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Nucleus</a:t>
            </a:r>
          </a:p>
        </p:txBody>
      </p:sp>
      <p:sp>
        <p:nvSpPr>
          <p:cNvPr id="16" name="TextBox 21"/>
          <p:cNvSpPr txBox="1">
            <a:spLocks noChangeArrowheads="1"/>
          </p:cNvSpPr>
          <p:nvPr/>
        </p:nvSpPr>
        <p:spPr bwMode="auto">
          <a:xfrm>
            <a:off x="3003445" y="4863522"/>
            <a:ext cx="11330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Transcription</a:t>
            </a:r>
          </a:p>
        </p:txBody>
      </p:sp>
      <p:sp>
        <p:nvSpPr>
          <p:cNvPr id="17" name="TextBox 16"/>
          <p:cNvSpPr txBox="1"/>
          <p:nvPr/>
        </p:nvSpPr>
        <p:spPr>
          <a:xfrm>
            <a:off x="4370282" y="4720647"/>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a:solidFill>
                  <a:srgbClr val="FFFFFF"/>
                </a:solidFill>
                <a:latin typeface="Arial"/>
                <a:ea typeface="ＭＳ Ｐゴシック" charset="0"/>
              </a:rPr>
              <a:t>5</a:t>
            </a:r>
          </a:p>
        </p:txBody>
      </p:sp>
      <p:sp>
        <p:nvSpPr>
          <p:cNvPr id="18" name="TextBox 23"/>
          <p:cNvSpPr txBox="1">
            <a:spLocks noChangeArrowheads="1"/>
          </p:cNvSpPr>
          <p:nvPr/>
        </p:nvSpPr>
        <p:spPr bwMode="auto">
          <a:xfrm>
            <a:off x="3692420" y="5523922"/>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mRNA</a:t>
            </a:r>
          </a:p>
        </p:txBody>
      </p:sp>
      <p:sp>
        <p:nvSpPr>
          <p:cNvPr id="19" name="TextBox 24"/>
          <p:cNvSpPr txBox="1">
            <a:spLocks noChangeArrowheads="1"/>
          </p:cNvSpPr>
          <p:nvPr/>
        </p:nvSpPr>
        <p:spPr bwMode="auto">
          <a:xfrm>
            <a:off x="5821257" y="5487410"/>
            <a:ext cx="3686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New</a:t>
            </a:r>
          </a:p>
        </p:txBody>
      </p:sp>
      <p:sp>
        <p:nvSpPr>
          <p:cNvPr id="20" name="TextBox 25"/>
          <p:cNvSpPr txBox="1">
            <a:spLocks noChangeArrowheads="1"/>
          </p:cNvSpPr>
          <p:nvPr/>
        </p:nvSpPr>
        <p:spPr bwMode="auto">
          <a:xfrm>
            <a:off x="5821257" y="5690610"/>
            <a:ext cx="6059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protein</a:t>
            </a:r>
          </a:p>
        </p:txBody>
      </p:sp>
      <p:sp>
        <p:nvSpPr>
          <p:cNvPr id="21" name="TextBox 20"/>
          <p:cNvSpPr txBox="1"/>
          <p:nvPr/>
        </p:nvSpPr>
        <p:spPr>
          <a:xfrm>
            <a:off x="5486295" y="5931910"/>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a:solidFill>
                  <a:srgbClr val="FFFFFF"/>
                </a:solidFill>
                <a:latin typeface="Arial"/>
                <a:ea typeface="ＭＳ Ｐゴシック" charset="0"/>
              </a:rPr>
              <a:t>6</a:t>
            </a:r>
          </a:p>
        </p:txBody>
      </p:sp>
      <p:sp>
        <p:nvSpPr>
          <p:cNvPr id="22" name="TextBox 27"/>
          <p:cNvSpPr txBox="1">
            <a:spLocks noChangeArrowheads="1"/>
          </p:cNvSpPr>
          <p:nvPr/>
        </p:nvSpPr>
        <p:spPr bwMode="auto">
          <a:xfrm>
            <a:off x="4765570" y="6376410"/>
            <a:ext cx="9535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Translation</a:t>
            </a:r>
          </a:p>
        </p:txBody>
      </p:sp>
      <p:sp>
        <p:nvSpPr>
          <p:cNvPr id="23" name="Freeform 22"/>
          <p:cNvSpPr/>
          <p:nvPr/>
        </p:nvSpPr>
        <p:spPr>
          <a:xfrm>
            <a:off x="4597484" y="2856525"/>
            <a:ext cx="589567" cy="23433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Freeform 23"/>
          <p:cNvSpPr/>
          <p:nvPr/>
        </p:nvSpPr>
        <p:spPr>
          <a:xfrm flipV="1">
            <a:off x="5945980" y="5906054"/>
            <a:ext cx="88107" cy="24233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Freeform 24"/>
          <p:cNvSpPr/>
          <p:nvPr/>
        </p:nvSpPr>
        <p:spPr>
          <a:xfrm>
            <a:off x="5745955" y="1952625"/>
            <a:ext cx="117921" cy="20240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a:off x="4891137" y="2364738"/>
            <a:ext cx="254262" cy="14510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Freeform 26"/>
          <p:cNvSpPr/>
          <p:nvPr/>
        </p:nvSpPr>
        <p:spPr>
          <a:xfrm>
            <a:off x="5147780" y="2212973"/>
            <a:ext cx="0" cy="30162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Freeform 27"/>
          <p:cNvSpPr/>
          <p:nvPr/>
        </p:nvSpPr>
        <p:spPr>
          <a:xfrm>
            <a:off x="5705144" y="873438"/>
            <a:ext cx="300457" cy="6715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Freeform 28"/>
          <p:cNvSpPr/>
          <p:nvPr/>
        </p:nvSpPr>
        <p:spPr>
          <a:xfrm flipH="1">
            <a:off x="4572001" y="940592"/>
            <a:ext cx="239606" cy="25241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0" name="Freeform 29"/>
          <p:cNvSpPr/>
          <p:nvPr/>
        </p:nvSpPr>
        <p:spPr>
          <a:xfrm flipH="1" flipV="1">
            <a:off x="4570857" y="1185862"/>
            <a:ext cx="179736" cy="25479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Freeform 30"/>
          <p:cNvSpPr/>
          <p:nvPr/>
        </p:nvSpPr>
        <p:spPr>
          <a:xfrm flipH="1">
            <a:off x="4071937" y="5307807"/>
            <a:ext cx="52389" cy="21373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35" name="Group 34"/>
          <p:cNvGrpSpPr/>
          <p:nvPr/>
        </p:nvGrpSpPr>
        <p:grpSpPr>
          <a:xfrm>
            <a:off x="5736750" y="561397"/>
            <a:ext cx="253283" cy="248803"/>
            <a:chOff x="5736750" y="561397"/>
            <a:chExt cx="253283" cy="248803"/>
          </a:xfrm>
        </p:grpSpPr>
        <p:sp>
          <p:nvSpPr>
            <p:cNvPr id="34" name="Oval 33"/>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3" name="TextBox 32"/>
            <p:cNvSpPr txBox="1"/>
            <p:nvPr/>
          </p:nvSpPr>
          <p:spPr>
            <a:xfrm>
              <a:off x="5805608" y="561397"/>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a:solidFill>
                    <a:srgbClr val="FFFFFF"/>
                  </a:solidFill>
                  <a:latin typeface="Arial"/>
                  <a:ea typeface="ＭＳ Ｐゴシック" charset="0"/>
                </a:rPr>
                <a:t>1</a:t>
              </a:r>
            </a:p>
          </p:txBody>
        </p:sp>
      </p:grpSp>
      <p:grpSp>
        <p:nvGrpSpPr>
          <p:cNvPr id="36" name="Group 35"/>
          <p:cNvGrpSpPr/>
          <p:nvPr/>
        </p:nvGrpSpPr>
        <p:grpSpPr>
          <a:xfrm>
            <a:off x="5731664" y="1132103"/>
            <a:ext cx="253283" cy="248803"/>
            <a:chOff x="5736750" y="561397"/>
            <a:chExt cx="253283" cy="248803"/>
          </a:xfrm>
        </p:grpSpPr>
        <p:sp>
          <p:nvSpPr>
            <p:cNvPr id="37" name="Oval 36"/>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8" name="TextBox 37"/>
            <p:cNvSpPr txBox="1"/>
            <p:nvPr/>
          </p:nvSpPr>
          <p:spPr>
            <a:xfrm>
              <a:off x="5805608" y="561397"/>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2</a:t>
              </a:r>
              <a:endParaRPr lang="en-US" sz="1586" b="1" dirty="0">
                <a:solidFill>
                  <a:srgbClr val="FFFFFF"/>
                </a:solidFill>
                <a:latin typeface="Arial"/>
                <a:ea typeface="ＭＳ Ｐゴシック" charset="0"/>
              </a:endParaRPr>
            </a:p>
          </p:txBody>
        </p:sp>
      </p:grpSp>
      <p:grpSp>
        <p:nvGrpSpPr>
          <p:cNvPr id="39" name="Group 38"/>
          <p:cNvGrpSpPr/>
          <p:nvPr/>
        </p:nvGrpSpPr>
        <p:grpSpPr>
          <a:xfrm>
            <a:off x="4745831" y="1880246"/>
            <a:ext cx="253283" cy="248803"/>
            <a:chOff x="5736750" y="561397"/>
            <a:chExt cx="253283" cy="248803"/>
          </a:xfrm>
        </p:grpSpPr>
        <p:sp>
          <p:nvSpPr>
            <p:cNvPr id="40" name="Oval 39"/>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1" name="TextBox 40"/>
            <p:cNvSpPr txBox="1"/>
            <p:nvPr/>
          </p:nvSpPr>
          <p:spPr>
            <a:xfrm>
              <a:off x="5805608" y="561397"/>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3</a:t>
              </a:r>
              <a:endParaRPr lang="en-US" sz="1586" b="1" dirty="0">
                <a:solidFill>
                  <a:srgbClr val="FFFFFF"/>
                </a:solidFill>
                <a:latin typeface="Arial"/>
                <a:ea typeface="ＭＳ Ｐゴシック" charset="0"/>
              </a:endParaRPr>
            </a:p>
          </p:txBody>
        </p:sp>
      </p:grpSp>
      <p:grpSp>
        <p:nvGrpSpPr>
          <p:cNvPr id="42" name="Group 41"/>
          <p:cNvGrpSpPr/>
          <p:nvPr/>
        </p:nvGrpSpPr>
        <p:grpSpPr>
          <a:xfrm>
            <a:off x="4431951" y="2090991"/>
            <a:ext cx="253283" cy="248803"/>
            <a:chOff x="5736750" y="561397"/>
            <a:chExt cx="253283" cy="248803"/>
          </a:xfrm>
        </p:grpSpPr>
        <p:sp>
          <p:nvSpPr>
            <p:cNvPr id="43" name="Oval 42"/>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4" name="TextBox 43"/>
            <p:cNvSpPr txBox="1"/>
            <p:nvPr/>
          </p:nvSpPr>
          <p:spPr>
            <a:xfrm>
              <a:off x="5805608" y="561397"/>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4</a:t>
              </a:r>
              <a:endParaRPr lang="en-US" sz="1586" b="1" dirty="0">
                <a:solidFill>
                  <a:srgbClr val="FFFFFF"/>
                </a:solidFill>
                <a:latin typeface="Arial"/>
                <a:ea typeface="ＭＳ Ｐゴシック" charset="0"/>
              </a:endParaRPr>
            </a:p>
          </p:txBody>
        </p:sp>
      </p:grpSp>
      <p:grpSp>
        <p:nvGrpSpPr>
          <p:cNvPr id="45" name="Group 44"/>
          <p:cNvGrpSpPr/>
          <p:nvPr/>
        </p:nvGrpSpPr>
        <p:grpSpPr>
          <a:xfrm>
            <a:off x="4301660" y="4715885"/>
            <a:ext cx="253283" cy="248803"/>
            <a:chOff x="5736750" y="561397"/>
            <a:chExt cx="253283" cy="248803"/>
          </a:xfrm>
        </p:grpSpPr>
        <p:sp>
          <p:nvSpPr>
            <p:cNvPr id="46" name="Oval 45"/>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7" name="TextBox 46"/>
            <p:cNvSpPr txBox="1"/>
            <p:nvPr/>
          </p:nvSpPr>
          <p:spPr>
            <a:xfrm>
              <a:off x="5805608" y="561397"/>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smtClean="0">
                  <a:solidFill>
                    <a:srgbClr val="FFFFFF"/>
                  </a:solidFill>
                  <a:latin typeface="Arial"/>
                  <a:ea typeface="ＭＳ Ｐゴシック" charset="0"/>
                </a:rPr>
                <a:t>5</a:t>
              </a:r>
              <a:endParaRPr lang="en-US" sz="1586" b="1" dirty="0">
                <a:solidFill>
                  <a:srgbClr val="FFFFFF"/>
                </a:solidFill>
                <a:latin typeface="Arial"/>
                <a:ea typeface="ＭＳ Ｐゴシック" charset="0"/>
              </a:endParaRPr>
            </a:p>
          </p:txBody>
        </p:sp>
      </p:grpSp>
      <p:grpSp>
        <p:nvGrpSpPr>
          <p:cNvPr id="48" name="Group 47"/>
          <p:cNvGrpSpPr/>
          <p:nvPr/>
        </p:nvGrpSpPr>
        <p:grpSpPr>
          <a:xfrm>
            <a:off x="5416560" y="5930540"/>
            <a:ext cx="253283" cy="248803"/>
            <a:chOff x="5736750" y="561397"/>
            <a:chExt cx="253283" cy="248803"/>
          </a:xfrm>
        </p:grpSpPr>
        <p:sp>
          <p:nvSpPr>
            <p:cNvPr id="49" name="Oval 48"/>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50" name="TextBox 49"/>
            <p:cNvSpPr txBox="1"/>
            <p:nvPr/>
          </p:nvSpPr>
          <p:spPr>
            <a:xfrm>
              <a:off x="5805608" y="561397"/>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6</a:t>
              </a:r>
              <a:endParaRPr lang="en-US" sz="1586"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008" y="448056"/>
            <a:ext cx="5205984" cy="596188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11.8-1</a:t>
            </a:r>
            <a:endParaRPr lang="en-US" dirty="0"/>
          </a:p>
        </p:txBody>
      </p:sp>
      <p:sp>
        <p:nvSpPr>
          <p:cNvPr id="4" name="TextBox 2"/>
          <p:cNvSpPr txBox="1">
            <a:spLocks noChangeArrowheads="1"/>
          </p:cNvSpPr>
          <p:nvPr/>
        </p:nvSpPr>
        <p:spPr bwMode="auto">
          <a:xfrm>
            <a:off x="2084388" y="575508"/>
            <a:ext cx="2383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a:solidFill>
                  <a:srgbClr val="000000"/>
                </a:solidFill>
                <a:latin typeface="Arial"/>
                <a:ea typeface="ＭＳ Ｐゴシック" charset="0"/>
              </a:rPr>
              <a:t>SIGNALING CELL</a:t>
            </a:r>
          </a:p>
        </p:txBody>
      </p:sp>
      <p:sp>
        <p:nvSpPr>
          <p:cNvPr id="5" name="TextBox 3"/>
          <p:cNvSpPr txBox="1">
            <a:spLocks noChangeArrowheads="1"/>
          </p:cNvSpPr>
          <p:nvPr/>
        </p:nvSpPr>
        <p:spPr bwMode="auto">
          <a:xfrm>
            <a:off x="5876925" y="1053346"/>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FFFFFF"/>
                </a:solidFill>
                <a:latin typeface="Arial"/>
                <a:ea typeface="ＭＳ Ｐゴシック" charset="0"/>
              </a:rPr>
              <a:t>1</a:t>
            </a:r>
          </a:p>
        </p:txBody>
      </p:sp>
      <p:sp>
        <p:nvSpPr>
          <p:cNvPr id="6" name="TextBox 4"/>
          <p:cNvSpPr txBox="1">
            <a:spLocks noChangeArrowheads="1"/>
          </p:cNvSpPr>
          <p:nvPr/>
        </p:nvSpPr>
        <p:spPr bwMode="auto">
          <a:xfrm>
            <a:off x="2279371" y="1932819"/>
            <a:ext cx="1426673"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ts val="2540"/>
              </a:lnSpc>
            </a:pPr>
            <a:r>
              <a:rPr lang="en-US" sz="2200" b="1" dirty="0" smtClean="0">
                <a:solidFill>
                  <a:srgbClr val="000000"/>
                </a:solidFill>
                <a:latin typeface="Arial"/>
                <a:ea typeface="ＭＳ Ｐゴシック" charset="0"/>
              </a:rPr>
              <a:t>Plasma</a:t>
            </a:r>
          </a:p>
          <a:p>
            <a:pPr algn="r" eaLnBrk="0" hangingPunct="0">
              <a:lnSpc>
                <a:spcPts val="2540"/>
              </a:lnSpc>
            </a:pPr>
            <a:r>
              <a:rPr lang="en-US" sz="2200" b="1" dirty="0" smtClean="0">
                <a:solidFill>
                  <a:srgbClr val="000000"/>
                </a:solidFill>
                <a:latin typeface="Arial"/>
                <a:ea typeface="ＭＳ Ｐゴシック" charset="0"/>
              </a:rPr>
              <a:t>membrane</a:t>
            </a:r>
            <a:endParaRPr lang="en-US" sz="2200" b="1" dirty="0">
              <a:solidFill>
                <a:srgbClr val="000000"/>
              </a:solidFill>
              <a:latin typeface="Arial"/>
              <a:ea typeface="ＭＳ Ｐゴシック" charset="0"/>
            </a:endParaRPr>
          </a:p>
        </p:txBody>
      </p:sp>
      <p:sp>
        <p:nvSpPr>
          <p:cNvPr id="7" name="TextBox 6"/>
          <p:cNvSpPr txBox="1">
            <a:spLocks noChangeArrowheads="1"/>
          </p:cNvSpPr>
          <p:nvPr/>
        </p:nvSpPr>
        <p:spPr bwMode="auto">
          <a:xfrm>
            <a:off x="5833596" y="1465300"/>
            <a:ext cx="1224694"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ts val="2450"/>
              </a:lnSpc>
            </a:pPr>
            <a:r>
              <a:rPr lang="en-US" sz="2200" b="1" dirty="0" smtClean="0">
                <a:solidFill>
                  <a:srgbClr val="000000"/>
                </a:solidFill>
                <a:latin typeface="Arial"/>
                <a:ea typeface="ＭＳ Ｐゴシック" charset="0"/>
              </a:rPr>
              <a:t>Signal</a:t>
            </a:r>
          </a:p>
          <a:p>
            <a:pPr algn="r" eaLnBrk="0" hangingPunct="0">
              <a:lnSpc>
                <a:spcPts val="2450"/>
              </a:lnSpc>
            </a:pPr>
            <a:r>
              <a:rPr lang="en-US" sz="2200" b="1" dirty="0" smtClean="0">
                <a:solidFill>
                  <a:srgbClr val="000000"/>
                </a:solidFill>
                <a:latin typeface="Arial"/>
                <a:ea typeface="ＭＳ Ｐゴシック" charset="0"/>
              </a:rPr>
              <a:t>molecule</a:t>
            </a:r>
            <a:endParaRPr lang="en-US" sz="2200" b="1" dirty="0">
              <a:solidFill>
                <a:srgbClr val="000000"/>
              </a:solidFill>
              <a:latin typeface="Arial"/>
              <a:ea typeface="ＭＳ Ｐゴシック" charset="0"/>
            </a:endParaRPr>
          </a:p>
        </p:txBody>
      </p:sp>
      <p:sp>
        <p:nvSpPr>
          <p:cNvPr id="10" name="TextBox 10"/>
          <p:cNvSpPr txBox="1">
            <a:spLocks noChangeArrowheads="1"/>
          </p:cNvSpPr>
          <p:nvPr/>
        </p:nvSpPr>
        <p:spPr bwMode="auto">
          <a:xfrm>
            <a:off x="2129631" y="3988630"/>
            <a:ext cx="113960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350"/>
              </a:lnSpc>
            </a:pPr>
            <a:r>
              <a:rPr lang="en-US" sz="2200" b="1" dirty="0" smtClean="0">
                <a:solidFill>
                  <a:srgbClr val="000000"/>
                </a:solidFill>
                <a:latin typeface="Arial"/>
                <a:ea typeface="ＭＳ Ｐゴシック" charset="0"/>
              </a:rPr>
              <a:t>TARGET</a:t>
            </a:r>
          </a:p>
          <a:p>
            <a:pPr eaLnBrk="0" hangingPunct="0">
              <a:lnSpc>
                <a:spcPts val="2350"/>
              </a:lnSpc>
            </a:pPr>
            <a:r>
              <a:rPr lang="en-US" sz="2200" b="1" dirty="0" smtClean="0">
                <a:solidFill>
                  <a:srgbClr val="000000"/>
                </a:solidFill>
                <a:latin typeface="Arial"/>
                <a:ea typeface="ＭＳ Ｐゴシック" charset="0"/>
              </a:rPr>
              <a:t>CELL</a:t>
            </a:r>
            <a:endParaRPr lang="en-US" sz="2200" b="1" dirty="0">
              <a:solidFill>
                <a:srgbClr val="000000"/>
              </a:solidFill>
              <a:latin typeface="Arial"/>
              <a:ea typeface="ＭＳ Ｐゴシック" charset="0"/>
            </a:endParaRPr>
          </a:p>
        </p:txBody>
      </p:sp>
      <p:sp>
        <p:nvSpPr>
          <p:cNvPr id="12" name="TextBox 13"/>
          <p:cNvSpPr txBox="1">
            <a:spLocks noChangeArrowheads="1"/>
          </p:cNvSpPr>
          <p:nvPr/>
        </p:nvSpPr>
        <p:spPr bwMode="auto">
          <a:xfrm>
            <a:off x="4841081" y="4282317"/>
            <a:ext cx="11156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350"/>
              </a:lnSpc>
            </a:pPr>
            <a:r>
              <a:rPr lang="en-US" sz="2200" b="1" dirty="0" smtClean="0">
                <a:solidFill>
                  <a:srgbClr val="000000"/>
                </a:solidFill>
                <a:latin typeface="Arial"/>
                <a:ea typeface="ＭＳ Ｐゴシック" charset="0"/>
              </a:rPr>
              <a:t>Relay</a:t>
            </a:r>
          </a:p>
          <a:p>
            <a:pPr eaLnBrk="0" hangingPunct="0">
              <a:lnSpc>
                <a:spcPts val="2350"/>
              </a:lnSpc>
            </a:pPr>
            <a:r>
              <a:rPr lang="en-US" sz="2200" b="1" dirty="0" smtClean="0">
                <a:solidFill>
                  <a:srgbClr val="000000"/>
                </a:solidFill>
                <a:latin typeface="Arial"/>
                <a:ea typeface="ＭＳ Ｐゴシック" charset="0"/>
              </a:rPr>
              <a:t>proteins</a:t>
            </a:r>
            <a:endParaRPr lang="en-US" sz="2200" b="1" dirty="0">
              <a:solidFill>
                <a:srgbClr val="000000"/>
              </a:solidFill>
              <a:latin typeface="Arial"/>
              <a:ea typeface="ＭＳ Ｐゴシック" charset="0"/>
            </a:endParaRPr>
          </a:p>
        </p:txBody>
      </p:sp>
      <p:sp>
        <p:nvSpPr>
          <p:cNvPr id="13" name="TextBox 15"/>
          <p:cNvSpPr txBox="1">
            <a:spLocks noChangeArrowheads="1"/>
          </p:cNvSpPr>
          <p:nvPr/>
        </p:nvSpPr>
        <p:spPr bwMode="auto">
          <a:xfrm>
            <a:off x="5729289" y="3762411"/>
            <a:ext cx="122469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ts val="2350"/>
              </a:lnSpc>
            </a:pPr>
            <a:r>
              <a:rPr lang="en-US" sz="2200" b="1" dirty="0" smtClean="0">
                <a:solidFill>
                  <a:srgbClr val="000000"/>
                </a:solidFill>
                <a:latin typeface="Arial"/>
                <a:ea typeface="ＭＳ Ｐゴシック" charset="0"/>
              </a:rPr>
              <a:t>Receptor</a:t>
            </a:r>
          </a:p>
          <a:p>
            <a:pPr algn="r" eaLnBrk="0" hangingPunct="0">
              <a:lnSpc>
                <a:spcPts val="2350"/>
              </a:lnSpc>
            </a:pPr>
            <a:r>
              <a:rPr lang="en-US" sz="2200" b="1" dirty="0" smtClean="0">
                <a:solidFill>
                  <a:srgbClr val="000000"/>
                </a:solidFill>
                <a:latin typeface="Arial"/>
                <a:ea typeface="ＭＳ Ｐゴシック" charset="0"/>
              </a:rPr>
              <a:t>protein</a:t>
            </a:r>
            <a:endParaRPr lang="en-US" sz="2200" b="1" dirty="0">
              <a:solidFill>
                <a:srgbClr val="000000"/>
              </a:solidFill>
              <a:latin typeface="Arial"/>
              <a:ea typeface="ＭＳ Ｐゴシック" charset="0"/>
            </a:endParaRPr>
          </a:p>
        </p:txBody>
      </p:sp>
      <p:sp>
        <p:nvSpPr>
          <p:cNvPr id="14" name="TextBox 17"/>
          <p:cNvSpPr txBox="1">
            <a:spLocks noChangeArrowheads="1"/>
          </p:cNvSpPr>
          <p:nvPr/>
        </p:nvSpPr>
        <p:spPr bwMode="auto">
          <a:xfrm>
            <a:off x="4884739" y="5202274"/>
            <a:ext cx="17910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350"/>
              </a:lnSpc>
            </a:pPr>
            <a:r>
              <a:rPr lang="en-US" sz="2200" b="1" dirty="0" smtClean="0">
                <a:solidFill>
                  <a:srgbClr val="000000"/>
                </a:solidFill>
                <a:latin typeface="Arial"/>
                <a:ea typeface="ＭＳ Ｐゴシック" charset="0"/>
              </a:rPr>
              <a:t>Transcription</a:t>
            </a:r>
          </a:p>
          <a:p>
            <a:pPr algn="ctr" eaLnBrk="0" hangingPunct="0">
              <a:lnSpc>
                <a:spcPts val="2350"/>
              </a:lnSpc>
            </a:pPr>
            <a:r>
              <a:rPr lang="en-US" sz="2200" b="1" dirty="0" smtClean="0">
                <a:solidFill>
                  <a:srgbClr val="000000"/>
                </a:solidFill>
                <a:latin typeface="Arial"/>
                <a:ea typeface="ＭＳ Ｐゴシック" charset="0"/>
              </a:rPr>
              <a:t>factor</a:t>
            </a:r>
          </a:p>
          <a:p>
            <a:pPr algn="ctr" eaLnBrk="0" hangingPunct="0">
              <a:lnSpc>
                <a:spcPts val="2350"/>
              </a:lnSpc>
            </a:pPr>
            <a:r>
              <a:rPr lang="en-US" sz="2200" b="1" dirty="0" smtClean="0">
                <a:solidFill>
                  <a:srgbClr val="000000"/>
                </a:solidFill>
                <a:latin typeface="Arial"/>
                <a:ea typeface="ＭＳ Ｐゴシック" charset="0"/>
              </a:rPr>
              <a:t>(activated)</a:t>
            </a:r>
            <a:endParaRPr lang="en-US" sz="2200" b="1" dirty="0">
              <a:solidFill>
                <a:srgbClr val="000000"/>
              </a:solidFill>
              <a:latin typeface="Arial"/>
              <a:ea typeface="ＭＳ Ｐゴシック" charset="0"/>
            </a:endParaRPr>
          </a:p>
        </p:txBody>
      </p:sp>
      <p:sp>
        <p:nvSpPr>
          <p:cNvPr id="15" name="Freeform 14"/>
          <p:cNvSpPr/>
          <p:nvPr/>
        </p:nvSpPr>
        <p:spPr>
          <a:xfrm flipH="1" flipV="1">
            <a:off x="3773523" y="2104119"/>
            <a:ext cx="293652" cy="467519"/>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Freeform 15"/>
          <p:cNvSpPr/>
          <p:nvPr/>
        </p:nvSpPr>
        <p:spPr>
          <a:xfrm flipH="1">
            <a:off x="3773523" y="1652588"/>
            <a:ext cx="439702" cy="45391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Freeform 16"/>
          <p:cNvSpPr/>
          <p:nvPr/>
        </p:nvSpPr>
        <p:spPr>
          <a:xfrm>
            <a:off x="3821907" y="4972050"/>
            <a:ext cx="1019174" cy="38814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Freeform 17"/>
          <p:cNvSpPr/>
          <p:nvPr/>
        </p:nvSpPr>
        <p:spPr>
          <a:xfrm>
            <a:off x="5793583" y="3402806"/>
            <a:ext cx="203038" cy="36674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Freeform 18"/>
          <p:cNvSpPr/>
          <p:nvPr/>
        </p:nvSpPr>
        <p:spPr>
          <a:xfrm flipH="1">
            <a:off x="4766072" y="3870880"/>
            <a:ext cx="0" cy="50946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Freeform 19"/>
          <p:cNvSpPr/>
          <p:nvPr/>
        </p:nvSpPr>
        <p:spPr>
          <a:xfrm>
            <a:off x="4338638" y="4145199"/>
            <a:ext cx="429815" cy="23038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Freeform 20"/>
          <p:cNvSpPr/>
          <p:nvPr/>
        </p:nvSpPr>
        <p:spPr>
          <a:xfrm>
            <a:off x="5715036" y="1574006"/>
            <a:ext cx="447640" cy="45719"/>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28" name="Group 27"/>
          <p:cNvGrpSpPr/>
          <p:nvPr/>
        </p:nvGrpSpPr>
        <p:grpSpPr>
          <a:xfrm>
            <a:off x="5777859" y="1058109"/>
            <a:ext cx="382436" cy="387310"/>
            <a:chOff x="5777859" y="1058109"/>
            <a:chExt cx="382436" cy="387310"/>
          </a:xfrm>
        </p:grpSpPr>
        <p:sp>
          <p:nvSpPr>
            <p:cNvPr id="26" name="Oval 25"/>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TextBox 3"/>
            <p:cNvSpPr txBox="1">
              <a:spLocks noChangeArrowheads="1"/>
            </p:cNvSpPr>
            <p:nvPr/>
          </p:nvSpPr>
          <p:spPr bwMode="auto">
            <a:xfrm>
              <a:off x="5886449" y="1066085"/>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FFFFFF"/>
                  </a:solidFill>
                  <a:latin typeface="Arial"/>
                  <a:ea typeface="ＭＳ Ｐゴシック" charset="0"/>
                </a:rPr>
                <a:t>1</a:t>
              </a:r>
            </a:p>
          </p:txBody>
        </p:sp>
      </p:grpSp>
      <p:grpSp>
        <p:nvGrpSpPr>
          <p:cNvPr id="29" name="Group 28"/>
          <p:cNvGrpSpPr/>
          <p:nvPr/>
        </p:nvGrpSpPr>
        <p:grpSpPr>
          <a:xfrm>
            <a:off x="5777206" y="2112473"/>
            <a:ext cx="382436" cy="387310"/>
            <a:chOff x="5777859" y="1058109"/>
            <a:chExt cx="382436" cy="387310"/>
          </a:xfrm>
        </p:grpSpPr>
        <p:sp>
          <p:nvSpPr>
            <p:cNvPr id="30" name="Oval 29"/>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TextBox 3"/>
            <p:cNvSpPr txBox="1">
              <a:spLocks noChangeArrowheads="1"/>
            </p:cNvSpPr>
            <p:nvPr/>
          </p:nvSpPr>
          <p:spPr bwMode="auto">
            <a:xfrm>
              <a:off x="5886449" y="1066085"/>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FFFFFF"/>
                  </a:solidFill>
                  <a:latin typeface="Arial"/>
                  <a:ea typeface="ＭＳ Ｐゴシック" charset="0"/>
                </a:rPr>
                <a:t>2</a:t>
              </a:r>
              <a:endParaRPr lang="en-US" b="1" dirty="0">
                <a:solidFill>
                  <a:srgbClr val="FFFFFF"/>
                </a:solidFill>
                <a:latin typeface="Arial"/>
                <a:ea typeface="ＭＳ Ｐゴシック" charset="0"/>
              </a:endParaRPr>
            </a:p>
          </p:txBody>
        </p:sp>
      </p:grpSp>
      <p:grpSp>
        <p:nvGrpSpPr>
          <p:cNvPr id="32" name="Group 31"/>
          <p:cNvGrpSpPr/>
          <p:nvPr/>
        </p:nvGrpSpPr>
        <p:grpSpPr>
          <a:xfrm>
            <a:off x="4108964" y="3338287"/>
            <a:ext cx="382436" cy="387310"/>
            <a:chOff x="5777859" y="1058109"/>
            <a:chExt cx="382436" cy="387310"/>
          </a:xfrm>
        </p:grpSpPr>
        <p:sp>
          <p:nvSpPr>
            <p:cNvPr id="33" name="Oval 32"/>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4" name="TextBox 3"/>
            <p:cNvSpPr txBox="1">
              <a:spLocks noChangeArrowheads="1"/>
            </p:cNvSpPr>
            <p:nvPr/>
          </p:nvSpPr>
          <p:spPr bwMode="auto">
            <a:xfrm>
              <a:off x="5886449" y="1066085"/>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FFFFFF"/>
                  </a:solidFill>
                  <a:latin typeface="Arial"/>
                  <a:ea typeface="ＭＳ Ｐゴシック" charset="0"/>
                </a:rPr>
                <a:t>3</a:t>
              </a:r>
              <a:endParaRPr lang="en-US" b="1" dirty="0">
                <a:solidFill>
                  <a:srgbClr val="FFFFFF"/>
                </a:solidFill>
                <a:latin typeface="Arial"/>
                <a:ea typeface="ＭＳ Ｐゴシック" charset="0"/>
              </a:endParaRPr>
            </a:p>
          </p:txBody>
        </p:sp>
      </p:grpSp>
      <p:grpSp>
        <p:nvGrpSpPr>
          <p:cNvPr id="35" name="Group 34"/>
          <p:cNvGrpSpPr/>
          <p:nvPr/>
        </p:nvGrpSpPr>
        <p:grpSpPr>
          <a:xfrm>
            <a:off x="3595063" y="3687040"/>
            <a:ext cx="382436" cy="387310"/>
            <a:chOff x="5777859" y="1058109"/>
            <a:chExt cx="382436" cy="387310"/>
          </a:xfrm>
        </p:grpSpPr>
        <p:sp>
          <p:nvSpPr>
            <p:cNvPr id="36" name="Oval 35"/>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7" name="TextBox 3"/>
            <p:cNvSpPr txBox="1">
              <a:spLocks noChangeArrowheads="1"/>
            </p:cNvSpPr>
            <p:nvPr/>
          </p:nvSpPr>
          <p:spPr bwMode="auto">
            <a:xfrm>
              <a:off x="5886449" y="1066085"/>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FFFFFF"/>
                  </a:solidFill>
                  <a:latin typeface="Arial"/>
                  <a:ea typeface="ＭＳ Ｐゴシック" charset="0"/>
                </a:rPr>
                <a:t>4</a:t>
              </a:r>
              <a:endParaRPr lang="en-US"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008" y="423672"/>
            <a:ext cx="5967984" cy="601065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11.8-2</a:t>
            </a:r>
            <a:endParaRPr lang="en-US" dirty="0"/>
          </a:p>
        </p:txBody>
      </p:sp>
      <p:sp>
        <p:nvSpPr>
          <p:cNvPr id="4" name="TextBox 2"/>
          <p:cNvSpPr txBox="1">
            <a:spLocks noChangeArrowheads="1"/>
          </p:cNvSpPr>
          <p:nvPr/>
        </p:nvSpPr>
        <p:spPr bwMode="auto">
          <a:xfrm>
            <a:off x="3627739" y="1538009"/>
            <a:ext cx="10996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000000"/>
                </a:solidFill>
                <a:latin typeface="Arial"/>
                <a:ea typeface="ＭＳ Ｐゴシック" charset="0"/>
              </a:rPr>
              <a:t>Nucleus</a:t>
            </a:r>
          </a:p>
        </p:txBody>
      </p:sp>
      <p:sp>
        <p:nvSpPr>
          <p:cNvPr id="5" name="TextBox 3"/>
          <p:cNvSpPr txBox="1">
            <a:spLocks noChangeArrowheads="1"/>
          </p:cNvSpPr>
          <p:nvPr/>
        </p:nvSpPr>
        <p:spPr bwMode="auto">
          <a:xfrm>
            <a:off x="1633046" y="3435072"/>
            <a:ext cx="17910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000000"/>
                </a:solidFill>
                <a:latin typeface="Arial"/>
                <a:ea typeface="ＭＳ Ｐゴシック" charset="0"/>
              </a:rPr>
              <a:t>Transcription</a:t>
            </a:r>
          </a:p>
        </p:txBody>
      </p:sp>
      <p:sp>
        <p:nvSpPr>
          <p:cNvPr id="6" name="TextBox 4"/>
          <p:cNvSpPr txBox="1">
            <a:spLocks noChangeArrowheads="1"/>
          </p:cNvSpPr>
          <p:nvPr/>
        </p:nvSpPr>
        <p:spPr bwMode="auto">
          <a:xfrm>
            <a:off x="3800777" y="3197740"/>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FFFFFF"/>
                </a:solidFill>
                <a:latin typeface="Arial"/>
                <a:ea typeface="ＭＳ Ｐゴシック" charset="0"/>
              </a:rPr>
              <a:t>5</a:t>
            </a:r>
          </a:p>
        </p:txBody>
      </p:sp>
      <p:sp>
        <p:nvSpPr>
          <p:cNvPr id="7" name="TextBox 5"/>
          <p:cNvSpPr txBox="1">
            <a:spLocks noChangeArrowheads="1"/>
          </p:cNvSpPr>
          <p:nvPr/>
        </p:nvSpPr>
        <p:spPr bwMode="auto">
          <a:xfrm>
            <a:off x="2698258" y="4528859"/>
            <a:ext cx="860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000000"/>
                </a:solidFill>
                <a:latin typeface="Arial"/>
                <a:ea typeface="ＭＳ Ｐゴシック" charset="0"/>
              </a:rPr>
              <a:t>mRNA</a:t>
            </a:r>
          </a:p>
        </p:txBody>
      </p:sp>
      <p:sp>
        <p:nvSpPr>
          <p:cNvPr id="8" name="TextBox 6"/>
          <p:cNvSpPr txBox="1">
            <a:spLocks noChangeArrowheads="1"/>
          </p:cNvSpPr>
          <p:nvPr/>
        </p:nvSpPr>
        <p:spPr bwMode="auto">
          <a:xfrm>
            <a:off x="6302677" y="4609025"/>
            <a:ext cx="95859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350"/>
              </a:lnSpc>
            </a:pPr>
            <a:r>
              <a:rPr lang="en-US" sz="2200" b="1" dirty="0" smtClean="0">
                <a:solidFill>
                  <a:srgbClr val="000000"/>
                </a:solidFill>
                <a:latin typeface="Arial"/>
                <a:ea typeface="ＭＳ Ｐゴシック" charset="0"/>
              </a:rPr>
              <a:t>New</a:t>
            </a:r>
          </a:p>
          <a:p>
            <a:pPr eaLnBrk="0" hangingPunct="0">
              <a:lnSpc>
                <a:spcPts val="2350"/>
              </a:lnSpc>
            </a:pPr>
            <a:r>
              <a:rPr lang="en-US" sz="2200" b="1" dirty="0" smtClean="0">
                <a:solidFill>
                  <a:srgbClr val="000000"/>
                </a:solidFill>
                <a:latin typeface="Arial"/>
                <a:ea typeface="ＭＳ Ｐゴシック" charset="0"/>
              </a:rPr>
              <a:t>protein</a:t>
            </a:r>
            <a:endParaRPr lang="en-US" sz="2200" b="1" dirty="0">
              <a:solidFill>
                <a:srgbClr val="000000"/>
              </a:solidFill>
              <a:latin typeface="Arial"/>
              <a:ea typeface="ＭＳ Ｐゴシック" charset="0"/>
            </a:endParaRPr>
          </a:p>
        </p:txBody>
      </p:sp>
      <p:sp>
        <p:nvSpPr>
          <p:cNvPr id="9" name="TextBox 8"/>
          <p:cNvSpPr txBox="1">
            <a:spLocks noChangeArrowheads="1"/>
          </p:cNvSpPr>
          <p:nvPr/>
        </p:nvSpPr>
        <p:spPr bwMode="auto">
          <a:xfrm>
            <a:off x="5742289" y="5301971"/>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FFFFFF"/>
                </a:solidFill>
                <a:latin typeface="Arial"/>
                <a:ea typeface="ＭＳ Ｐゴシック" charset="0"/>
              </a:rPr>
              <a:t>6</a:t>
            </a:r>
          </a:p>
        </p:txBody>
      </p:sp>
      <p:sp>
        <p:nvSpPr>
          <p:cNvPr id="10" name="TextBox 9"/>
          <p:cNvSpPr txBox="1">
            <a:spLocks noChangeArrowheads="1"/>
          </p:cNvSpPr>
          <p:nvPr/>
        </p:nvSpPr>
        <p:spPr bwMode="auto">
          <a:xfrm>
            <a:off x="4558015" y="6033015"/>
            <a:ext cx="1508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000000"/>
                </a:solidFill>
                <a:latin typeface="Arial"/>
                <a:ea typeface="ＭＳ Ｐゴシック" charset="0"/>
              </a:rPr>
              <a:t>Translation</a:t>
            </a:r>
          </a:p>
        </p:txBody>
      </p:sp>
      <p:sp>
        <p:nvSpPr>
          <p:cNvPr id="11" name="Freeform 10"/>
          <p:cNvSpPr/>
          <p:nvPr/>
        </p:nvSpPr>
        <p:spPr>
          <a:xfrm flipH="1">
            <a:off x="3300413" y="4179094"/>
            <a:ext cx="102393" cy="34976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flipV="1">
            <a:off x="6515100" y="5224577"/>
            <a:ext cx="145257" cy="414222"/>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4" name="Group 13"/>
          <p:cNvGrpSpPr/>
          <p:nvPr/>
        </p:nvGrpSpPr>
        <p:grpSpPr>
          <a:xfrm>
            <a:off x="3701272" y="3197740"/>
            <a:ext cx="382436" cy="387310"/>
            <a:chOff x="5777859" y="1058109"/>
            <a:chExt cx="382436" cy="387310"/>
          </a:xfrm>
        </p:grpSpPr>
        <p:sp>
          <p:nvSpPr>
            <p:cNvPr id="15" name="Oval 14"/>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Box 3"/>
            <p:cNvSpPr txBox="1">
              <a:spLocks noChangeArrowheads="1"/>
            </p:cNvSpPr>
            <p:nvPr/>
          </p:nvSpPr>
          <p:spPr bwMode="auto">
            <a:xfrm>
              <a:off x="5886449" y="1066085"/>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FFFFFF"/>
                  </a:solidFill>
                  <a:latin typeface="Arial"/>
                  <a:ea typeface="ＭＳ Ｐゴシック" charset="0"/>
                </a:rPr>
                <a:t>5</a:t>
              </a:r>
              <a:endParaRPr lang="en-US" b="1" dirty="0">
                <a:solidFill>
                  <a:srgbClr val="FFFFFF"/>
                </a:solidFill>
                <a:latin typeface="Arial"/>
                <a:ea typeface="ＭＳ Ｐゴシック" charset="0"/>
              </a:endParaRPr>
            </a:p>
          </p:txBody>
        </p:sp>
      </p:grpSp>
      <p:grpSp>
        <p:nvGrpSpPr>
          <p:cNvPr id="17" name="Group 16"/>
          <p:cNvGrpSpPr/>
          <p:nvPr/>
        </p:nvGrpSpPr>
        <p:grpSpPr>
          <a:xfrm>
            <a:off x="5632069" y="5305549"/>
            <a:ext cx="382436" cy="387310"/>
            <a:chOff x="5777859" y="1058109"/>
            <a:chExt cx="382436" cy="387310"/>
          </a:xfrm>
        </p:grpSpPr>
        <p:sp>
          <p:nvSpPr>
            <p:cNvPr id="18" name="Oval 17"/>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TextBox 3"/>
            <p:cNvSpPr txBox="1">
              <a:spLocks noChangeArrowheads="1"/>
            </p:cNvSpPr>
            <p:nvPr/>
          </p:nvSpPr>
          <p:spPr bwMode="auto">
            <a:xfrm>
              <a:off x="5886449" y="1066085"/>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FFFFFF"/>
                  </a:solidFill>
                  <a:latin typeface="Arial"/>
                  <a:ea typeface="ＭＳ Ｐゴシック" charset="0"/>
                </a:rPr>
                <a:t>6</a:t>
              </a:r>
              <a:endParaRPr lang="en-US"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24092"/>
            <a:ext cx="9144000" cy="958863"/>
          </a:xfrm>
        </p:spPr>
        <p:txBody>
          <a:bodyPr/>
          <a:lstStyle/>
          <a:p>
            <a:r>
              <a:rPr lang="en-US" dirty="0" smtClean="0"/>
              <a:t>How and Why Genes Are Regulated</a:t>
            </a:r>
          </a:p>
        </p:txBody>
      </p:sp>
      <p:sp>
        <p:nvSpPr>
          <p:cNvPr id="28675" name="Rectangle 3"/>
          <p:cNvSpPr>
            <a:spLocks noGrp="1" noChangeArrowheads="1"/>
          </p:cNvSpPr>
          <p:nvPr>
            <p:ph idx="1"/>
          </p:nvPr>
        </p:nvSpPr>
        <p:spPr/>
        <p:txBody>
          <a:bodyPr/>
          <a:lstStyle/>
          <a:p>
            <a:r>
              <a:rPr lang="en-US" dirty="0" smtClean="0"/>
              <a:t>However, the cells in your body are specialized in structure and function</a:t>
            </a:r>
            <a:endParaRPr lang="en-US" dirty="0"/>
          </a:p>
          <a:p>
            <a:r>
              <a:rPr lang="en-US" b="1" dirty="0" smtClean="0"/>
              <a:t>Cells differentiate </a:t>
            </a:r>
            <a:r>
              <a:rPr lang="en-US" dirty="0" smtClean="0"/>
              <a:t>into many different types of cells...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52512"/>
          <a:stretch/>
        </p:blipFill>
        <p:spPr>
          <a:xfrm>
            <a:off x="249854" y="3427368"/>
            <a:ext cx="8546592" cy="2726974"/>
          </a:xfrm>
          <a:prstGeom prst="rect">
            <a:avLst/>
          </a:prstGeom>
        </p:spPr>
      </p:pic>
      <p:sp>
        <p:nvSpPr>
          <p:cNvPr id="6" name="TextBox 3"/>
          <p:cNvSpPr txBox="1">
            <a:spLocks noChangeArrowheads="1"/>
          </p:cNvSpPr>
          <p:nvPr/>
        </p:nvSpPr>
        <p:spPr bwMode="auto">
          <a:xfrm>
            <a:off x="1017653" y="6108623"/>
            <a:ext cx="14747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Pancreas cell</a:t>
            </a:r>
          </a:p>
        </p:txBody>
      </p:sp>
      <p:sp>
        <p:nvSpPr>
          <p:cNvPr id="7" name="TextBox 14"/>
          <p:cNvSpPr txBox="1">
            <a:spLocks noChangeArrowheads="1"/>
          </p:cNvSpPr>
          <p:nvPr/>
        </p:nvSpPr>
        <p:spPr bwMode="auto">
          <a:xfrm>
            <a:off x="3787046" y="6108623"/>
            <a:ext cx="17697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White blood cell</a:t>
            </a:r>
          </a:p>
        </p:txBody>
      </p:sp>
      <p:sp>
        <p:nvSpPr>
          <p:cNvPr id="8" name="TextBox 16"/>
          <p:cNvSpPr txBox="1">
            <a:spLocks noChangeArrowheads="1"/>
          </p:cNvSpPr>
          <p:nvPr/>
        </p:nvSpPr>
        <p:spPr bwMode="auto">
          <a:xfrm>
            <a:off x="6795359" y="6108623"/>
            <a:ext cx="10900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Nerve cell</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type="title"/>
          </p:nvPr>
        </p:nvSpPr>
        <p:spPr/>
        <p:txBody>
          <a:bodyPr/>
          <a:lstStyle/>
          <a:p>
            <a:r>
              <a:rPr lang="en-US" dirty="0" smtClean="0"/>
              <a:t>Homeotic Genes</a:t>
            </a:r>
            <a:endParaRPr lang="en-US" dirty="0"/>
          </a:p>
        </p:txBody>
      </p:sp>
      <p:sp>
        <p:nvSpPr>
          <p:cNvPr id="122882" name="Rectangle 2"/>
          <p:cNvSpPr>
            <a:spLocks noGrp="1" noChangeArrowheads="1"/>
          </p:cNvSpPr>
          <p:nvPr>
            <p:ph idx="1"/>
          </p:nvPr>
        </p:nvSpPr>
        <p:spPr/>
        <p:txBody>
          <a:bodyPr/>
          <a:lstStyle/>
          <a:p>
            <a:r>
              <a:rPr lang="en-US" dirty="0" smtClean="0"/>
              <a:t>Master control genes called </a:t>
            </a:r>
            <a:r>
              <a:rPr lang="en-US" b="1" dirty="0" smtClean="0"/>
              <a:t>homeotic genes </a:t>
            </a:r>
            <a:r>
              <a:rPr lang="en-US" dirty="0" smtClean="0"/>
              <a:t>regulate groups of other genes that determine what body parts will develop in which locations.</a:t>
            </a:r>
          </a:p>
          <a:p>
            <a:r>
              <a:rPr lang="en-US" dirty="0" smtClean="0"/>
              <a:t>Mutations in homeotic genes can produce bizarre effects. For example, fruit flies with mutations in homeotic genes may have extra sets of legs growing from their head (</a:t>
            </a:r>
            <a:r>
              <a:rPr lang="en-US" b="1" dirty="0" smtClean="0"/>
              <a:t>Figure 11.9</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789432"/>
            <a:ext cx="8546592" cy="527913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11.9</a:t>
            </a:r>
            <a:endParaRPr lang="en-US" dirty="0"/>
          </a:p>
        </p:txBody>
      </p:sp>
      <p:sp>
        <p:nvSpPr>
          <p:cNvPr id="4" name="TextBox 2"/>
          <p:cNvSpPr txBox="1">
            <a:spLocks noChangeArrowheads="1"/>
          </p:cNvSpPr>
          <p:nvPr/>
        </p:nvSpPr>
        <p:spPr bwMode="auto">
          <a:xfrm>
            <a:off x="345058" y="781177"/>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Antenna</a:t>
            </a:r>
          </a:p>
        </p:txBody>
      </p:sp>
      <p:sp>
        <p:nvSpPr>
          <p:cNvPr id="5" name="TextBox 3"/>
          <p:cNvSpPr txBox="1">
            <a:spLocks noChangeArrowheads="1"/>
          </p:cNvSpPr>
          <p:nvPr/>
        </p:nvSpPr>
        <p:spPr bwMode="auto">
          <a:xfrm>
            <a:off x="3611340" y="781177"/>
            <a:ext cx="41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Eye</a:t>
            </a:r>
          </a:p>
        </p:txBody>
      </p:sp>
      <p:sp>
        <p:nvSpPr>
          <p:cNvPr id="6" name="TextBox 4"/>
          <p:cNvSpPr txBox="1">
            <a:spLocks noChangeArrowheads="1"/>
          </p:cNvSpPr>
          <p:nvPr/>
        </p:nvSpPr>
        <p:spPr bwMode="auto">
          <a:xfrm>
            <a:off x="7630890" y="4802313"/>
            <a:ext cx="106439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smtClean="0">
                <a:solidFill>
                  <a:srgbClr val="000000"/>
                </a:solidFill>
                <a:latin typeface="Arial"/>
                <a:ea typeface="ＭＳ Ｐゴシック" charset="0"/>
              </a:rPr>
              <a:t>Extra pair</a:t>
            </a:r>
          </a:p>
          <a:p>
            <a:pPr eaLnBrk="0" hangingPunct="0">
              <a:lnSpc>
                <a:spcPts val="1950"/>
              </a:lnSpc>
            </a:pPr>
            <a:r>
              <a:rPr lang="en-US" sz="1800" b="1" dirty="0" smtClean="0">
                <a:solidFill>
                  <a:srgbClr val="000000"/>
                </a:solidFill>
                <a:latin typeface="Arial"/>
                <a:ea typeface="ＭＳ Ｐゴシック" charset="0"/>
              </a:rPr>
              <a:t>of legs</a:t>
            </a:r>
            <a:endParaRPr lang="en-US" sz="1800" b="1" dirty="0">
              <a:solidFill>
                <a:srgbClr val="000000"/>
              </a:solidFill>
              <a:latin typeface="Arial"/>
              <a:ea typeface="ＭＳ Ｐゴシック" charset="0"/>
            </a:endParaRPr>
          </a:p>
        </p:txBody>
      </p:sp>
      <p:sp>
        <p:nvSpPr>
          <p:cNvPr id="7" name="TextBox 6"/>
          <p:cNvSpPr txBox="1">
            <a:spLocks noChangeArrowheads="1"/>
          </p:cNvSpPr>
          <p:nvPr/>
        </p:nvSpPr>
        <p:spPr bwMode="auto">
          <a:xfrm>
            <a:off x="4777359" y="5502403"/>
            <a:ext cx="394979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smtClean="0">
                <a:solidFill>
                  <a:srgbClr val="000000"/>
                </a:solidFill>
                <a:latin typeface="Arial"/>
                <a:ea typeface="ＭＳ Ｐゴシック" charset="0"/>
              </a:rPr>
              <a:t>Head with extra legs growing due to</a:t>
            </a:r>
          </a:p>
          <a:p>
            <a:pPr eaLnBrk="0" hangingPunct="0">
              <a:lnSpc>
                <a:spcPts val="1950"/>
              </a:lnSpc>
            </a:pPr>
            <a:r>
              <a:rPr lang="en-US" sz="1800" b="1" dirty="0" smtClean="0">
                <a:solidFill>
                  <a:srgbClr val="000000"/>
                </a:solidFill>
                <a:latin typeface="Arial"/>
                <a:ea typeface="ＭＳ Ｐゴシック" charset="0"/>
              </a:rPr>
              <a:t>presence of mutant homeotic gene</a:t>
            </a:r>
            <a:endParaRPr lang="en-US" sz="1800" b="1" dirty="0">
              <a:solidFill>
                <a:srgbClr val="000000"/>
              </a:solidFill>
              <a:latin typeface="Arial"/>
              <a:ea typeface="ＭＳ Ｐゴシック" charset="0"/>
            </a:endParaRPr>
          </a:p>
        </p:txBody>
      </p:sp>
      <p:sp>
        <p:nvSpPr>
          <p:cNvPr id="8" name="TextBox 9"/>
          <p:cNvSpPr txBox="1">
            <a:spLocks noChangeArrowheads="1"/>
          </p:cNvSpPr>
          <p:nvPr/>
        </p:nvSpPr>
        <p:spPr bwMode="auto">
          <a:xfrm>
            <a:off x="333946" y="5500813"/>
            <a:ext cx="323165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50"/>
              </a:lnSpc>
            </a:pPr>
            <a:r>
              <a:rPr lang="en-US" sz="1800" b="1" dirty="0" smtClean="0">
                <a:solidFill>
                  <a:srgbClr val="000000"/>
                </a:solidFill>
                <a:latin typeface="Arial"/>
                <a:ea typeface="ＭＳ Ｐゴシック" charset="0"/>
              </a:rPr>
              <a:t>Normal head due to presence</a:t>
            </a:r>
          </a:p>
          <a:p>
            <a:pPr eaLnBrk="0" hangingPunct="0">
              <a:lnSpc>
                <a:spcPts val="1950"/>
              </a:lnSpc>
            </a:pPr>
            <a:r>
              <a:rPr lang="en-US" sz="1800" b="1" dirty="0" smtClean="0">
                <a:solidFill>
                  <a:srgbClr val="000000"/>
                </a:solidFill>
                <a:latin typeface="Arial"/>
                <a:ea typeface="ＭＳ Ｐゴシック" charset="0"/>
              </a:rPr>
              <a:t>of normal homeotic gene</a:t>
            </a:r>
            <a:endParaRPr lang="en-US" sz="1800" b="1" dirty="0">
              <a:solidFill>
                <a:srgbClr val="000000"/>
              </a:solidFill>
              <a:latin typeface="Arial"/>
              <a:ea typeface="ＭＳ Ｐゴシック" charset="0"/>
            </a:endParaRPr>
          </a:p>
        </p:txBody>
      </p:sp>
      <p:sp>
        <p:nvSpPr>
          <p:cNvPr id="9" name="Freeform 8"/>
          <p:cNvSpPr/>
          <p:nvPr/>
        </p:nvSpPr>
        <p:spPr>
          <a:xfrm>
            <a:off x="5417344" y="3964782"/>
            <a:ext cx="2431256" cy="837532"/>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Freeform 9"/>
          <p:cNvSpPr/>
          <p:nvPr/>
        </p:nvSpPr>
        <p:spPr>
          <a:xfrm flipH="1">
            <a:off x="7867647" y="4200526"/>
            <a:ext cx="111919" cy="58988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Freeform 10"/>
          <p:cNvSpPr/>
          <p:nvPr/>
        </p:nvSpPr>
        <p:spPr>
          <a:xfrm flipV="1">
            <a:off x="3368675" y="1098549"/>
            <a:ext cx="349250" cy="95250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flipH="1" flipV="1">
            <a:off x="757237" y="1058175"/>
            <a:ext cx="866775" cy="174217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Freeform 13"/>
          <p:cNvSpPr/>
          <p:nvPr/>
        </p:nvSpPr>
        <p:spPr>
          <a:xfrm flipH="1" flipV="1">
            <a:off x="746442" y="1039760"/>
            <a:ext cx="866775" cy="174217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Freeform 16"/>
          <p:cNvSpPr/>
          <p:nvPr/>
        </p:nvSpPr>
        <p:spPr>
          <a:xfrm>
            <a:off x="5436394" y="3971132"/>
            <a:ext cx="2431256" cy="837532"/>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Freeform 17"/>
          <p:cNvSpPr/>
          <p:nvPr/>
        </p:nvSpPr>
        <p:spPr>
          <a:xfrm flipH="1">
            <a:off x="7862887" y="4221162"/>
            <a:ext cx="111919" cy="58988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616" y="204216"/>
            <a:ext cx="4620768" cy="64495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smtClean="0">
                <a:solidFill>
                  <a:srgbClr val="000000"/>
                </a:solidFill>
                <a:latin typeface="Arial"/>
                <a:ea typeface="ＭＳ Ｐゴシック"/>
                <a:cs typeface="Arial"/>
              </a:rPr>
              <a:t>Figure 11.9-1</a:t>
            </a:r>
            <a:endParaRPr lang="en-US" dirty="0"/>
          </a:p>
        </p:txBody>
      </p:sp>
      <p:sp>
        <p:nvSpPr>
          <p:cNvPr id="4" name="TextBox 3"/>
          <p:cNvSpPr txBox="1"/>
          <p:nvPr/>
        </p:nvSpPr>
        <p:spPr>
          <a:xfrm>
            <a:off x="2348611" y="180150"/>
            <a:ext cx="1142942" cy="343620"/>
          </a:xfrm>
          <a:prstGeom prst="rect">
            <a:avLst/>
          </a:prstGeom>
          <a:noFill/>
        </p:spPr>
        <p:txBody>
          <a:bodyPr wrap="none" lIns="0" tIns="0" rIns="0" bIns="0">
            <a:spAutoFit/>
          </a:bodyPr>
          <a:lstStyle/>
          <a:p>
            <a:pPr eaLnBrk="0" fontAlgn="auto" hangingPunct="0">
              <a:spcBef>
                <a:spcPts val="0"/>
              </a:spcBef>
              <a:spcAft>
                <a:spcPts val="0"/>
              </a:spcAft>
              <a:defRPr/>
            </a:pPr>
            <a:r>
              <a:rPr lang="en-US" sz="2233" b="1" dirty="0" smtClean="0">
                <a:solidFill>
                  <a:srgbClr val="000000"/>
                </a:solidFill>
                <a:latin typeface="Arial"/>
                <a:ea typeface="ＭＳ Ｐゴシック" charset="0"/>
              </a:rPr>
              <a:t>Antenna</a:t>
            </a:r>
            <a:endParaRPr lang="en-US" sz="2233" b="1" dirty="0">
              <a:solidFill>
                <a:srgbClr val="000000"/>
              </a:solidFill>
              <a:latin typeface="Arial"/>
              <a:ea typeface="ＭＳ Ｐゴシック" charset="0"/>
            </a:endParaRPr>
          </a:p>
        </p:txBody>
      </p:sp>
      <p:sp>
        <p:nvSpPr>
          <p:cNvPr id="5" name="TextBox 4"/>
          <p:cNvSpPr txBox="1"/>
          <p:nvPr/>
        </p:nvSpPr>
        <p:spPr>
          <a:xfrm>
            <a:off x="6336412" y="180150"/>
            <a:ext cx="508152" cy="343620"/>
          </a:xfrm>
          <a:prstGeom prst="rect">
            <a:avLst/>
          </a:prstGeom>
          <a:noFill/>
        </p:spPr>
        <p:txBody>
          <a:bodyPr wrap="none" lIns="0" tIns="0" rIns="0" bIns="0">
            <a:spAutoFit/>
          </a:bodyPr>
          <a:lstStyle/>
          <a:p>
            <a:pPr eaLnBrk="0" fontAlgn="auto" hangingPunct="0">
              <a:spcBef>
                <a:spcPts val="0"/>
              </a:spcBef>
              <a:spcAft>
                <a:spcPts val="0"/>
              </a:spcAft>
              <a:defRPr/>
            </a:pPr>
            <a:r>
              <a:rPr lang="en-US" sz="2233" b="1" dirty="0">
                <a:solidFill>
                  <a:srgbClr val="000000"/>
                </a:solidFill>
                <a:latin typeface="Arial"/>
                <a:ea typeface="ＭＳ Ｐゴシック" charset="0"/>
              </a:rPr>
              <a:t>Eye</a:t>
            </a:r>
          </a:p>
        </p:txBody>
      </p:sp>
      <p:sp>
        <p:nvSpPr>
          <p:cNvPr id="6" name="TextBox 5"/>
          <p:cNvSpPr txBox="1"/>
          <p:nvPr/>
        </p:nvSpPr>
        <p:spPr>
          <a:xfrm>
            <a:off x="2300193" y="5956264"/>
            <a:ext cx="4007507" cy="641201"/>
          </a:xfrm>
          <a:prstGeom prst="rect">
            <a:avLst/>
          </a:prstGeom>
          <a:noFill/>
        </p:spPr>
        <p:txBody>
          <a:bodyPr wrap="none" lIns="0" tIns="0" rIns="0" bIns="0">
            <a:spAutoFit/>
          </a:bodyPr>
          <a:lstStyle/>
          <a:p>
            <a:pPr eaLnBrk="0" fontAlgn="auto" hangingPunct="0">
              <a:lnSpc>
                <a:spcPts val="2450"/>
              </a:lnSpc>
              <a:spcBef>
                <a:spcPts val="0"/>
              </a:spcBef>
              <a:spcAft>
                <a:spcPts val="0"/>
              </a:spcAft>
              <a:defRPr/>
            </a:pPr>
            <a:r>
              <a:rPr lang="en-US" sz="2233" b="1" dirty="0" smtClean="0">
                <a:solidFill>
                  <a:srgbClr val="000000"/>
                </a:solidFill>
                <a:latin typeface="Arial"/>
                <a:ea typeface="ＭＳ Ｐゴシック" charset="0"/>
              </a:rPr>
              <a:t>Normal head due to presence</a:t>
            </a:r>
          </a:p>
          <a:p>
            <a:pPr eaLnBrk="0" fontAlgn="auto" hangingPunct="0">
              <a:lnSpc>
                <a:spcPts val="2450"/>
              </a:lnSpc>
              <a:spcBef>
                <a:spcPts val="0"/>
              </a:spcBef>
              <a:spcAft>
                <a:spcPts val="0"/>
              </a:spcAft>
              <a:defRPr/>
            </a:pPr>
            <a:r>
              <a:rPr lang="en-US" sz="2233" b="1" dirty="0" smtClean="0">
                <a:solidFill>
                  <a:srgbClr val="000000"/>
                </a:solidFill>
                <a:latin typeface="Arial"/>
                <a:ea typeface="ＭＳ Ｐゴシック" charset="0"/>
              </a:rPr>
              <a:t>of normal homeotic gene</a:t>
            </a:r>
            <a:endParaRPr lang="en-US" sz="2233" b="1" dirty="0">
              <a:solidFill>
                <a:srgbClr val="000000"/>
              </a:solidFill>
              <a:latin typeface="Arial"/>
              <a:ea typeface="ＭＳ Ｐゴシック" charset="0"/>
            </a:endParaRPr>
          </a:p>
        </p:txBody>
      </p:sp>
      <p:sp>
        <p:nvSpPr>
          <p:cNvPr id="7" name="Freeform 6"/>
          <p:cNvSpPr/>
          <p:nvPr/>
        </p:nvSpPr>
        <p:spPr>
          <a:xfrm flipV="1">
            <a:off x="6067425" y="541550"/>
            <a:ext cx="392906" cy="112770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8" name="Freeform 7"/>
          <p:cNvSpPr/>
          <p:nvPr/>
        </p:nvSpPr>
        <p:spPr>
          <a:xfrm flipH="1" flipV="1">
            <a:off x="2838450" y="523769"/>
            <a:ext cx="1066800" cy="209084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Freeform 9"/>
          <p:cNvSpPr/>
          <p:nvPr/>
        </p:nvSpPr>
        <p:spPr>
          <a:xfrm flipH="1" flipV="1">
            <a:off x="2828925" y="501544"/>
            <a:ext cx="1066800" cy="209084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008" y="326136"/>
            <a:ext cx="5205984" cy="620572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11.9-2</a:t>
            </a:r>
            <a:endParaRPr lang="en-US" dirty="0"/>
          </a:p>
        </p:txBody>
      </p:sp>
      <p:sp>
        <p:nvSpPr>
          <p:cNvPr id="4" name="TextBox 3"/>
          <p:cNvSpPr txBox="1"/>
          <p:nvPr/>
        </p:nvSpPr>
        <p:spPr>
          <a:xfrm>
            <a:off x="5674911" y="4961282"/>
            <a:ext cx="1320874" cy="641201"/>
          </a:xfrm>
          <a:prstGeom prst="rect">
            <a:avLst/>
          </a:prstGeom>
          <a:noFill/>
        </p:spPr>
        <p:txBody>
          <a:bodyPr wrap="none" lIns="0" tIns="0" rIns="0" bIns="0">
            <a:spAutoFit/>
          </a:bodyPr>
          <a:lstStyle/>
          <a:p>
            <a:pPr eaLnBrk="0" fontAlgn="auto" hangingPunct="0">
              <a:lnSpc>
                <a:spcPts val="2450"/>
              </a:lnSpc>
              <a:spcBef>
                <a:spcPts val="0"/>
              </a:spcBef>
              <a:spcAft>
                <a:spcPts val="0"/>
              </a:spcAft>
              <a:defRPr/>
            </a:pPr>
            <a:r>
              <a:rPr lang="en-US" sz="2233" b="1" dirty="0" smtClean="0">
                <a:solidFill>
                  <a:srgbClr val="000000"/>
                </a:solidFill>
                <a:latin typeface="Arial"/>
                <a:ea typeface="ＭＳ Ｐゴシック" charset="0"/>
              </a:rPr>
              <a:t>Extra pair</a:t>
            </a:r>
          </a:p>
          <a:p>
            <a:pPr eaLnBrk="0" fontAlgn="auto" hangingPunct="0">
              <a:lnSpc>
                <a:spcPts val="2450"/>
              </a:lnSpc>
              <a:spcBef>
                <a:spcPts val="0"/>
              </a:spcBef>
              <a:spcAft>
                <a:spcPts val="0"/>
              </a:spcAft>
              <a:defRPr/>
            </a:pPr>
            <a:r>
              <a:rPr lang="en-US" sz="2233" b="1" dirty="0" smtClean="0">
                <a:solidFill>
                  <a:srgbClr val="000000"/>
                </a:solidFill>
                <a:latin typeface="Arial"/>
                <a:ea typeface="ＭＳ Ｐゴシック" charset="0"/>
              </a:rPr>
              <a:t>of legs</a:t>
            </a:r>
            <a:endParaRPr lang="en-US" sz="2233" b="1" dirty="0">
              <a:solidFill>
                <a:srgbClr val="000000"/>
              </a:solidFill>
              <a:latin typeface="Arial"/>
              <a:ea typeface="ＭＳ Ｐゴシック" charset="0"/>
            </a:endParaRPr>
          </a:p>
        </p:txBody>
      </p:sp>
      <p:sp>
        <p:nvSpPr>
          <p:cNvPr id="5" name="TextBox 4"/>
          <p:cNvSpPr txBox="1"/>
          <p:nvPr/>
        </p:nvSpPr>
        <p:spPr>
          <a:xfrm>
            <a:off x="2133993" y="5824882"/>
            <a:ext cx="4898777" cy="641201"/>
          </a:xfrm>
          <a:prstGeom prst="rect">
            <a:avLst/>
          </a:prstGeom>
          <a:noFill/>
        </p:spPr>
        <p:txBody>
          <a:bodyPr wrap="none" lIns="0" tIns="0" rIns="0" bIns="0">
            <a:spAutoFit/>
          </a:bodyPr>
          <a:lstStyle/>
          <a:p>
            <a:pPr eaLnBrk="0" fontAlgn="auto" hangingPunct="0">
              <a:lnSpc>
                <a:spcPts val="2450"/>
              </a:lnSpc>
              <a:spcBef>
                <a:spcPts val="0"/>
              </a:spcBef>
              <a:spcAft>
                <a:spcPts val="0"/>
              </a:spcAft>
              <a:defRPr/>
            </a:pPr>
            <a:r>
              <a:rPr lang="en-US" sz="2233" b="1" dirty="0" smtClean="0">
                <a:solidFill>
                  <a:srgbClr val="000000"/>
                </a:solidFill>
                <a:latin typeface="Arial"/>
                <a:ea typeface="ＭＳ Ｐゴシック" charset="0"/>
              </a:rPr>
              <a:t>Head with extra legs growing due to</a:t>
            </a:r>
          </a:p>
          <a:p>
            <a:pPr eaLnBrk="0" fontAlgn="auto" hangingPunct="0">
              <a:lnSpc>
                <a:spcPts val="2450"/>
              </a:lnSpc>
              <a:spcBef>
                <a:spcPts val="0"/>
              </a:spcBef>
              <a:spcAft>
                <a:spcPts val="0"/>
              </a:spcAft>
              <a:defRPr/>
            </a:pPr>
            <a:r>
              <a:rPr lang="en-US" sz="2233" b="1" dirty="0" smtClean="0">
                <a:solidFill>
                  <a:srgbClr val="000000"/>
                </a:solidFill>
                <a:latin typeface="Arial"/>
                <a:ea typeface="ＭＳ Ｐゴシック" charset="0"/>
              </a:rPr>
              <a:t>presence of mutant homeotic gene</a:t>
            </a:r>
            <a:endParaRPr lang="en-US" sz="2233" b="1" dirty="0">
              <a:solidFill>
                <a:srgbClr val="000000"/>
              </a:solidFill>
              <a:latin typeface="Arial"/>
              <a:ea typeface="ＭＳ Ｐゴシック" charset="0"/>
            </a:endParaRPr>
          </a:p>
        </p:txBody>
      </p:sp>
      <p:sp>
        <p:nvSpPr>
          <p:cNvPr id="6" name="Freeform 5"/>
          <p:cNvSpPr/>
          <p:nvPr/>
        </p:nvSpPr>
        <p:spPr>
          <a:xfrm>
            <a:off x="2902745" y="3913982"/>
            <a:ext cx="3024188" cy="104174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 name="Freeform 6"/>
          <p:cNvSpPr/>
          <p:nvPr/>
        </p:nvSpPr>
        <p:spPr>
          <a:xfrm flipH="1">
            <a:off x="5945981" y="4186237"/>
            <a:ext cx="153988" cy="757582"/>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31750">
            <a:solidFill>
              <a:schemeClr val="bg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a:xfrm>
            <a:off x="2916238" y="3919538"/>
            <a:ext cx="3024188" cy="1041744"/>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Freeform 9"/>
          <p:cNvSpPr/>
          <p:nvPr/>
        </p:nvSpPr>
        <p:spPr>
          <a:xfrm flipH="1">
            <a:off x="5940426" y="4208462"/>
            <a:ext cx="153988" cy="757582"/>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type="title"/>
          </p:nvPr>
        </p:nvSpPr>
        <p:spPr/>
        <p:txBody>
          <a:bodyPr/>
          <a:lstStyle/>
          <a:p>
            <a:r>
              <a:rPr lang="en-US" dirty="0" smtClean="0"/>
              <a:t>Homeotic Genes</a:t>
            </a:r>
            <a:endParaRPr lang="en-US" dirty="0"/>
          </a:p>
        </p:txBody>
      </p:sp>
      <p:sp>
        <p:nvSpPr>
          <p:cNvPr id="122882" name="Rectangle 2"/>
          <p:cNvSpPr>
            <a:spLocks noGrp="1" noChangeArrowheads="1"/>
          </p:cNvSpPr>
          <p:nvPr>
            <p:ph idx="1"/>
          </p:nvPr>
        </p:nvSpPr>
        <p:spPr/>
        <p:txBody>
          <a:bodyPr/>
          <a:lstStyle/>
          <a:p>
            <a:r>
              <a:rPr lang="en-US" dirty="0" smtClean="0"/>
              <a:t>Similar homeotic genes help direct embryonic development in nearly every eukaryotic organism examined so far, including yeasts, plants, earthworms, frogs, chickens, mice, and humans.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Development of Head-Tail Axis in Fruit Flies</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1_10HeadTailAxisFruitFly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5506032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smtClean="0"/>
              <a:t>DNA Microarrays: Visualizing Gene Expression</a:t>
            </a:r>
            <a:endParaRPr lang="en-US" dirty="0" smtClean="0"/>
          </a:p>
        </p:txBody>
      </p:sp>
      <p:sp>
        <p:nvSpPr>
          <p:cNvPr id="139267" name="Rectangle 3"/>
          <p:cNvSpPr>
            <a:spLocks noGrp="1" noChangeArrowheads="1"/>
          </p:cNvSpPr>
          <p:nvPr>
            <p:ph idx="1"/>
          </p:nvPr>
        </p:nvSpPr>
        <p:spPr/>
        <p:txBody>
          <a:bodyPr/>
          <a:lstStyle/>
          <a:p>
            <a:r>
              <a:rPr lang="en-US" dirty="0" smtClean="0"/>
              <a:t>Scientists who study gene regulation often want to determine which genes are switched on or off in a particular cell. </a:t>
            </a:r>
          </a:p>
          <a:p>
            <a:pPr lvl="1"/>
            <a:r>
              <a:rPr lang="en-US" dirty="0" smtClean="0"/>
              <a:t>A </a:t>
            </a:r>
            <a:r>
              <a:rPr lang="en-US" b="1" dirty="0" smtClean="0"/>
              <a:t>DNA microarray </a:t>
            </a:r>
            <a:r>
              <a:rPr lang="en-US" dirty="0" smtClean="0"/>
              <a:t>is a glass slide with thousands</a:t>
            </a:r>
            <a:br>
              <a:rPr lang="en-US" dirty="0" smtClean="0"/>
            </a:br>
            <a:r>
              <a:rPr lang="en-US" dirty="0" smtClean="0"/>
              <a:t>of different kinds of single-stranded DNA fragments attached in a tightly spaced array (grid). </a:t>
            </a:r>
          </a:p>
          <a:p>
            <a:pPr lvl="1"/>
            <a:r>
              <a:rPr lang="en-US" dirty="0" smtClean="0"/>
              <a:t>Each DNA fragment is obtained from a particular gene; a single microarray thus carries DNA from thousands of genes, perhaps even all the genes of an organism. </a:t>
            </a:r>
          </a:p>
          <a:p>
            <a:pPr lvl="1"/>
            <a:r>
              <a:rPr lang="en-US" b="1" dirty="0" smtClean="0"/>
              <a:t>Figure 11.10 </a:t>
            </a:r>
            <a:r>
              <a:rPr lang="en-US" dirty="0" smtClean="0"/>
              <a:t>outlines how microarrays are used.</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616" y="204216"/>
            <a:ext cx="5382768" cy="64495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11.10</a:t>
            </a:r>
            <a:endParaRPr lang="en-US" dirty="0"/>
          </a:p>
        </p:txBody>
      </p:sp>
      <p:sp>
        <p:nvSpPr>
          <p:cNvPr id="4" name="TextBox 3"/>
          <p:cNvSpPr txBox="1"/>
          <p:nvPr/>
        </p:nvSpPr>
        <p:spPr>
          <a:xfrm>
            <a:off x="2296096" y="1112082"/>
            <a:ext cx="1267719"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smtClean="0">
                <a:solidFill>
                  <a:srgbClr val="000000"/>
                </a:solidFill>
                <a:latin typeface="Arial"/>
                <a:ea typeface="ＭＳ Ｐゴシック" charset="0"/>
              </a:rPr>
              <a:t>mRNA </a:t>
            </a:r>
            <a:r>
              <a:rPr lang="en-US" sz="1400" b="1" dirty="0">
                <a:solidFill>
                  <a:srgbClr val="000000"/>
                </a:solidFill>
                <a:latin typeface="Arial"/>
                <a:ea typeface="ＭＳ Ｐゴシック" charset="0"/>
              </a:rPr>
              <a:t>isolated</a:t>
            </a:r>
          </a:p>
        </p:txBody>
      </p:sp>
      <p:sp>
        <p:nvSpPr>
          <p:cNvPr id="5" name="TextBox 3"/>
          <p:cNvSpPr txBox="1">
            <a:spLocks noChangeArrowheads="1"/>
          </p:cNvSpPr>
          <p:nvPr/>
        </p:nvSpPr>
        <p:spPr bwMode="auto">
          <a:xfrm>
            <a:off x="4183110" y="1400988"/>
            <a:ext cx="2845074"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Reverse transcriptase combined</a:t>
            </a:r>
          </a:p>
          <a:p>
            <a:pPr eaLnBrk="0" hangingPunct="0">
              <a:lnSpc>
                <a:spcPts val="1600"/>
              </a:lnSpc>
            </a:pPr>
            <a:r>
              <a:rPr lang="en-US" sz="1400" b="1" dirty="0" smtClean="0">
                <a:solidFill>
                  <a:srgbClr val="000000"/>
                </a:solidFill>
                <a:latin typeface="Arial"/>
                <a:ea typeface="ＭＳ Ｐゴシック" charset="0"/>
              </a:rPr>
              <a:t>with fluorescent DNA nucleotides</a:t>
            </a:r>
            <a:endParaRPr lang="en-US" sz="1400" b="1" dirty="0">
              <a:solidFill>
                <a:srgbClr val="000000"/>
              </a:solidFill>
              <a:latin typeface="Arial"/>
              <a:ea typeface="ＭＳ Ｐゴシック" charset="0"/>
            </a:endParaRPr>
          </a:p>
        </p:txBody>
      </p:sp>
      <p:sp>
        <p:nvSpPr>
          <p:cNvPr id="6" name="TextBox 5"/>
          <p:cNvSpPr txBox="1"/>
          <p:nvPr/>
        </p:nvSpPr>
        <p:spPr>
          <a:xfrm>
            <a:off x="2294237" y="2124885"/>
            <a:ext cx="1000017" cy="410369"/>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00" b="1" dirty="0" err="1" smtClean="0">
                <a:solidFill>
                  <a:srgbClr val="000000"/>
                </a:solidFill>
                <a:latin typeface="Arial"/>
                <a:ea typeface="ＭＳ Ｐゴシック" charset="0"/>
              </a:rPr>
              <a:t>cDNA</a:t>
            </a:r>
            <a:r>
              <a:rPr lang="en-US" sz="1400" b="1" dirty="0" smtClean="0">
                <a:solidFill>
                  <a:srgbClr val="000000"/>
                </a:solidFill>
                <a:latin typeface="Arial"/>
                <a:ea typeface="ＭＳ Ｐゴシック" charset="0"/>
              </a:rPr>
              <a:t> made</a:t>
            </a:r>
          </a:p>
          <a:p>
            <a:pPr eaLnBrk="0" fontAlgn="auto" hangingPunct="0">
              <a:lnSpc>
                <a:spcPts val="1600"/>
              </a:lnSpc>
              <a:spcBef>
                <a:spcPts val="0"/>
              </a:spcBef>
              <a:spcAft>
                <a:spcPts val="0"/>
              </a:spcAft>
              <a:defRPr/>
            </a:pPr>
            <a:r>
              <a:rPr lang="en-US" sz="1400" b="1" dirty="0" smtClean="0">
                <a:solidFill>
                  <a:srgbClr val="000000"/>
                </a:solidFill>
                <a:latin typeface="Arial"/>
                <a:ea typeface="ＭＳ Ｐゴシック" charset="0"/>
              </a:rPr>
              <a:t>from mRNA</a:t>
            </a:r>
            <a:endParaRPr lang="en-US" sz="1400" b="1" dirty="0">
              <a:solidFill>
                <a:srgbClr val="000000"/>
              </a:solidFill>
              <a:latin typeface="Arial"/>
              <a:ea typeface="ＭＳ Ｐゴシック" charset="0"/>
            </a:endParaRPr>
          </a:p>
        </p:txBody>
      </p:sp>
      <p:sp>
        <p:nvSpPr>
          <p:cNvPr id="7" name="TextBox 7"/>
          <p:cNvSpPr txBox="1">
            <a:spLocks noChangeArrowheads="1"/>
          </p:cNvSpPr>
          <p:nvPr/>
        </p:nvSpPr>
        <p:spPr bwMode="auto">
          <a:xfrm>
            <a:off x="4865735" y="2145526"/>
            <a:ext cx="1551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Fluorescent </a:t>
            </a:r>
            <a:r>
              <a:rPr lang="en-US" sz="1400" b="1" dirty="0" err="1">
                <a:solidFill>
                  <a:srgbClr val="000000"/>
                </a:solidFill>
                <a:latin typeface="Arial"/>
                <a:ea typeface="ＭＳ Ｐゴシック" charset="0"/>
              </a:rPr>
              <a:t>cDNA</a:t>
            </a:r>
            <a:endParaRPr lang="en-US" sz="1400" b="1" dirty="0">
              <a:solidFill>
                <a:srgbClr val="000000"/>
              </a:solidFill>
              <a:latin typeface="Arial"/>
              <a:ea typeface="ＭＳ Ｐゴシック" charset="0"/>
            </a:endParaRPr>
          </a:p>
        </p:txBody>
      </p:sp>
      <p:sp>
        <p:nvSpPr>
          <p:cNvPr id="8" name="TextBox 8"/>
          <p:cNvSpPr txBox="1">
            <a:spLocks noChangeArrowheads="1"/>
          </p:cNvSpPr>
          <p:nvPr/>
        </p:nvSpPr>
        <p:spPr bwMode="auto">
          <a:xfrm>
            <a:off x="4867323" y="2565419"/>
            <a:ext cx="23721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DNA microarray</a:t>
            </a:r>
          </a:p>
          <a:p>
            <a:pPr eaLnBrk="0" hangingPunct="0">
              <a:lnSpc>
                <a:spcPts val="1600"/>
              </a:lnSpc>
            </a:pPr>
            <a:r>
              <a:rPr lang="en-US" sz="1400" b="1" dirty="0" smtClean="0">
                <a:solidFill>
                  <a:srgbClr val="000000"/>
                </a:solidFill>
                <a:latin typeface="Arial"/>
                <a:ea typeface="ＭＳ Ｐゴシック" charset="0"/>
              </a:rPr>
              <a:t>(each spot contains</a:t>
            </a:r>
          </a:p>
          <a:p>
            <a:pPr eaLnBrk="0" hangingPunct="0">
              <a:lnSpc>
                <a:spcPts val="1600"/>
              </a:lnSpc>
            </a:pPr>
            <a:r>
              <a:rPr lang="en-US" sz="1400" b="1" dirty="0" smtClean="0">
                <a:solidFill>
                  <a:srgbClr val="000000"/>
                </a:solidFill>
                <a:latin typeface="Arial"/>
                <a:ea typeface="ＭＳ Ｐゴシック" charset="0"/>
              </a:rPr>
              <a:t>DNA from a particular gene)</a:t>
            </a:r>
            <a:endParaRPr lang="en-US" sz="1400" b="1" dirty="0">
              <a:solidFill>
                <a:srgbClr val="000000"/>
              </a:solidFill>
              <a:latin typeface="Arial"/>
              <a:ea typeface="ＭＳ Ｐゴシック" charset="0"/>
            </a:endParaRPr>
          </a:p>
        </p:txBody>
      </p:sp>
      <p:sp>
        <p:nvSpPr>
          <p:cNvPr id="9" name="TextBox 8"/>
          <p:cNvSpPr txBox="1"/>
          <p:nvPr/>
        </p:nvSpPr>
        <p:spPr>
          <a:xfrm>
            <a:off x="2289475" y="3105960"/>
            <a:ext cx="1269578" cy="410369"/>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00" b="1" dirty="0" err="1" smtClean="0">
                <a:solidFill>
                  <a:srgbClr val="000000"/>
                </a:solidFill>
                <a:latin typeface="Arial"/>
                <a:ea typeface="ＭＳ Ｐゴシック" charset="0"/>
              </a:rPr>
              <a:t>cDNA</a:t>
            </a:r>
            <a:r>
              <a:rPr lang="en-US" sz="1400" b="1" dirty="0" smtClean="0">
                <a:solidFill>
                  <a:srgbClr val="000000"/>
                </a:solidFill>
                <a:latin typeface="Arial"/>
                <a:ea typeface="ＭＳ Ｐゴシック" charset="0"/>
              </a:rPr>
              <a:t> mixture</a:t>
            </a:r>
          </a:p>
          <a:p>
            <a:pPr eaLnBrk="0" fontAlgn="auto" hangingPunct="0">
              <a:lnSpc>
                <a:spcPts val="1600"/>
              </a:lnSpc>
              <a:spcBef>
                <a:spcPts val="0"/>
              </a:spcBef>
              <a:spcAft>
                <a:spcPts val="0"/>
              </a:spcAft>
              <a:defRPr/>
            </a:pPr>
            <a:r>
              <a:rPr lang="en-US" sz="1400" b="1" dirty="0" smtClean="0">
                <a:solidFill>
                  <a:srgbClr val="000000"/>
                </a:solidFill>
                <a:latin typeface="Arial"/>
                <a:ea typeface="ＭＳ Ｐゴシック" charset="0"/>
              </a:rPr>
              <a:t>added to spots</a:t>
            </a:r>
            <a:endParaRPr lang="en-US" sz="1400" b="1" dirty="0">
              <a:solidFill>
                <a:srgbClr val="000000"/>
              </a:solidFill>
              <a:latin typeface="Arial"/>
              <a:ea typeface="ＭＳ Ｐゴシック" charset="0"/>
            </a:endParaRPr>
          </a:p>
        </p:txBody>
      </p:sp>
      <p:sp>
        <p:nvSpPr>
          <p:cNvPr id="10" name="TextBox 9"/>
          <p:cNvSpPr txBox="1"/>
          <p:nvPr/>
        </p:nvSpPr>
        <p:spPr>
          <a:xfrm>
            <a:off x="2846903" y="3865579"/>
            <a:ext cx="1322478" cy="410369"/>
          </a:xfrm>
          <a:prstGeom prst="rect">
            <a:avLst/>
          </a:prstGeom>
          <a:noFill/>
        </p:spPr>
        <p:txBody>
          <a:bodyPr wrap="none" lIns="0" tIns="0" rIns="0" bIns="0">
            <a:spAutoFit/>
          </a:bodyPr>
          <a:lstStyle/>
          <a:p>
            <a:pPr eaLnBrk="0" fontAlgn="auto" hangingPunct="0">
              <a:lnSpc>
                <a:spcPts val="1600"/>
              </a:lnSpc>
              <a:spcBef>
                <a:spcPts val="0"/>
              </a:spcBef>
              <a:spcAft>
                <a:spcPts val="0"/>
              </a:spcAft>
              <a:defRPr/>
            </a:pPr>
            <a:r>
              <a:rPr lang="en-US" sz="1400" b="1" dirty="0" smtClean="0">
                <a:solidFill>
                  <a:srgbClr val="000000"/>
                </a:solidFill>
                <a:latin typeface="Arial"/>
                <a:ea typeface="ＭＳ Ｐゴシック" charset="0"/>
              </a:rPr>
              <a:t>Unbound </a:t>
            </a:r>
            <a:r>
              <a:rPr lang="en-US" sz="1400" b="1" dirty="0" err="1" smtClean="0">
                <a:solidFill>
                  <a:srgbClr val="000000"/>
                </a:solidFill>
                <a:latin typeface="Arial"/>
                <a:ea typeface="ＭＳ Ｐゴシック" charset="0"/>
              </a:rPr>
              <a:t>cDNA</a:t>
            </a:r>
            <a:endParaRPr lang="en-US" sz="1400" b="1" dirty="0" smtClean="0">
              <a:solidFill>
                <a:srgbClr val="000000"/>
              </a:solidFill>
              <a:latin typeface="Arial"/>
              <a:ea typeface="ＭＳ Ｐゴシック" charset="0"/>
            </a:endParaRPr>
          </a:p>
          <a:p>
            <a:pPr eaLnBrk="0" fontAlgn="auto" hangingPunct="0">
              <a:lnSpc>
                <a:spcPts val="1600"/>
              </a:lnSpc>
              <a:spcBef>
                <a:spcPts val="0"/>
              </a:spcBef>
              <a:spcAft>
                <a:spcPts val="0"/>
              </a:spcAft>
              <a:defRPr/>
            </a:pPr>
            <a:r>
              <a:rPr lang="en-US" sz="1400" b="1" dirty="0" smtClean="0">
                <a:solidFill>
                  <a:srgbClr val="000000"/>
                </a:solidFill>
                <a:latin typeface="Arial"/>
                <a:ea typeface="ＭＳ Ｐゴシック" charset="0"/>
              </a:rPr>
              <a:t>rinsed away</a:t>
            </a:r>
            <a:endParaRPr lang="en-US" sz="1400" b="1" dirty="0">
              <a:solidFill>
                <a:srgbClr val="000000"/>
              </a:solidFill>
              <a:latin typeface="Arial"/>
              <a:ea typeface="ＭＳ Ｐゴシック" charset="0"/>
            </a:endParaRPr>
          </a:p>
        </p:txBody>
      </p:sp>
      <p:sp>
        <p:nvSpPr>
          <p:cNvPr id="11" name="TextBox 15"/>
          <p:cNvSpPr txBox="1">
            <a:spLocks noChangeArrowheads="1"/>
          </p:cNvSpPr>
          <p:nvPr/>
        </p:nvSpPr>
        <p:spPr bwMode="auto">
          <a:xfrm>
            <a:off x="2465435" y="4420414"/>
            <a:ext cx="10130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Fluorescent</a:t>
            </a:r>
          </a:p>
          <a:p>
            <a:pPr eaLnBrk="0" hangingPunct="0"/>
            <a:r>
              <a:rPr lang="en-US" sz="1400" b="1" dirty="0" smtClean="0">
                <a:solidFill>
                  <a:srgbClr val="000000"/>
                </a:solidFill>
                <a:latin typeface="Arial"/>
                <a:ea typeface="ＭＳ Ｐゴシック" charset="0"/>
              </a:rPr>
              <a:t>spot</a:t>
            </a:r>
            <a:endParaRPr lang="en-US" sz="1400" b="1" dirty="0">
              <a:solidFill>
                <a:srgbClr val="000000"/>
              </a:solidFill>
              <a:latin typeface="Arial"/>
              <a:ea typeface="ＭＳ Ｐゴシック" charset="0"/>
            </a:endParaRPr>
          </a:p>
        </p:txBody>
      </p:sp>
      <p:sp>
        <p:nvSpPr>
          <p:cNvPr id="12" name="TextBox 17"/>
          <p:cNvSpPr txBox="1">
            <a:spLocks noChangeArrowheads="1"/>
          </p:cNvSpPr>
          <p:nvPr/>
        </p:nvSpPr>
        <p:spPr bwMode="auto">
          <a:xfrm>
            <a:off x="2468610" y="4999852"/>
            <a:ext cx="10130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smtClean="0">
                <a:solidFill>
                  <a:srgbClr val="000000"/>
                </a:solidFill>
                <a:latin typeface="Arial"/>
                <a:ea typeface="ＭＳ Ｐゴシック" charset="0"/>
              </a:rPr>
              <a:t>Fluorescent</a:t>
            </a:r>
          </a:p>
          <a:p>
            <a:pPr eaLnBrk="0" hangingPunct="0"/>
            <a:r>
              <a:rPr lang="en-US" sz="1400" b="1" smtClean="0">
                <a:solidFill>
                  <a:srgbClr val="000000"/>
                </a:solidFill>
                <a:latin typeface="Arial"/>
                <a:ea typeface="ＭＳ Ｐゴシック" charset="0"/>
              </a:rPr>
              <a:t>cDNA</a:t>
            </a:r>
            <a:endParaRPr lang="en-US" sz="1400" b="1" dirty="0">
              <a:solidFill>
                <a:srgbClr val="000000"/>
              </a:solidFill>
              <a:latin typeface="Arial"/>
              <a:ea typeface="ＭＳ Ｐゴシック" charset="0"/>
            </a:endParaRPr>
          </a:p>
        </p:txBody>
      </p:sp>
      <p:sp>
        <p:nvSpPr>
          <p:cNvPr id="13" name="TextBox 25"/>
          <p:cNvSpPr txBox="1">
            <a:spLocks noChangeArrowheads="1"/>
          </p:cNvSpPr>
          <p:nvPr/>
        </p:nvSpPr>
        <p:spPr bwMode="auto">
          <a:xfrm>
            <a:off x="5254673" y="4101326"/>
            <a:ext cx="17376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err="1">
                <a:solidFill>
                  <a:srgbClr val="000000"/>
                </a:solidFill>
                <a:latin typeface="Arial"/>
                <a:ea typeface="ＭＳ Ｐゴシック" charset="0"/>
              </a:rPr>
              <a:t>Nonfluorescent</a:t>
            </a:r>
            <a:r>
              <a:rPr lang="en-US" sz="1400" b="1" dirty="0">
                <a:solidFill>
                  <a:srgbClr val="000000"/>
                </a:solidFill>
                <a:latin typeface="Arial"/>
                <a:ea typeface="ＭＳ Ｐゴシック" charset="0"/>
              </a:rPr>
              <a:t> spot</a:t>
            </a:r>
          </a:p>
        </p:txBody>
      </p:sp>
      <p:sp>
        <p:nvSpPr>
          <p:cNvPr id="14" name="TextBox 20"/>
          <p:cNvSpPr txBox="1">
            <a:spLocks noChangeArrowheads="1"/>
          </p:cNvSpPr>
          <p:nvPr/>
        </p:nvSpPr>
        <p:spPr bwMode="auto">
          <a:xfrm>
            <a:off x="5330031" y="5772145"/>
            <a:ext cx="13606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DNA microarray</a:t>
            </a:r>
          </a:p>
          <a:p>
            <a:pPr eaLnBrk="0" hangingPunct="0"/>
            <a:r>
              <a:rPr lang="en-US" sz="1400" b="1" dirty="0" smtClean="0">
                <a:solidFill>
                  <a:srgbClr val="000000"/>
                </a:solidFill>
                <a:latin typeface="Arial"/>
                <a:ea typeface="ＭＳ Ｐゴシック" charset="0"/>
              </a:rPr>
              <a:t>(6,400 genes)</a:t>
            </a:r>
          </a:p>
        </p:txBody>
      </p:sp>
      <p:sp>
        <p:nvSpPr>
          <p:cNvPr id="15" name="TextBox 21"/>
          <p:cNvSpPr txBox="1">
            <a:spLocks noChangeArrowheads="1"/>
          </p:cNvSpPr>
          <p:nvPr/>
        </p:nvSpPr>
        <p:spPr bwMode="auto">
          <a:xfrm>
            <a:off x="2853765" y="6183863"/>
            <a:ext cx="135133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ts val="1620"/>
              </a:lnSpc>
            </a:pPr>
            <a:r>
              <a:rPr lang="en-US" sz="1400" b="1" dirty="0">
                <a:solidFill>
                  <a:srgbClr val="000000"/>
                </a:solidFill>
                <a:latin typeface="Arial"/>
                <a:ea typeface="ＭＳ Ｐゴシック" charset="0"/>
              </a:rPr>
              <a:t>DNA of </a:t>
            </a:r>
            <a:r>
              <a:rPr lang="en-US" sz="1400" b="1" dirty="0" smtClean="0">
                <a:solidFill>
                  <a:srgbClr val="000000"/>
                </a:solidFill>
                <a:latin typeface="Arial"/>
                <a:ea typeface="ＭＳ Ｐゴシック" charset="0"/>
              </a:rPr>
              <a:t>an</a:t>
            </a:r>
          </a:p>
          <a:p>
            <a:pPr algn="r" eaLnBrk="0" hangingPunct="0">
              <a:lnSpc>
                <a:spcPts val="1620"/>
              </a:lnSpc>
            </a:pPr>
            <a:r>
              <a:rPr lang="en-US" sz="1400" b="1" dirty="0">
                <a:solidFill>
                  <a:srgbClr val="000000"/>
                </a:solidFill>
                <a:latin typeface="Arial"/>
                <a:ea typeface="ＭＳ Ｐゴシック" charset="0"/>
              </a:rPr>
              <a:t>expressed gene</a:t>
            </a:r>
          </a:p>
        </p:txBody>
      </p:sp>
      <p:sp>
        <p:nvSpPr>
          <p:cNvPr id="16" name="TextBox 21"/>
          <p:cNvSpPr txBox="1">
            <a:spLocks noChangeArrowheads="1"/>
          </p:cNvSpPr>
          <p:nvPr/>
        </p:nvSpPr>
        <p:spPr bwMode="auto">
          <a:xfrm>
            <a:off x="4338757" y="6181482"/>
            <a:ext cx="156934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10"/>
              </a:lnSpc>
            </a:pPr>
            <a:r>
              <a:rPr lang="en-US" sz="1400" b="1" dirty="0">
                <a:solidFill>
                  <a:srgbClr val="000000"/>
                </a:solidFill>
                <a:latin typeface="Arial"/>
                <a:ea typeface="ＭＳ Ｐゴシック" charset="0"/>
              </a:rPr>
              <a:t>DNA of </a:t>
            </a:r>
            <a:r>
              <a:rPr lang="en-US" sz="1400" b="1" dirty="0" smtClean="0">
                <a:solidFill>
                  <a:srgbClr val="000000"/>
                </a:solidFill>
                <a:latin typeface="Arial"/>
                <a:ea typeface="ＭＳ Ｐゴシック" charset="0"/>
              </a:rPr>
              <a:t>an</a:t>
            </a:r>
          </a:p>
          <a:p>
            <a:pPr eaLnBrk="0" hangingPunct="0">
              <a:lnSpc>
                <a:spcPts val="1610"/>
              </a:lnSpc>
            </a:pPr>
            <a:r>
              <a:rPr lang="en-US" sz="1400" b="1" dirty="0" smtClean="0">
                <a:solidFill>
                  <a:srgbClr val="000000"/>
                </a:solidFill>
                <a:latin typeface="Arial"/>
                <a:ea typeface="ＭＳ Ｐゴシック" charset="0"/>
              </a:rPr>
              <a:t>unexpressed </a:t>
            </a:r>
            <a:r>
              <a:rPr lang="en-US" sz="1400" b="1" dirty="0">
                <a:solidFill>
                  <a:srgbClr val="000000"/>
                </a:solidFill>
                <a:latin typeface="Arial"/>
                <a:ea typeface="ＭＳ Ｐゴシック" charset="0"/>
              </a:rPr>
              <a:t>gene</a:t>
            </a:r>
          </a:p>
        </p:txBody>
      </p:sp>
      <p:sp>
        <p:nvSpPr>
          <p:cNvPr id="17" name="Freeform 16"/>
          <p:cNvSpPr/>
          <p:nvPr/>
        </p:nvSpPr>
        <p:spPr>
          <a:xfrm>
            <a:off x="4493419" y="2214563"/>
            <a:ext cx="350044" cy="45719"/>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Freeform 17"/>
          <p:cNvSpPr/>
          <p:nvPr/>
        </p:nvSpPr>
        <p:spPr>
          <a:xfrm flipV="1">
            <a:off x="4448175" y="4229099"/>
            <a:ext cx="762000" cy="492919"/>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Freeform 19"/>
          <p:cNvSpPr/>
          <p:nvPr/>
        </p:nvSpPr>
        <p:spPr>
          <a:xfrm flipH="1" flipV="1">
            <a:off x="3554291" y="4555332"/>
            <a:ext cx="486690" cy="16668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Freeform 20"/>
          <p:cNvSpPr/>
          <p:nvPr/>
        </p:nvSpPr>
        <p:spPr>
          <a:xfrm flipH="1" flipV="1">
            <a:off x="3320470" y="5215294"/>
            <a:ext cx="275218" cy="30920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flipH="1">
            <a:off x="3797635" y="5772144"/>
            <a:ext cx="0" cy="41171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Freeform 22"/>
          <p:cNvSpPr/>
          <p:nvPr/>
        </p:nvSpPr>
        <p:spPr>
          <a:xfrm flipH="1">
            <a:off x="4742511" y="5674511"/>
            <a:ext cx="0" cy="51649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24" name="Group 23"/>
          <p:cNvGrpSpPr/>
          <p:nvPr/>
        </p:nvGrpSpPr>
        <p:grpSpPr>
          <a:xfrm>
            <a:off x="2492790" y="3829590"/>
            <a:ext cx="274320" cy="275725"/>
            <a:chOff x="5736750" y="566159"/>
            <a:chExt cx="253283" cy="250078"/>
          </a:xfrm>
        </p:grpSpPr>
        <p:sp>
          <p:nvSpPr>
            <p:cNvPr id="25" name="Oval 24"/>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TextBox 25"/>
            <p:cNvSpPr txBox="1"/>
            <p:nvPr/>
          </p:nvSpPr>
          <p:spPr>
            <a:xfrm>
              <a:off x="5812203" y="572196"/>
              <a:ext cx="113814" cy="2440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4</a:t>
              </a:r>
              <a:endParaRPr lang="en-US" sz="1586" b="1" dirty="0">
                <a:solidFill>
                  <a:srgbClr val="FFFFFF"/>
                </a:solidFill>
                <a:latin typeface="Arial"/>
                <a:ea typeface="ＭＳ Ｐゴシック" charset="0"/>
              </a:endParaRPr>
            </a:p>
          </p:txBody>
        </p:sp>
      </p:grpSp>
      <p:grpSp>
        <p:nvGrpSpPr>
          <p:cNvPr id="27" name="Group 26"/>
          <p:cNvGrpSpPr/>
          <p:nvPr/>
        </p:nvGrpSpPr>
        <p:grpSpPr>
          <a:xfrm>
            <a:off x="1940340" y="3066919"/>
            <a:ext cx="274320" cy="269069"/>
            <a:chOff x="5736750" y="566159"/>
            <a:chExt cx="253283" cy="244041"/>
          </a:xfrm>
        </p:grpSpPr>
        <p:sp>
          <p:nvSpPr>
            <p:cNvPr id="28" name="Oval 27"/>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TextBox 28"/>
            <p:cNvSpPr txBox="1"/>
            <p:nvPr/>
          </p:nvSpPr>
          <p:spPr>
            <a:xfrm>
              <a:off x="5812203" y="572196"/>
              <a:ext cx="105086" cy="2213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3</a:t>
              </a:r>
              <a:endParaRPr lang="en-US" sz="1586" b="1" dirty="0">
                <a:solidFill>
                  <a:srgbClr val="FFFFFF"/>
                </a:solidFill>
                <a:latin typeface="Arial"/>
                <a:ea typeface="ＭＳ Ｐゴシック" charset="0"/>
              </a:endParaRPr>
            </a:p>
          </p:txBody>
        </p:sp>
      </p:grpSp>
      <p:grpSp>
        <p:nvGrpSpPr>
          <p:cNvPr id="30" name="Group 29"/>
          <p:cNvGrpSpPr/>
          <p:nvPr/>
        </p:nvGrpSpPr>
        <p:grpSpPr>
          <a:xfrm>
            <a:off x="1939288" y="2082530"/>
            <a:ext cx="274320" cy="269069"/>
            <a:chOff x="5736750" y="566159"/>
            <a:chExt cx="253283" cy="244041"/>
          </a:xfrm>
        </p:grpSpPr>
        <p:sp>
          <p:nvSpPr>
            <p:cNvPr id="31" name="Oval 30"/>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2" name="TextBox 31"/>
            <p:cNvSpPr txBox="1"/>
            <p:nvPr/>
          </p:nvSpPr>
          <p:spPr>
            <a:xfrm>
              <a:off x="5812203" y="572196"/>
              <a:ext cx="105086" cy="2213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2</a:t>
              </a:r>
              <a:endParaRPr lang="en-US" sz="1586" b="1" dirty="0">
                <a:solidFill>
                  <a:srgbClr val="FFFFFF"/>
                </a:solidFill>
                <a:latin typeface="Arial"/>
                <a:ea typeface="ＭＳ Ｐゴシック" charset="0"/>
              </a:endParaRPr>
            </a:p>
          </p:txBody>
        </p:sp>
      </p:grpSp>
      <p:grpSp>
        <p:nvGrpSpPr>
          <p:cNvPr id="33" name="Group 32"/>
          <p:cNvGrpSpPr/>
          <p:nvPr/>
        </p:nvGrpSpPr>
        <p:grpSpPr>
          <a:xfrm>
            <a:off x="1940993" y="1089078"/>
            <a:ext cx="274320" cy="269069"/>
            <a:chOff x="5736750" y="566159"/>
            <a:chExt cx="253283" cy="244041"/>
          </a:xfrm>
        </p:grpSpPr>
        <p:sp>
          <p:nvSpPr>
            <p:cNvPr id="34" name="Oval 33"/>
            <p:cNvSpPr/>
            <p:nvPr/>
          </p:nvSpPr>
          <p:spPr>
            <a:xfrm>
              <a:off x="5736750" y="566159"/>
              <a:ext cx="253283" cy="244041"/>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5" name="TextBox 34"/>
            <p:cNvSpPr txBox="1"/>
            <p:nvPr/>
          </p:nvSpPr>
          <p:spPr>
            <a:xfrm>
              <a:off x="5812203" y="572196"/>
              <a:ext cx="105086" cy="221341"/>
            </a:xfrm>
            <a:prstGeom prst="rect">
              <a:avLst/>
            </a:prstGeom>
            <a:noFill/>
          </p:spPr>
          <p:txBody>
            <a:bodyPr wrap="none" lIns="0" tIns="0" rIns="0" bIns="0">
              <a:spAutoFit/>
            </a:bodyPr>
            <a:lstStyle/>
            <a:p>
              <a:pPr eaLnBrk="0" fontAlgn="auto" hangingPunct="0">
                <a:spcBef>
                  <a:spcPts val="0"/>
                </a:spcBef>
                <a:spcAft>
                  <a:spcPts val="0"/>
                </a:spcAft>
                <a:defRPr/>
              </a:pPr>
              <a:r>
                <a:rPr lang="en-US" sz="1586" b="1" dirty="0" smtClean="0">
                  <a:solidFill>
                    <a:srgbClr val="FFFFFF"/>
                  </a:solidFill>
                  <a:latin typeface="Arial"/>
                  <a:ea typeface="ＭＳ Ｐゴシック" charset="0"/>
                </a:rPr>
                <a:t>1</a:t>
              </a:r>
              <a:endParaRPr lang="en-US" sz="1586"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52" y="1453896"/>
            <a:ext cx="7778496" cy="395020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11.10-1</a:t>
            </a:r>
            <a:endParaRPr lang="en-US" dirty="0"/>
          </a:p>
        </p:txBody>
      </p:sp>
      <p:sp>
        <p:nvSpPr>
          <p:cNvPr id="5" name="TextBox 4"/>
          <p:cNvSpPr txBox="1"/>
          <p:nvPr/>
        </p:nvSpPr>
        <p:spPr>
          <a:xfrm>
            <a:off x="1280265" y="2800643"/>
            <a:ext cx="1919949" cy="326115"/>
          </a:xfrm>
          <a:prstGeom prst="rect">
            <a:avLst/>
          </a:prstGeom>
          <a:noFill/>
        </p:spPr>
        <p:txBody>
          <a:bodyPr wrap="none" lIns="0" tIns="0" rIns="0" bIns="0">
            <a:spAutoFit/>
          </a:bodyPr>
          <a:lstStyle/>
          <a:p>
            <a:pPr eaLnBrk="0" fontAlgn="auto" hangingPunct="0">
              <a:spcBef>
                <a:spcPts val="0"/>
              </a:spcBef>
              <a:spcAft>
                <a:spcPts val="0"/>
              </a:spcAft>
              <a:defRPr/>
            </a:pPr>
            <a:r>
              <a:rPr lang="en-US" sz="2119" b="1" dirty="0" smtClean="0">
                <a:solidFill>
                  <a:srgbClr val="000000"/>
                </a:solidFill>
                <a:latin typeface="Arial"/>
                <a:ea typeface="ＭＳ Ｐゴシック" charset="0"/>
              </a:rPr>
              <a:t>mRNA </a:t>
            </a:r>
            <a:r>
              <a:rPr lang="en-US" sz="2119" b="1" dirty="0">
                <a:solidFill>
                  <a:srgbClr val="000000"/>
                </a:solidFill>
                <a:latin typeface="Arial"/>
                <a:ea typeface="ＭＳ Ｐゴシック" charset="0"/>
              </a:rPr>
              <a:t>isolated</a:t>
            </a:r>
          </a:p>
        </p:txBody>
      </p:sp>
      <p:sp>
        <p:nvSpPr>
          <p:cNvPr id="6" name="TextBox 5"/>
          <p:cNvSpPr txBox="1"/>
          <p:nvPr/>
        </p:nvSpPr>
        <p:spPr>
          <a:xfrm>
            <a:off x="4133002" y="3226884"/>
            <a:ext cx="4319644" cy="652230"/>
          </a:xfrm>
          <a:prstGeom prst="rect">
            <a:avLst/>
          </a:prstGeom>
          <a:noFill/>
        </p:spPr>
        <p:txBody>
          <a:bodyPr wrap="none" lIns="0" tIns="0" rIns="0" bIns="0">
            <a:spAutoFit/>
          </a:bodyPr>
          <a:lstStyle/>
          <a:p>
            <a:pPr eaLnBrk="0" fontAlgn="auto" hangingPunct="0">
              <a:lnSpc>
                <a:spcPts val="2450"/>
              </a:lnSpc>
              <a:spcBef>
                <a:spcPts val="0"/>
              </a:spcBef>
              <a:spcAft>
                <a:spcPts val="0"/>
              </a:spcAft>
              <a:defRPr/>
            </a:pPr>
            <a:r>
              <a:rPr lang="en-US" sz="2119" b="1" dirty="0" smtClean="0">
                <a:solidFill>
                  <a:srgbClr val="000000"/>
                </a:solidFill>
                <a:latin typeface="Arial"/>
                <a:ea typeface="ＭＳ Ｐゴシック" charset="0"/>
              </a:rPr>
              <a:t>Reverse transcriptase combined</a:t>
            </a:r>
          </a:p>
          <a:p>
            <a:pPr eaLnBrk="0" fontAlgn="auto" hangingPunct="0">
              <a:lnSpc>
                <a:spcPts val="2450"/>
              </a:lnSpc>
              <a:spcBef>
                <a:spcPts val="0"/>
              </a:spcBef>
              <a:spcAft>
                <a:spcPts val="0"/>
              </a:spcAft>
              <a:defRPr/>
            </a:pPr>
            <a:r>
              <a:rPr lang="en-US" sz="2119" b="1" dirty="0" smtClean="0">
                <a:solidFill>
                  <a:srgbClr val="000000"/>
                </a:solidFill>
                <a:latin typeface="Arial"/>
                <a:ea typeface="ＭＳ Ｐゴシック" charset="0"/>
              </a:rPr>
              <a:t>with fluorescent DNA nucleotides</a:t>
            </a:r>
            <a:endParaRPr lang="en-US" sz="2119" b="1" dirty="0">
              <a:solidFill>
                <a:srgbClr val="000000"/>
              </a:solidFill>
              <a:latin typeface="Arial"/>
              <a:ea typeface="ＭＳ Ｐゴシック" charset="0"/>
            </a:endParaRPr>
          </a:p>
        </p:txBody>
      </p:sp>
      <p:sp>
        <p:nvSpPr>
          <p:cNvPr id="7" name="TextBox 6"/>
          <p:cNvSpPr txBox="1"/>
          <p:nvPr/>
        </p:nvSpPr>
        <p:spPr>
          <a:xfrm>
            <a:off x="1277876" y="4319084"/>
            <a:ext cx="1512786" cy="652230"/>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119" b="1" dirty="0" err="1" smtClean="0">
                <a:solidFill>
                  <a:srgbClr val="000000"/>
                </a:solidFill>
                <a:latin typeface="Arial"/>
                <a:ea typeface="ＭＳ Ｐゴシック" charset="0"/>
              </a:rPr>
              <a:t>cDNA</a:t>
            </a:r>
            <a:r>
              <a:rPr lang="en-US" sz="2119" b="1" dirty="0" smtClean="0">
                <a:solidFill>
                  <a:srgbClr val="000000"/>
                </a:solidFill>
                <a:latin typeface="Arial"/>
                <a:ea typeface="ＭＳ Ｐゴシック" charset="0"/>
              </a:rPr>
              <a:t> made</a:t>
            </a:r>
          </a:p>
          <a:p>
            <a:pPr eaLnBrk="0" fontAlgn="auto" hangingPunct="0">
              <a:lnSpc>
                <a:spcPts val="2500"/>
              </a:lnSpc>
              <a:spcBef>
                <a:spcPts val="0"/>
              </a:spcBef>
              <a:spcAft>
                <a:spcPts val="0"/>
              </a:spcAft>
              <a:defRPr/>
            </a:pPr>
            <a:r>
              <a:rPr lang="en-US" sz="2119" b="1" dirty="0" smtClean="0">
                <a:solidFill>
                  <a:srgbClr val="000000"/>
                </a:solidFill>
                <a:latin typeface="Arial"/>
                <a:ea typeface="ＭＳ Ｐゴシック" charset="0"/>
              </a:rPr>
              <a:t>from mRNA</a:t>
            </a:r>
            <a:endParaRPr lang="en-US" sz="2119" b="1" dirty="0">
              <a:solidFill>
                <a:srgbClr val="000000"/>
              </a:solidFill>
              <a:latin typeface="Arial"/>
              <a:ea typeface="ＭＳ Ｐゴシック" charset="0"/>
            </a:endParaRPr>
          </a:p>
        </p:txBody>
      </p:sp>
      <p:sp>
        <p:nvSpPr>
          <p:cNvPr id="8" name="TextBox 7"/>
          <p:cNvSpPr txBox="1"/>
          <p:nvPr/>
        </p:nvSpPr>
        <p:spPr>
          <a:xfrm>
            <a:off x="5166464" y="4368297"/>
            <a:ext cx="2353208" cy="326115"/>
          </a:xfrm>
          <a:prstGeom prst="rect">
            <a:avLst/>
          </a:prstGeom>
          <a:noFill/>
        </p:spPr>
        <p:txBody>
          <a:bodyPr wrap="none" lIns="0" tIns="0" rIns="0" bIns="0">
            <a:spAutoFit/>
          </a:bodyPr>
          <a:lstStyle/>
          <a:p>
            <a:pPr eaLnBrk="0" fontAlgn="auto" hangingPunct="0">
              <a:spcBef>
                <a:spcPts val="0"/>
              </a:spcBef>
              <a:spcAft>
                <a:spcPts val="0"/>
              </a:spcAft>
              <a:defRPr/>
            </a:pPr>
            <a:r>
              <a:rPr lang="en-US" sz="2119" b="1" dirty="0">
                <a:solidFill>
                  <a:srgbClr val="000000"/>
                </a:solidFill>
                <a:latin typeface="Arial"/>
                <a:ea typeface="ＭＳ Ｐゴシック" charset="0"/>
              </a:rPr>
              <a:t>Fluorescent </a:t>
            </a:r>
            <a:r>
              <a:rPr lang="en-US" sz="2119" b="1" dirty="0" err="1">
                <a:solidFill>
                  <a:srgbClr val="000000"/>
                </a:solidFill>
                <a:latin typeface="Arial"/>
                <a:ea typeface="ＭＳ Ｐゴシック" charset="0"/>
              </a:rPr>
              <a:t>cDNA</a:t>
            </a:r>
            <a:endParaRPr lang="en-US" sz="2119" b="1" dirty="0">
              <a:solidFill>
                <a:srgbClr val="000000"/>
              </a:solidFill>
              <a:latin typeface="Arial"/>
              <a:ea typeface="ＭＳ Ｐゴシック" charset="0"/>
            </a:endParaRPr>
          </a:p>
        </p:txBody>
      </p:sp>
      <p:sp>
        <p:nvSpPr>
          <p:cNvPr id="9" name="Freeform 8"/>
          <p:cNvSpPr/>
          <p:nvPr/>
        </p:nvSpPr>
        <p:spPr>
          <a:xfrm>
            <a:off x="4610100" y="4471988"/>
            <a:ext cx="514350" cy="5936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0" name="Group 9"/>
          <p:cNvGrpSpPr/>
          <p:nvPr/>
        </p:nvGrpSpPr>
        <p:grpSpPr>
          <a:xfrm>
            <a:off x="739081" y="2753378"/>
            <a:ext cx="420624" cy="420624"/>
            <a:chOff x="5777859" y="1058109"/>
            <a:chExt cx="382436" cy="387310"/>
          </a:xfrm>
        </p:grpSpPr>
        <p:sp>
          <p:nvSpPr>
            <p:cNvPr id="11" name="Oval 10"/>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TextBox 3"/>
            <p:cNvSpPr txBox="1">
              <a:spLocks noChangeArrowheads="1"/>
            </p:cNvSpPr>
            <p:nvPr/>
          </p:nvSpPr>
          <p:spPr bwMode="auto">
            <a:xfrm>
              <a:off x="5886449" y="1066085"/>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FFFFFF"/>
                  </a:solidFill>
                  <a:latin typeface="Arial"/>
                  <a:ea typeface="ＭＳ Ｐゴシック" charset="0"/>
                </a:rPr>
                <a:t>1</a:t>
              </a:r>
              <a:endParaRPr lang="en-US" b="1" dirty="0">
                <a:solidFill>
                  <a:srgbClr val="FFFFFF"/>
                </a:solidFill>
                <a:latin typeface="Arial"/>
                <a:ea typeface="ＭＳ Ｐゴシック" charset="0"/>
              </a:endParaRPr>
            </a:p>
          </p:txBody>
        </p:sp>
      </p:grpSp>
      <p:grpSp>
        <p:nvGrpSpPr>
          <p:cNvPr id="13" name="Group 12"/>
          <p:cNvGrpSpPr/>
          <p:nvPr/>
        </p:nvGrpSpPr>
        <p:grpSpPr>
          <a:xfrm>
            <a:off x="741462" y="4260405"/>
            <a:ext cx="420624" cy="420624"/>
            <a:chOff x="5777859" y="1058109"/>
            <a:chExt cx="382436" cy="387310"/>
          </a:xfrm>
        </p:grpSpPr>
        <p:sp>
          <p:nvSpPr>
            <p:cNvPr id="14" name="Oval 13"/>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TextBox 3"/>
            <p:cNvSpPr txBox="1">
              <a:spLocks noChangeArrowheads="1"/>
            </p:cNvSpPr>
            <p:nvPr/>
          </p:nvSpPr>
          <p:spPr bwMode="auto">
            <a:xfrm>
              <a:off x="5886449" y="1066085"/>
              <a:ext cx="155950" cy="3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FFFFFF"/>
                  </a:solidFill>
                  <a:latin typeface="Arial"/>
                  <a:ea typeface="ＭＳ Ｐゴシック" charset="0"/>
                </a:rPr>
                <a:t>2</a:t>
              </a:r>
              <a:endParaRPr lang="en-US"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56" y="1648968"/>
            <a:ext cx="8095488" cy="3560064"/>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11.10-2</a:t>
            </a:r>
            <a:endParaRPr lang="en-US" dirty="0"/>
          </a:p>
        </p:txBody>
      </p:sp>
      <p:sp>
        <p:nvSpPr>
          <p:cNvPr id="4" name="TextBox 3"/>
          <p:cNvSpPr txBox="1"/>
          <p:nvPr/>
        </p:nvSpPr>
        <p:spPr>
          <a:xfrm>
            <a:off x="1112840" y="2453135"/>
            <a:ext cx="1933222" cy="652230"/>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119" b="1" dirty="0" err="1" smtClean="0">
                <a:solidFill>
                  <a:srgbClr val="000000"/>
                </a:solidFill>
                <a:latin typeface="Arial"/>
                <a:ea typeface="ＭＳ Ｐゴシック" charset="0"/>
              </a:rPr>
              <a:t>cDNA</a:t>
            </a:r>
            <a:r>
              <a:rPr lang="en-US" sz="2119" b="1" dirty="0" smtClean="0">
                <a:solidFill>
                  <a:srgbClr val="000000"/>
                </a:solidFill>
                <a:latin typeface="Arial"/>
                <a:ea typeface="ＭＳ Ｐゴシック" charset="0"/>
              </a:rPr>
              <a:t> mixture</a:t>
            </a:r>
          </a:p>
          <a:p>
            <a:pPr eaLnBrk="0" fontAlgn="auto" hangingPunct="0">
              <a:lnSpc>
                <a:spcPts val="2500"/>
              </a:lnSpc>
              <a:spcBef>
                <a:spcPts val="0"/>
              </a:spcBef>
              <a:spcAft>
                <a:spcPts val="0"/>
              </a:spcAft>
              <a:defRPr/>
            </a:pPr>
            <a:r>
              <a:rPr lang="en-US" sz="2119" b="1" dirty="0" smtClean="0">
                <a:solidFill>
                  <a:srgbClr val="000000"/>
                </a:solidFill>
                <a:latin typeface="Arial"/>
                <a:ea typeface="ＭＳ Ｐゴシック" charset="0"/>
              </a:rPr>
              <a:t>added to spots</a:t>
            </a:r>
            <a:endParaRPr lang="en-US" sz="2119" b="1" dirty="0">
              <a:solidFill>
                <a:srgbClr val="000000"/>
              </a:solidFill>
              <a:latin typeface="Arial"/>
              <a:ea typeface="ＭＳ Ｐゴシック" charset="0"/>
            </a:endParaRPr>
          </a:p>
        </p:txBody>
      </p:sp>
      <p:sp>
        <p:nvSpPr>
          <p:cNvPr id="5" name="TextBox 4"/>
          <p:cNvSpPr txBox="1"/>
          <p:nvPr/>
        </p:nvSpPr>
        <p:spPr>
          <a:xfrm>
            <a:off x="5006976" y="1621290"/>
            <a:ext cx="3595087" cy="978345"/>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119" b="1" dirty="0" smtClean="0">
                <a:solidFill>
                  <a:srgbClr val="000000"/>
                </a:solidFill>
                <a:latin typeface="Arial"/>
                <a:ea typeface="ＭＳ Ｐゴシック" charset="0"/>
              </a:rPr>
              <a:t>DNA microarray</a:t>
            </a:r>
          </a:p>
          <a:p>
            <a:pPr eaLnBrk="0" fontAlgn="auto" hangingPunct="0">
              <a:lnSpc>
                <a:spcPts val="2500"/>
              </a:lnSpc>
              <a:spcBef>
                <a:spcPts val="0"/>
              </a:spcBef>
              <a:spcAft>
                <a:spcPts val="0"/>
              </a:spcAft>
              <a:defRPr/>
            </a:pPr>
            <a:r>
              <a:rPr lang="en-US" sz="2119" b="1" dirty="0" smtClean="0">
                <a:solidFill>
                  <a:srgbClr val="000000"/>
                </a:solidFill>
                <a:latin typeface="Arial"/>
                <a:ea typeface="ＭＳ Ｐゴシック" charset="0"/>
              </a:rPr>
              <a:t>(each spot contains</a:t>
            </a:r>
          </a:p>
          <a:p>
            <a:pPr eaLnBrk="0" fontAlgn="auto" hangingPunct="0">
              <a:lnSpc>
                <a:spcPts val="2500"/>
              </a:lnSpc>
              <a:spcBef>
                <a:spcPts val="0"/>
              </a:spcBef>
              <a:spcAft>
                <a:spcPts val="0"/>
              </a:spcAft>
              <a:defRPr/>
            </a:pPr>
            <a:r>
              <a:rPr lang="en-US" sz="2119" b="1" dirty="0" smtClean="0">
                <a:solidFill>
                  <a:srgbClr val="000000"/>
                </a:solidFill>
                <a:latin typeface="Arial"/>
                <a:ea typeface="ＭＳ Ｐゴシック" charset="0"/>
              </a:rPr>
              <a:t>DNA from a particular gene)</a:t>
            </a:r>
            <a:endParaRPr lang="en-US" sz="2119" b="1" dirty="0">
              <a:solidFill>
                <a:srgbClr val="000000"/>
              </a:solidFill>
              <a:latin typeface="Arial"/>
              <a:ea typeface="ＭＳ Ｐゴシック" charset="0"/>
            </a:endParaRPr>
          </a:p>
        </p:txBody>
      </p:sp>
      <p:sp>
        <p:nvSpPr>
          <p:cNvPr id="6" name="TextBox 5"/>
          <p:cNvSpPr txBox="1"/>
          <p:nvPr/>
        </p:nvSpPr>
        <p:spPr>
          <a:xfrm>
            <a:off x="1956593" y="3608477"/>
            <a:ext cx="2008563" cy="652230"/>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119" b="1" dirty="0" smtClean="0">
                <a:solidFill>
                  <a:srgbClr val="000000"/>
                </a:solidFill>
                <a:latin typeface="Arial"/>
                <a:ea typeface="ＭＳ Ｐゴシック" charset="0"/>
              </a:rPr>
              <a:t>Unbound </a:t>
            </a:r>
            <a:r>
              <a:rPr lang="en-US" sz="2119" b="1" dirty="0" err="1" smtClean="0">
                <a:solidFill>
                  <a:srgbClr val="000000"/>
                </a:solidFill>
                <a:latin typeface="Arial"/>
                <a:ea typeface="ＭＳ Ｐゴシック" charset="0"/>
              </a:rPr>
              <a:t>cDNA</a:t>
            </a:r>
            <a:endParaRPr lang="en-US" sz="2119" b="1" dirty="0" smtClean="0">
              <a:solidFill>
                <a:srgbClr val="000000"/>
              </a:solidFill>
              <a:latin typeface="Arial"/>
              <a:ea typeface="ＭＳ Ｐゴシック" charset="0"/>
            </a:endParaRPr>
          </a:p>
          <a:p>
            <a:pPr eaLnBrk="0" fontAlgn="auto" hangingPunct="0">
              <a:lnSpc>
                <a:spcPts val="2500"/>
              </a:lnSpc>
              <a:spcBef>
                <a:spcPts val="0"/>
              </a:spcBef>
              <a:spcAft>
                <a:spcPts val="0"/>
              </a:spcAft>
              <a:defRPr/>
            </a:pPr>
            <a:r>
              <a:rPr lang="en-US" sz="2119" b="1" dirty="0" smtClean="0">
                <a:solidFill>
                  <a:srgbClr val="000000"/>
                </a:solidFill>
                <a:latin typeface="Arial"/>
                <a:ea typeface="ＭＳ Ｐゴシック" charset="0"/>
              </a:rPr>
              <a:t>rinsed away</a:t>
            </a:r>
            <a:endParaRPr lang="en-US" sz="2119" b="1" dirty="0">
              <a:solidFill>
                <a:srgbClr val="000000"/>
              </a:solidFill>
              <a:latin typeface="Arial"/>
              <a:ea typeface="ＭＳ Ｐゴシック" charset="0"/>
            </a:endParaRPr>
          </a:p>
        </p:txBody>
      </p:sp>
      <p:sp>
        <p:nvSpPr>
          <p:cNvPr id="7" name="TextBox 6"/>
          <p:cNvSpPr txBox="1"/>
          <p:nvPr/>
        </p:nvSpPr>
        <p:spPr>
          <a:xfrm>
            <a:off x="1376363" y="4470058"/>
            <a:ext cx="1540486" cy="652230"/>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119" b="1" dirty="0" smtClean="0">
                <a:solidFill>
                  <a:srgbClr val="000000"/>
                </a:solidFill>
                <a:latin typeface="Arial"/>
                <a:ea typeface="ＭＳ Ｐゴシック" charset="0"/>
              </a:rPr>
              <a:t>Fluorescent</a:t>
            </a:r>
          </a:p>
          <a:p>
            <a:pPr eaLnBrk="0" fontAlgn="auto" hangingPunct="0">
              <a:lnSpc>
                <a:spcPts val="2500"/>
              </a:lnSpc>
              <a:spcBef>
                <a:spcPts val="0"/>
              </a:spcBef>
              <a:spcAft>
                <a:spcPts val="0"/>
              </a:spcAft>
              <a:defRPr/>
            </a:pPr>
            <a:r>
              <a:rPr lang="en-US" sz="2119" b="1" dirty="0" smtClean="0">
                <a:solidFill>
                  <a:srgbClr val="000000"/>
                </a:solidFill>
                <a:latin typeface="Arial"/>
                <a:ea typeface="ＭＳ Ｐゴシック" charset="0"/>
              </a:rPr>
              <a:t>spot</a:t>
            </a:r>
            <a:endParaRPr lang="en-US" sz="2119" b="1" dirty="0">
              <a:solidFill>
                <a:srgbClr val="000000"/>
              </a:solidFill>
              <a:latin typeface="Arial"/>
              <a:ea typeface="ＭＳ Ｐゴシック" charset="0"/>
            </a:endParaRPr>
          </a:p>
        </p:txBody>
      </p:sp>
      <p:sp>
        <p:nvSpPr>
          <p:cNvPr id="8" name="TextBox 7"/>
          <p:cNvSpPr txBox="1"/>
          <p:nvPr/>
        </p:nvSpPr>
        <p:spPr>
          <a:xfrm>
            <a:off x="5606257" y="3973965"/>
            <a:ext cx="2641749" cy="326115"/>
          </a:xfrm>
          <a:prstGeom prst="rect">
            <a:avLst/>
          </a:prstGeom>
          <a:noFill/>
        </p:spPr>
        <p:txBody>
          <a:bodyPr wrap="none" lIns="0" tIns="0" rIns="0" bIns="0">
            <a:spAutoFit/>
          </a:bodyPr>
          <a:lstStyle/>
          <a:p>
            <a:pPr eaLnBrk="0" fontAlgn="auto" hangingPunct="0">
              <a:spcBef>
                <a:spcPts val="0"/>
              </a:spcBef>
              <a:spcAft>
                <a:spcPts val="0"/>
              </a:spcAft>
              <a:defRPr/>
            </a:pPr>
            <a:r>
              <a:rPr lang="en-US" sz="2119" b="1" dirty="0" err="1">
                <a:solidFill>
                  <a:srgbClr val="000000"/>
                </a:solidFill>
                <a:latin typeface="Arial"/>
                <a:ea typeface="ＭＳ Ｐゴシック" charset="0"/>
              </a:rPr>
              <a:t>Nonfluorescent</a:t>
            </a:r>
            <a:r>
              <a:rPr lang="en-US" sz="2119" b="1" dirty="0">
                <a:solidFill>
                  <a:srgbClr val="000000"/>
                </a:solidFill>
                <a:latin typeface="Arial"/>
                <a:ea typeface="ＭＳ Ｐゴシック" charset="0"/>
              </a:rPr>
              <a:t> spot</a:t>
            </a:r>
          </a:p>
        </p:txBody>
      </p:sp>
      <p:sp>
        <p:nvSpPr>
          <p:cNvPr id="9" name="Freeform 8"/>
          <p:cNvSpPr/>
          <p:nvPr/>
        </p:nvSpPr>
        <p:spPr>
          <a:xfrm flipV="1">
            <a:off x="4376738" y="4164805"/>
            <a:ext cx="1154906" cy="75723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Freeform 9"/>
          <p:cNvSpPr/>
          <p:nvPr/>
        </p:nvSpPr>
        <p:spPr>
          <a:xfrm flipH="1" flipV="1">
            <a:off x="3022251" y="4656136"/>
            <a:ext cx="754411" cy="26590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4" name="Group 13"/>
          <p:cNvGrpSpPr/>
          <p:nvPr/>
        </p:nvGrpSpPr>
        <p:grpSpPr>
          <a:xfrm>
            <a:off x="1417735" y="3556511"/>
            <a:ext cx="420624" cy="420624"/>
            <a:chOff x="5777859" y="1058109"/>
            <a:chExt cx="382436" cy="387310"/>
          </a:xfrm>
        </p:grpSpPr>
        <p:sp>
          <p:nvSpPr>
            <p:cNvPr id="15" name="Oval 14"/>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Box 3"/>
            <p:cNvSpPr txBox="1">
              <a:spLocks noChangeArrowheads="1"/>
            </p:cNvSpPr>
            <p:nvPr/>
          </p:nvSpPr>
          <p:spPr bwMode="auto">
            <a:xfrm>
              <a:off x="5886449" y="1066085"/>
              <a:ext cx="155950" cy="3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FFFFFF"/>
                  </a:solidFill>
                  <a:latin typeface="Arial"/>
                  <a:ea typeface="ＭＳ Ｐゴシック" charset="0"/>
                </a:rPr>
                <a:t>4</a:t>
              </a:r>
              <a:endParaRPr lang="en-US" b="1" dirty="0">
                <a:solidFill>
                  <a:srgbClr val="FFFFFF"/>
                </a:solidFill>
                <a:latin typeface="Arial"/>
                <a:ea typeface="ＭＳ Ｐゴシック" charset="0"/>
              </a:endParaRPr>
            </a:p>
          </p:txBody>
        </p:sp>
      </p:grpSp>
      <p:grpSp>
        <p:nvGrpSpPr>
          <p:cNvPr id="17" name="Group 16"/>
          <p:cNvGrpSpPr/>
          <p:nvPr/>
        </p:nvGrpSpPr>
        <p:grpSpPr>
          <a:xfrm>
            <a:off x="581631" y="2400837"/>
            <a:ext cx="420624" cy="420624"/>
            <a:chOff x="5777859" y="1058109"/>
            <a:chExt cx="382436" cy="387310"/>
          </a:xfrm>
        </p:grpSpPr>
        <p:sp>
          <p:nvSpPr>
            <p:cNvPr id="18" name="Oval 17"/>
            <p:cNvSpPr/>
            <p:nvPr/>
          </p:nvSpPr>
          <p:spPr>
            <a:xfrm>
              <a:off x="5777859" y="1058109"/>
              <a:ext cx="382436" cy="387310"/>
            </a:xfrm>
            <a:prstGeom prst="ellipse">
              <a:avLst/>
            </a:prstGeom>
            <a:solidFill>
              <a:srgbClr val="58595B"/>
            </a:solidFill>
            <a:ln w="12700">
              <a:solidFill>
                <a:srgbClr val="58595B"/>
              </a:solidFill>
              <a:miter lim="800000"/>
              <a:tailEnd type="triangle" w="med" len="med"/>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TextBox 3"/>
            <p:cNvSpPr txBox="1">
              <a:spLocks noChangeArrowheads="1"/>
            </p:cNvSpPr>
            <p:nvPr/>
          </p:nvSpPr>
          <p:spPr bwMode="auto">
            <a:xfrm>
              <a:off x="5886449" y="1066085"/>
              <a:ext cx="155950" cy="3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FFFFFF"/>
                  </a:solidFill>
                  <a:latin typeface="Arial"/>
                  <a:ea typeface="ＭＳ Ｐゴシック" charset="0"/>
                </a:rPr>
                <a:t>3</a:t>
              </a:r>
              <a:endParaRPr lang="en-US" b="1" dirty="0">
                <a:solidFill>
                  <a:srgbClr val="FFFFFF"/>
                </a:solidFill>
                <a:latin typeface="Arial"/>
                <a:ea typeface="ＭＳ Ｐゴシック" charset="0"/>
              </a:endParaRPr>
            </a:p>
          </p:txBody>
        </p:sp>
      </p:gr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92"/>
            <a:ext cx="9144000" cy="958863"/>
          </a:xfrm>
        </p:spPr>
        <p:txBody>
          <a:bodyPr/>
          <a:lstStyle/>
          <a:p>
            <a:r>
              <a:rPr lang="en-US" dirty="0" smtClean="0"/>
              <a:t>Does every somatic cell have the same DNA?</a:t>
            </a:r>
            <a:endParaRPr lang="en-US" dirty="0"/>
          </a:p>
        </p:txBody>
      </p:sp>
      <p:sp>
        <p:nvSpPr>
          <p:cNvPr id="3" name="Content Placeholder 2"/>
          <p:cNvSpPr>
            <a:spLocks noGrp="1"/>
          </p:cNvSpPr>
          <p:nvPr>
            <p:ph idx="1"/>
          </p:nvPr>
        </p:nvSpPr>
        <p:spPr/>
        <p:txBody>
          <a:bodyPr/>
          <a:lstStyle/>
          <a:p>
            <a:r>
              <a:rPr lang="en-US" dirty="0" smtClean="0"/>
              <a:t>yes</a:t>
            </a:r>
          </a:p>
          <a:p>
            <a:r>
              <a:rPr lang="en-US" dirty="0" smtClean="0"/>
              <a:t>So then, how do we have so many different kinds of cells? </a:t>
            </a:r>
          </a:p>
          <a:p>
            <a:r>
              <a:rPr lang="en-US" dirty="0" smtClean="0"/>
              <a:t>Rene regulation</a:t>
            </a:r>
          </a:p>
          <a:p>
            <a:pPr lvl="2"/>
            <a:r>
              <a:rPr lang="en-US" dirty="0"/>
              <a:t>Cells with the same genetic information can develop into different types of cells through </a:t>
            </a:r>
            <a:r>
              <a:rPr lang="en-US" b="1" dirty="0"/>
              <a:t>gene </a:t>
            </a:r>
            <a:r>
              <a:rPr lang="en-US" b="1" dirty="0" smtClean="0"/>
              <a:t>regulation</a:t>
            </a:r>
          </a:p>
          <a:p>
            <a:pPr lvl="2"/>
            <a:r>
              <a:rPr lang="en-US" dirty="0" smtClean="0"/>
              <a:t>mechanisms </a:t>
            </a:r>
            <a:r>
              <a:rPr lang="en-US" dirty="0"/>
              <a:t>that turn </a:t>
            </a:r>
            <a:r>
              <a:rPr lang="en-US" i="1" dirty="0"/>
              <a:t>on</a:t>
            </a:r>
            <a:r>
              <a:rPr lang="en-US" dirty="0"/>
              <a:t> certain genes while other </a:t>
            </a:r>
            <a:r>
              <a:rPr lang="en-US" dirty="0" smtClean="0"/>
              <a:t>genes </a:t>
            </a:r>
            <a:r>
              <a:rPr lang="en-US" dirty="0"/>
              <a:t>remain turned </a:t>
            </a:r>
            <a:r>
              <a:rPr lang="en-US" i="1" dirty="0"/>
              <a:t>off</a:t>
            </a:r>
            <a:r>
              <a:rPr lang="en-US" dirty="0"/>
              <a:t>. </a:t>
            </a:r>
            <a:endParaRPr lang="en-US" dirty="0" smtClean="0"/>
          </a:p>
          <a:p>
            <a:pPr marL="0" indent="0">
              <a:buNone/>
            </a:pPr>
            <a:endParaRPr lang="en-US" dirty="0"/>
          </a:p>
        </p:txBody>
      </p:sp>
    </p:spTree>
    <p:extLst>
      <p:ext uri="{BB962C8B-B14F-4D97-AF65-F5344CB8AC3E}">
        <p14:creationId xmlns:p14="http://schemas.microsoft.com/office/powerpoint/2010/main" val="3020904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 y="1277112"/>
            <a:ext cx="7833360" cy="430377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11.10-3</a:t>
            </a:r>
            <a:endParaRPr lang="en-US" dirty="0"/>
          </a:p>
        </p:txBody>
      </p:sp>
      <p:sp>
        <p:nvSpPr>
          <p:cNvPr id="4" name="TextBox 2"/>
          <p:cNvSpPr txBox="1">
            <a:spLocks noChangeArrowheads="1"/>
          </p:cNvSpPr>
          <p:nvPr/>
        </p:nvSpPr>
        <p:spPr bwMode="auto">
          <a:xfrm>
            <a:off x="5474458" y="1251426"/>
            <a:ext cx="2991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err="1">
                <a:solidFill>
                  <a:srgbClr val="000000"/>
                </a:solidFill>
                <a:latin typeface="Arial"/>
                <a:ea typeface="ＭＳ Ｐゴシック" charset="0"/>
              </a:rPr>
              <a:t>Nonfluorescent</a:t>
            </a:r>
            <a:r>
              <a:rPr lang="en-US" b="1" dirty="0">
                <a:solidFill>
                  <a:srgbClr val="000000"/>
                </a:solidFill>
                <a:latin typeface="Arial"/>
                <a:ea typeface="ＭＳ Ｐゴシック" charset="0"/>
              </a:rPr>
              <a:t> spot</a:t>
            </a:r>
          </a:p>
        </p:txBody>
      </p:sp>
      <p:sp>
        <p:nvSpPr>
          <p:cNvPr id="5" name="TextBox 3"/>
          <p:cNvSpPr txBox="1">
            <a:spLocks noChangeArrowheads="1"/>
          </p:cNvSpPr>
          <p:nvPr/>
        </p:nvSpPr>
        <p:spPr bwMode="auto">
          <a:xfrm>
            <a:off x="687351" y="1816575"/>
            <a:ext cx="17440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800"/>
              </a:lnSpc>
            </a:pPr>
            <a:r>
              <a:rPr lang="en-US" b="1" dirty="0" smtClean="0">
                <a:solidFill>
                  <a:srgbClr val="000000"/>
                </a:solidFill>
                <a:latin typeface="Arial"/>
                <a:ea typeface="ＭＳ Ｐゴシック" charset="0"/>
              </a:rPr>
              <a:t>Fluorescent</a:t>
            </a:r>
          </a:p>
          <a:p>
            <a:pPr eaLnBrk="0" hangingPunct="0">
              <a:lnSpc>
                <a:spcPts val="2800"/>
              </a:lnSpc>
            </a:pPr>
            <a:r>
              <a:rPr lang="en-US" b="1" dirty="0" smtClean="0">
                <a:solidFill>
                  <a:srgbClr val="000000"/>
                </a:solidFill>
                <a:latin typeface="Arial"/>
                <a:ea typeface="ＭＳ Ｐゴシック" charset="0"/>
              </a:rPr>
              <a:t>spot</a:t>
            </a:r>
            <a:endParaRPr lang="en-US" b="1" dirty="0">
              <a:solidFill>
                <a:srgbClr val="000000"/>
              </a:solidFill>
              <a:latin typeface="Arial"/>
              <a:ea typeface="ＭＳ Ｐゴシック" charset="0"/>
            </a:endParaRPr>
          </a:p>
        </p:txBody>
      </p:sp>
      <p:sp>
        <p:nvSpPr>
          <p:cNvPr id="6" name="TextBox 5"/>
          <p:cNvSpPr txBox="1">
            <a:spLocks noChangeArrowheads="1"/>
          </p:cNvSpPr>
          <p:nvPr/>
        </p:nvSpPr>
        <p:spPr bwMode="auto">
          <a:xfrm>
            <a:off x="695289" y="2808763"/>
            <a:ext cx="17440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800"/>
              </a:lnSpc>
            </a:pPr>
            <a:r>
              <a:rPr lang="en-US" b="1" dirty="0" smtClean="0">
                <a:solidFill>
                  <a:srgbClr val="000000"/>
                </a:solidFill>
                <a:latin typeface="Arial"/>
                <a:ea typeface="ＭＳ Ｐゴシック" charset="0"/>
              </a:rPr>
              <a:t>Fluorescent</a:t>
            </a:r>
          </a:p>
          <a:p>
            <a:pPr eaLnBrk="0" hangingPunct="0">
              <a:lnSpc>
                <a:spcPts val="2800"/>
              </a:lnSpc>
            </a:pPr>
            <a:r>
              <a:rPr lang="en-US" b="1" dirty="0" err="1" smtClean="0">
                <a:solidFill>
                  <a:srgbClr val="000000"/>
                </a:solidFill>
                <a:latin typeface="Arial"/>
                <a:ea typeface="ＭＳ Ｐゴシック" charset="0"/>
              </a:rPr>
              <a:t>cDNA</a:t>
            </a:r>
            <a:endParaRPr lang="en-US" b="1" dirty="0">
              <a:solidFill>
                <a:srgbClr val="000000"/>
              </a:solidFill>
              <a:latin typeface="Arial"/>
              <a:ea typeface="ＭＳ Ｐゴシック" charset="0"/>
            </a:endParaRPr>
          </a:p>
        </p:txBody>
      </p:sp>
      <p:sp>
        <p:nvSpPr>
          <p:cNvPr id="7" name="TextBox 7"/>
          <p:cNvSpPr txBox="1">
            <a:spLocks noChangeArrowheads="1"/>
          </p:cNvSpPr>
          <p:nvPr/>
        </p:nvSpPr>
        <p:spPr bwMode="auto">
          <a:xfrm>
            <a:off x="5606220" y="4127182"/>
            <a:ext cx="23353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800"/>
              </a:lnSpc>
            </a:pPr>
            <a:r>
              <a:rPr lang="en-US" b="1" dirty="0" smtClean="0">
                <a:solidFill>
                  <a:srgbClr val="000000"/>
                </a:solidFill>
                <a:latin typeface="Arial"/>
                <a:ea typeface="ＭＳ Ｐゴシック" charset="0"/>
              </a:rPr>
              <a:t>DNA microarray</a:t>
            </a:r>
          </a:p>
          <a:p>
            <a:pPr eaLnBrk="0" hangingPunct="0">
              <a:lnSpc>
                <a:spcPts val="2800"/>
              </a:lnSpc>
            </a:pPr>
            <a:r>
              <a:rPr lang="en-US" b="1" dirty="0" smtClean="0">
                <a:solidFill>
                  <a:srgbClr val="000000"/>
                </a:solidFill>
                <a:latin typeface="Arial"/>
                <a:ea typeface="ＭＳ Ｐゴシック" charset="0"/>
              </a:rPr>
              <a:t>(6,400 genes)</a:t>
            </a:r>
            <a:endParaRPr lang="en-US" b="1" dirty="0">
              <a:solidFill>
                <a:srgbClr val="000000"/>
              </a:solidFill>
              <a:latin typeface="Arial"/>
              <a:ea typeface="ＭＳ Ｐゴシック" charset="0"/>
            </a:endParaRPr>
          </a:p>
        </p:txBody>
      </p:sp>
      <p:sp>
        <p:nvSpPr>
          <p:cNvPr id="8" name="TextBox 21"/>
          <p:cNvSpPr txBox="1">
            <a:spLocks noChangeArrowheads="1"/>
          </p:cNvSpPr>
          <p:nvPr/>
        </p:nvSpPr>
        <p:spPr bwMode="auto">
          <a:xfrm>
            <a:off x="1338395" y="4808696"/>
            <a:ext cx="2327560" cy="7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ts val="2800"/>
              </a:lnSpc>
            </a:pPr>
            <a:r>
              <a:rPr lang="en-US" b="1" dirty="0">
                <a:solidFill>
                  <a:srgbClr val="000000"/>
                </a:solidFill>
                <a:latin typeface="Arial"/>
                <a:ea typeface="ＭＳ Ｐゴシック" charset="0"/>
              </a:rPr>
              <a:t>DNA of </a:t>
            </a:r>
            <a:r>
              <a:rPr lang="en-US" b="1" dirty="0" smtClean="0">
                <a:solidFill>
                  <a:srgbClr val="000000"/>
                </a:solidFill>
                <a:latin typeface="Arial"/>
                <a:ea typeface="ＭＳ Ｐゴシック" charset="0"/>
              </a:rPr>
              <a:t>an</a:t>
            </a:r>
          </a:p>
          <a:p>
            <a:pPr algn="r" eaLnBrk="0" hangingPunct="0">
              <a:lnSpc>
                <a:spcPts val="2800"/>
              </a:lnSpc>
            </a:pPr>
            <a:r>
              <a:rPr lang="en-US" b="1" dirty="0">
                <a:solidFill>
                  <a:srgbClr val="000000"/>
                </a:solidFill>
                <a:latin typeface="Arial"/>
                <a:ea typeface="ＭＳ Ｐゴシック" charset="0"/>
              </a:rPr>
              <a:t>expressed gene</a:t>
            </a:r>
          </a:p>
        </p:txBody>
      </p:sp>
      <p:sp>
        <p:nvSpPr>
          <p:cNvPr id="9" name="TextBox 21"/>
          <p:cNvSpPr txBox="1">
            <a:spLocks noChangeArrowheads="1"/>
          </p:cNvSpPr>
          <p:nvPr/>
        </p:nvSpPr>
        <p:spPr bwMode="auto">
          <a:xfrm>
            <a:off x="3903530" y="4808696"/>
            <a:ext cx="2702663" cy="7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800"/>
              </a:lnSpc>
            </a:pPr>
            <a:r>
              <a:rPr lang="en-US" b="1" dirty="0">
                <a:solidFill>
                  <a:srgbClr val="000000"/>
                </a:solidFill>
                <a:latin typeface="Arial"/>
                <a:ea typeface="ＭＳ Ｐゴシック" charset="0"/>
              </a:rPr>
              <a:t>DNA of </a:t>
            </a:r>
            <a:r>
              <a:rPr lang="en-US" b="1" dirty="0" smtClean="0">
                <a:solidFill>
                  <a:srgbClr val="000000"/>
                </a:solidFill>
                <a:latin typeface="Arial"/>
                <a:ea typeface="ＭＳ Ｐゴシック" charset="0"/>
              </a:rPr>
              <a:t>an</a:t>
            </a:r>
          </a:p>
          <a:p>
            <a:pPr eaLnBrk="0" hangingPunct="0">
              <a:lnSpc>
                <a:spcPts val="2800"/>
              </a:lnSpc>
            </a:pPr>
            <a:r>
              <a:rPr lang="en-US" b="1" dirty="0" smtClean="0">
                <a:solidFill>
                  <a:srgbClr val="000000"/>
                </a:solidFill>
                <a:latin typeface="Arial"/>
                <a:ea typeface="ＭＳ Ｐゴシック" charset="0"/>
              </a:rPr>
              <a:t>unexpressed </a:t>
            </a:r>
            <a:r>
              <a:rPr lang="en-US" b="1" dirty="0">
                <a:solidFill>
                  <a:srgbClr val="000000"/>
                </a:solidFill>
                <a:latin typeface="Arial"/>
                <a:ea typeface="ＭＳ Ｐゴシック" charset="0"/>
              </a:rPr>
              <a:t>gene</a:t>
            </a:r>
          </a:p>
        </p:txBody>
      </p:sp>
      <p:sp>
        <p:nvSpPr>
          <p:cNvPr id="10" name="Freeform 9"/>
          <p:cNvSpPr/>
          <p:nvPr/>
        </p:nvSpPr>
        <p:spPr>
          <a:xfrm flipV="1">
            <a:off x="4083844" y="1459704"/>
            <a:ext cx="1307305" cy="856137"/>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Freeform 10"/>
          <p:cNvSpPr/>
          <p:nvPr/>
        </p:nvSpPr>
        <p:spPr>
          <a:xfrm flipH="1" flipV="1">
            <a:off x="2156460" y="3178093"/>
            <a:ext cx="467678" cy="50808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flipH="1" flipV="1">
            <a:off x="2540794" y="2016919"/>
            <a:ext cx="859631" cy="298922"/>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Freeform 12"/>
          <p:cNvSpPr/>
          <p:nvPr/>
        </p:nvSpPr>
        <p:spPr>
          <a:xfrm>
            <a:off x="4600574" y="3948111"/>
            <a:ext cx="0" cy="912971"/>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Freeform 13"/>
          <p:cNvSpPr/>
          <p:nvPr/>
        </p:nvSpPr>
        <p:spPr>
          <a:xfrm>
            <a:off x="2976958" y="4136707"/>
            <a:ext cx="0" cy="685800"/>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888" y="1813560"/>
            <a:ext cx="2554224" cy="3230880"/>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11.10-4</a:t>
            </a:r>
            <a:endParaRPr lang="en-US" dirty="0"/>
          </a:p>
        </p:txBody>
      </p:sp>
      <p:sp>
        <p:nvSpPr>
          <p:cNvPr id="4" name="TextBox 2"/>
          <p:cNvSpPr txBox="1">
            <a:spLocks noChangeArrowheads="1"/>
          </p:cNvSpPr>
          <p:nvPr/>
        </p:nvSpPr>
        <p:spPr bwMode="auto">
          <a:xfrm>
            <a:off x="3337746" y="4277996"/>
            <a:ext cx="23353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800"/>
              </a:lnSpc>
            </a:pPr>
            <a:r>
              <a:rPr lang="en-US" b="1" dirty="0" smtClean="0">
                <a:solidFill>
                  <a:srgbClr val="000000"/>
                </a:solidFill>
                <a:latin typeface="Arial"/>
                <a:ea typeface="ＭＳ Ｐゴシック" charset="0"/>
              </a:rPr>
              <a:t>DNA microarray</a:t>
            </a:r>
          </a:p>
          <a:p>
            <a:pPr eaLnBrk="0" hangingPunct="0">
              <a:lnSpc>
                <a:spcPts val="2800"/>
              </a:lnSpc>
            </a:pPr>
            <a:r>
              <a:rPr lang="en-US" b="1" dirty="0" smtClean="0">
                <a:solidFill>
                  <a:srgbClr val="000000"/>
                </a:solidFill>
                <a:latin typeface="Arial"/>
                <a:ea typeface="ＭＳ Ｐゴシック" charset="0"/>
              </a:rPr>
              <a:t>(6,400 genes)</a:t>
            </a:r>
            <a:endParaRPr lang="en-US"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smtClean="0"/>
              <a:t>Cloning Plants and Animals </a:t>
            </a:r>
            <a:endParaRPr lang="en-US" dirty="0" smtClean="0"/>
          </a:p>
        </p:txBody>
      </p:sp>
      <p:sp>
        <p:nvSpPr>
          <p:cNvPr id="151555" name="Rectangle 3"/>
          <p:cNvSpPr>
            <a:spLocks noGrp="1" noChangeArrowheads="1"/>
          </p:cNvSpPr>
          <p:nvPr>
            <p:ph idx="1"/>
          </p:nvPr>
        </p:nvSpPr>
        <p:spPr/>
        <p:txBody>
          <a:bodyPr/>
          <a:lstStyle/>
          <a:p>
            <a:r>
              <a:rPr lang="en-US" dirty="0" smtClean="0"/>
              <a:t>Gene regulation affects two important processes: </a:t>
            </a:r>
          </a:p>
          <a:p>
            <a:pPr marL="971550" lvl="1" indent="-514350">
              <a:buFont typeface="+mj-lt"/>
              <a:buAutoNum type="arabicPeriod"/>
            </a:pPr>
            <a:r>
              <a:rPr lang="en-US" dirty="0" smtClean="0"/>
              <a:t>cloning and </a:t>
            </a:r>
          </a:p>
          <a:p>
            <a:pPr marL="971550" lvl="1" indent="-514350">
              <a:buFont typeface="+mj-lt"/>
              <a:buAutoNum type="arabicPeriod"/>
            </a:pPr>
            <a:r>
              <a:rPr lang="en-US" dirty="0" smtClean="0"/>
              <a:t>cancer.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smtClean="0"/>
              <a:t>The Genetic Potential of Cells</a:t>
            </a:r>
            <a:endParaRPr lang="en-US" dirty="0" smtClean="0"/>
          </a:p>
        </p:txBody>
      </p:sp>
      <p:sp>
        <p:nvSpPr>
          <p:cNvPr id="151555" name="Rectangle 3"/>
          <p:cNvSpPr>
            <a:spLocks noGrp="1" noChangeArrowheads="1"/>
          </p:cNvSpPr>
          <p:nvPr>
            <p:ph idx="1"/>
          </p:nvPr>
        </p:nvSpPr>
        <p:spPr/>
        <p:txBody>
          <a:bodyPr/>
          <a:lstStyle/>
          <a:p>
            <a:r>
              <a:rPr lang="en-US" dirty="0" smtClean="0"/>
              <a:t>All body cells contain a complete complement of genes, even if they are not expressing all of them. </a:t>
            </a:r>
          </a:p>
          <a:p>
            <a:r>
              <a:rPr lang="en-US" dirty="0" smtClean="0"/>
              <a:t>A single differentiated plant cell can undergo cell division and give rise to a complete adult plant.</a:t>
            </a:r>
          </a:p>
          <a:p>
            <a:r>
              <a:rPr lang="en-US" dirty="0" smtClean="0"/>
              <a:t>On a larger scale, the technique described in </a:t>
            </a:r>
            <a:r>
              <a:rPr lang="en-US" b="1" dirty="0" smtClean="0"/>
              <a:t>Figure 11.11</a:t>
            </a:r>
            <a:r>
              <a:rPr lang="en-US" dirty="0" smtClean="0"/>
              <a:t> can be used to produce hundreds or thousands of genetically identical organisms—clones—from the cells of a single plant.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 y="204216"/>
            <a:ext cx="8107680" cy="64495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11.11</a:t>
            </a:r>
            <a:endParaRPr lang="en-US" dirty="0"/>
          </a:p>
        </p:txBody>
      </p:sp>
      <p:sp>
        <p:nvSpPr>
          <p:cNvPr id="4" name="TextBox 2"/>
          <p:cNvSpPr txBox="1">
            <a:spLocks noChangeArrowheads="1"/>
          </p:cNvSpPr>
          <p:nvPr/>
        </p:nvSpPr>
        <p:spPr bwMode="auto">
          <a:xfrm>
            <a:off x="3706653" y="4161947"/>
            <a:ext cx="615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dirty="0" smtClean="0">
                <a:solidFill>
                  <a:srgbClr val="000000"/>
                </a:solidFill>
                <a:latin typeface="Arial"/>
                <a:ea typeface="ＭＳ Ｐゴシック" charset="0"/>
              </a:rPr>
              <a:t>Single</a:t>
            </a:r>
          </a:p>
          <a:p>
            <a:pPr eaLnBrk="0" hangingPunct="0">
              <a:lnSpc>
                <a:spcPts val="1820"/>
              </a:lnSpc>
            </a:pPr>
            <a:r>
              <a:rPr lang="en-US" sz="1600" b="1" dirty="0" smtClean="0">
                <a:solidFill>
                  <a:srgbClr val="000000"/>
                </a:solidFill>
                <a:latin typeface="Arial"/>
                <a:ea typeface="ＭＳ Ｐゴシック" charset="0"/>
              </a:rPr>
              <a:t>cell</a:t>
            </a:r>
            <a:endParaRPr lang="en-US" sz="1600" b="1" dirty="0">
              <a:solidFill>
                <a:srgbClr val="000000"/>
              </a:solidFill>
              <a:latin typeface="Arial"/>
              <a:ea typeface="ＭＳ Ｐゴシック" charset="0"/>
            </a:endParaRPr>
          </a:p>
        </p:txBody>
      </p:sp>
      <p:sp>
        <p:nvSpPr>
          <p:cNvPr id="5" name="TextBox 4"/>
          <p:cNvSpPr txBox="1">
            <a:spLocks noChangeArrowheads="1"/>
          </p:cNvSpPr>
          <p:nvPr/>
        </p:nvSpPr>
        <p:spPr bwMode="auto">
          <a:xfrm>
            <a:off x="563403" y="6137591"/>
            <a:ext cx="1689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dirty="0" smtClean="0">
                <a:solidFill>
                  <a:srgbClr val="000000"/>
                </a:solidFill>
                <a:latin typeface="Arial"/>
                <a:ea typeface="ＭＳ Ｐゴシック" charset="0"/>
              </a:rPr>
              <a:t>Cells removed</a:t>
            </a:r>
          </a:p>
          <a:p>
            <a:pPr eaLnBrk="0" hangingPunct="0">
              <a:lnSpc>
                <a:spcPts val="1820"/>
              </a:lnSpc>
            </a:pPr>
            <a:r>
              <a:rPr lang="en-US" sz="1600" b="1" dirty="0" smtClean="0">
                <a:solidFill>
                  <a:srgbClr val="000000"/>
                </a:solidFill>
                <a:latin typeface="Arial"/>
                <a:ea typeface="ＭＳ Ｐゴシック" charset="0"/>
              </a:rPr>
              <a:t>from orchid plant</a:t>
            </a:r>
            <a:endParaRPr lang="en-US" sz="1600" b="1" dirty="0">
              <a:solidFill>
                <a:srgbClr val="000000"/>
              </a:solidFill>
              <a:latin typeface="Arial"/>
              <a:ea typeface="ＭＳ Ｐゴシック" charset="0"/>
            </a:endParaRPr>
          </a:p>
        </p:txBody>
      </p:sp>
      <p:sp>
        <p:nvSpPr>
          <p:cNvPr id="6" name="TextBox 7"/>
          <p:cNvSpPr txBox="1">
            <a:spLocks noChangeArrowheads="1"/>
          </p:cNvSpPr>
          <p:nvPr/>
        </p:nvSpPr>
        <p:spPr bwMode="auto">
          <a:xfrm>
            <a:off x="2527934" y="6135210"/>
            <a:ext cx="1473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dirty="0" smtClean="0">
                <a:solidFill>
                  <a:srgbClr val="000000"/>
                </a:solidFill>
                <a:latin typeface="Arial"/>
                <a:ea typeface="ＭＳ Ｐゴシック" charset="0"/>
              </a:rPr>
              <a:t>Cells in growth</a:t>
            </a:r>
          </a:p>
          <a:p>
            <a:pPr eaLnBrk="0" hangingPunct="0">
              <a:lnSpc>
                <a:spcPts val="1820"/>
              </a:lnSpc>
            </a:pPr>
            <a:r>
              <a:rPr lang="en-US" sz="1600" b="1" dirty="0" smtClean="0">
                <a:solidFill>
                  <a:srgbClr val="000000"/>
                </a:solidFill>
                <a:latin typeface="Arial"/>
                <a:ea typeface="ＭＳ Ｐゴシック" charset="0"/>
              </a:rPr>
              <a:t>medium</a:t>
            </a:r>
            <a:endParaRPr lang="en-US" sz="1600" b="1" dirty="0">
              <a:solidFill>
                <a:srgbClr val="000000"/>
              </a:solidFill>
              <a:latin typeface="Arial"/>
              <a:ea typeface="ＭＳ Ｐゴシック" charset="0"/>
            </a:endParaRPr>
          </a:p>
        </p:txBody>
      </p:sp>
      <p:sp>
        <p:nvSpPr>
          <p:cNvPr id="7" name="TextBox 10"/>
          <p:cNvSpPr txBox="1">
            <a:spLocks noChangeArrowheads="1"/>
          </p:cNvSpPr>
          <p:nvPr/>
        </p:nvSpPr>
        <p:spPr bwMode="auto">
          <a:xfrm>
            <a:off x="5720396" y="6097111"/>
            <a:ext cx="11693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a:ea typeface="ＭＳ Ｐゴシック" charset="0"/>
              </a:rPr>
              <a:t>Young plant</a:t>
            </a:r>
          </a:p>
        </p:txBody>
      </p:sp>
      <p:sp>
        <p:nvSpPr>
          <p:cNvPr id="8" name="TextBox 11"/>
          <p:cNvSpPr txBox="1">
            <a:spLocks noChangeArrowheads="1"/>
          </p:cNvSpPr>
          <p:nvPr/>
        </p:nvSpPr>
        <p:spPr bwMode="auto">
          <a:xfrm>
            <a:off x="7249158" y="6099492"/>
            <a:ext cx="10724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a:ea typeface="ＭＳ Ｐゴシック" charset="0"/>
              </a:rPr>
              <a:t>Adult plant</a:t>
            </a:r>
          </a:p>
        </p:txBody>
      </p:sp>
      <p:sp>
        <p:nvSpPr>
          <p:cNvPr id="9" name="TextBox 7"/>
          <p:cNvSpPr txBox="1">
            <a:spLocks noChangeArrowheads="1"/>
          </p:cNvSpPr>
          <p:nvPr/>
        </p:nvSpPr>
        <p:spPr bwMode="auto">
          <a:xfrm>
            <a:off x="4184490" y="6129130"/>
            <a:ext cx="12102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dirty="0" smtClean="0">
                <a:solidFill>
                  <a:srgbClr val="000000"/>
                </a:solidFill>
                <a:latin typeface="Arial"/>
                <a:ea typeface="ＭＳ Ｐゴシック" charset="0"/>
              </a:rPr>
              <a:t>Cell division</a:t>
            </a:r>
          </a:p>
          <a:p>
            <a:pPr eaLnBrk="0" hangingPunct="0">
              <a:lnSpc>
                <a:spcPts val="1820"/>
              </a:lnSpc>
            </a:pPr>
            <a:r>
              <a:rPr lang="en-US" sz="1600" b="1" dirty="0" smtClean="0">
                <a:solidFill>
                  <a:srgbClr val="000000"/>
                </a:solidFill>
                <a:latin typeface="Arial"/>
                <a:ea typeface="ＭＳ Ｐゴシック" charset="0"/>
              </a:rPr>
              <a:t>in culture</a:t>
            </a:r>
            <a:endParaRPr lang="en-US" sz="1600" b="1" dirty="0">
              <a:solidFill>
                <a:srgbClr val="000000"/>
              </a:solidFill>
              <a:latin typeface="Arial"/>
              <a:ea typeface="ＭＳ Ｐゴシック" charset="0"/>
            </a:endParaRPr>
          </a:p>
        </p:txBody>
      </p:sp>
      <p:sp>
        <p:nvSpPr>
          <p:cNvPr id="10" name="Freeform 9"/>
          <p:cNvSpPr/>
          <p:nvPr/>
        </p:nvSpPr>
        <p:spPr>
          <a:xfrm flipH="1" flipV="1">
            <a:off x="3867149" y="4614086"/>
            <a:ext cx="244475" cy="437339"/>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latin typeface="Times New Roman" pitchFamily="-108" charset="0"/>
              </a:rPr>
              <a:t>The Genetic Potential of </a:t>
            </a:r>
            <a:r>
              <a:rPr lang="en-US" dirty="0" smtClean="0">
                <a:latin typeface="Times New Roman" pitchFamily="-108" charset="0"/>
              </a:rPr>
              <a:t>Cells</a:t>
            </a:r>
            <a:endParaRPr lang="en-US" dirty="0"/>
          </a:p>
        </p:txBody>
      </p:sp>
      <p:sp>
        <p:nvSpPr>
          <p:cNvPr id="163842" name="Rectangle 2"/>
          <p:cNvSpPr>
            <a:spLocks noGrp="1" noChangeArrowheads="1"/>
          </p:cNvSpPr>
          <p:nvPr>
            <p:ph idx="1"/>
          </p:nvPr>
        </p:nvSpPr>
        <p:spPr/>
        <p:txBody>
          <a:bodyPr/>
          <a:lstStyle/>
          <a:p>
            <a:r>
              <a:rPr lang="en-US" dirty="0" smtClean="0"/>
              <a:t>Plant cloning is now used extensively in agriculture. </a:t>
            </a:r>
          </a:p>
          <a:p>
            <a:pPr lvl="1"/>
            <a:r>
              <a:rPr lang="en-US" dirty="0" smtClean="0"/>
              <a:t>For some plants, such as orchids, cloning is the only commercially practical means of reproducing plants. </a:t>
            </a:r>
          </a:p>
          <a:p>
            <a:pPr lvl="1"/>
            <a:r>
              <a:rPr lang="en-US" dirty="0" smtClean="0"/>
              <a:t>In other cases, cloning has been used to reproduce a plant with specific desirable traits, such as high fruit yield or resistance to disease. </a:t>
            </a:r>
          </a:p>
          <a:p>
            <a:pPr lvl="1"/>
            <a:r>
              <a:rPr lang="en-US" dirty="0" smtClean="0"/>
              <a:t>Seedless plants (such as seedless grapes, watermelons, and oranges) cannot reproduce sexually, leaving cloning as the sole means of mass-producing these common foods.</a:t>
            </a:r>
            <a:endParaRPr lang="en-US" dirty="0"/>
          </a:p>
        </p:txBody>
      </p:sp>
      <p:sp>
        <p:nvSpPr>
          <p:cNvPr id="5" name="Footer Placeholder 4"/>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latin typeface="Times New Roman" pitchFamily="-108" charset="0"/>
              </a:rPr>
              <a:t>The Genetic Potential of </a:t>
            </a:r>
            <a:r>
              <a:rPr lang="en-US" dirty="0" smtClean="0">
                <a:latin typeface="Times New Roman" pitchFamily="-108" charset="0"/>
              </a:rPr>
              <a:t>Cells</a:t>
            </a:r>
            <a:endParaRPr lang="en-US" dirty="0"/>
          </a:p>
        </p:txBody>
      </p:sp>
      <p:sp>
        <p:nvSpPr>
          <p:cNvPr id="163842" name="Rectangle 2"/>
          <p:cNvSpPr>
            <a:spLocks noGrp="1" noChangeArrowheads="1"/>
          </p:cNvSpPr>
          <p:nvPr>
            <p:ph idx="1"/>
          </p:nvPr>
        </p:nvSpPr>
        <p:spPr/>
        <p:txBody>
          <a:bodyPr/>
          <a:lstStyle/>
          <a:p>
            <a:r>
              <a:rPr lang="en-US" b="1" dirty="0" smtClean="0"/>
              <a:t>Regeneration</a:t>
            </a:r>
            <a:r>
              <a:rPr lang="en-US" dirty="0" smtClean="0"/>
              <a:t> is the regrowth of lost body parts.</a:t>
            </a:r>
          </a:p>
          <a:p>
            <a:pPr lvl="1"/>
            <a:r>
              <a:rPr lang="en-US" dirty="0" smtClean="0"/>
              <a:t>When a salamander loses a leg, certain cells in the leg stump reverse their differentiated state, divide, and then differentiate again to give rise to a new leg. </a:t>
            </a:r>
          </a:p>
          <a:p>
            <a:pPr lvl="1"/>
            <a:r>
              <a:rPr lang="en-US" dirty="0" smtClean="0"/>
              <a:t>Many other animals, especially among the invertebrates, can regenerate lost parts.</a:t>
            </a:r>
          </a:p>
          <a:p>
            <a:pPr lvl="1"/>
            <a:r>
              <a:rPr lang="en-US" dirty="0" smtClean="0"/>
              <a:t>Isolated pieces of a few relatively simple animals can dedifferentiate and then develop into an entirely new organism. </a:t>
            </a:r>
            <a:endParaRPr lang="en-US" dirty="0"/>
          </a:p>
        </p:txBody>
      </p:sp>
      <p:sp>
        <p:nvSpPr>
          <p:cNvPr id="5" name="Footer Placeholder 4"/>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t>Reproductive Cloning of Animals</a:t>
            </a:r>
            <a:endParaRPr lang="en-US" dirty="0"/>
          </a:p>
        </p:txBody>
      </p:sp>
      <p:sp>
        <p:nvSpPr>
          <p:cNvPr id="167939" name="Rectangle 3"/>
          <p:cNvSpPr>
            <a:spLocks noGrp="1" noChangeArrowheads="1"/>
          </p:cNvSpPr>
          <p:nvPr>
            <p:ph idx="1"/>
          </p:nvPr>
        </p:nvSpPr>
        <p:spPr/>
        <p:txBody>
          <a:bodyPr/>
          <a:lstStyle/>
          <a:p>
            <a:r>
              <a:rPr lang="en-US" b="1" dirty="0" smtClean="0"/>
              <a:t>Nuclear transplantation </a:t>
            </a:r>
            <a:r>
              <a:rPr lang="en-US" dirty="0" smtClean="0"/>
              <a:t>involves replacing the nucleus of an egg cell or a zygote with a nucleus removed from an adult body cell.</a:t>
            </a:r>
          </a:p>
          <a:p>
            <a:pPr lvl="1"/>
            <a:r>
              <a:rPr lang="en-US" dirty="0" smtClean="0"/>
              <a:t>If the animal to be cloned is a mammal, further development requires implanting the early embryo into the uterus of a surrogate mother.</a:t>
            </a:r>
          </a:p>
          <a:p>
            <a:pPr lvl="1"/>
            <a:r>
              <a:rPr lang="en-US" dirty="0" smtClean="0"/>
              <a:t>This type of cloning is called </a:t>
            </a:r>
            <a:r>
              <a:rPr lang="en-US" b="1" dirty="0" smtClean="0"/>
              <a:t>reproductive cloning </a:t>
            </a:r>
            <a:r>
              <a:rPr lang="en-US" dirty="0" smtClean="0"/>
              <a:t>because it results in the birth of a new animal.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38072"/>
            <a:ext cx="8546592" cy="418185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11.12</a:t>
            </a:r>
            <a:endParaRPr lang="en-US" dirty="0"/>
          </a:p>
        </p:txBody>
      </p:sp>
      <p:sp>
        <p:nvSpPr>
          <p:cNvPr id="4" name="TextBox 2"/>
          <p:cNvSpPr txBox="1">
            <a:spLocks noChangeArrowheads="1"/>
          </p:cNvSpPr>
          <p:nvPr/>
        </p:nvSpPr>
        <p:spPr bwMode="auto">
          <a:xfrm>
            <a:off x="5980629" y="1327296"/>
            <a:ext cx="19559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500" b="1" dirty="0">
                <a:solidFill>
                  <a:srgbClr val="000000"/>
                </a:solidFill>
                <a:latin typeface="Arial"/>
                <a:ea typeface="ＭＳ Ｐゴシック" charset="0"/>
              </a:rPr>
              <a:t>Reproductive cloning</a:t>
            </a:r>
          </a:p>
        </p:txBody>
      </p:sp>
      <p:sp>
        <p:nvSpPr>
          <p:cNvPr id="5" name="TextBox 3"/>
          <p:cNvSpPr txBox="1">
            <a:spLocks noChangeArrowheads="1"/>
          </p:cNvSpPr>
          <p:nvPr/>
        </p:nvSpPr>
        <p:spPr bwMode="auto">
          <a:xfrm>
            <a:off x="2232542" y="2008334"/>
            <a:ext cx="5658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500" b="1" smtClean="0">
                <a:solidFill>
                  <a:srgbClr val="000000"/>
                </a:solidFill>
                <a:latin typeface="Arial"/>
                <a:ea typeface="ＭＳ Ｐゴシック" charset="0"/>
              </a:rPr>
              <a:t>Donor</a:t>
            </a:r>
          </a:p>
          <a:p>
            <a:pPr eaLnBrk="0" hangingPunct="0"/>
            <a:r>
              <a:rPr lang="en-US" sz="1500" b="1" smtClean="0">
                <a:solidFill>
                  <a:srgbClr val="000000"/>
                </a:solidFill>
                <a:latin typeface="Arial"/>
                <a:ea typeface="ＭＳ Ｐゴシック" charset="0"/>
              </a:rPr>
              <a:t>cell</a:t>
            </a:r>
            <a:endParaRPr lang="en-US" sz="1500" b="1">
              <a:solidFill>
                <a:srgbClr val="000000"/>
              </a:solidFill>
              <a:latin typeface="Arial"/>
              <a:ea typeface="ＭＳ Ｐゴシック" charset="0"/>
            </a:endParaRPr>
          </a:p>
        </p:txBody>
      </p:sp>
      <p:sp>
        <p:nvSpPr>
          <p:cNvPr id="6" name="TextBox 5"/>
          <p:cNvSpPr txBox="1">
            <a:spLocks noChangeArrowheads="1"/>
          </p:cNvSpPr>
          <p:nvPr/>
        </p:nvSpPr>
        <p:spPr bwMode="auto">
          <a:xfrm>
            <a:off x="3208854" y="2117871"/>
            <a:ext cx="1229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500" b="1" smtClean="0">
                <a:solidFill>
                  <a:srgbClr val="000000"/>
                </a:solidFill>
                <a:latin typeface="Arial"/>
                <a:ea typeface="ＭＳ Ｐゴシック" charset="0"/>
              </a:rPr>
              <a:t>Nucleus from</a:t>
            </a:r>
          </a:p>
          <a:p>
            <a:pPr eaLnBrk="0" hangingPunct="0"/>
            <a:r>
              <a:rPr lang="en-US" sz="1500" b="1" smtClean="0">
                <a:solidFill>
                  <a:srgbClr val="000000"/>
                </a:solidFill>
                <a:latin typeface="Arial"/>
                <a:ea typeface="ＭＳ Ｐゴシック" charset="0"/>
              </a:rPr>
              <a:t>donor cell</a:t>
            </a:r>
            <a:endParaRPr lang="en-US" sz="1500" b="1">
              <a:solidFill>
                <a:srgbClr val="000000"/>
              </a:solidFill>
              <a:latin typeface="Arial"/>
              <a:ea typeface="ＭＳ Ｐゴシック" charset="0"/>
            </a:endParaRPr>
          </a:p>
        </p:txBody>
      </p:sp>
      <p:sp>
        <p:nvSpPr>
          <p:cNvPr id="7" name="TextBox 7"/>
          <p:cNvSpPr txBox="1">
            <a:spLocks noChangeArrowheads="1"/>
          </p:cNvSpPr>
          <p:nvPr/>
        </p:nvSpPr>
        <p:spPr bwMode="auto">
          <a:xfrm>
            <a:off x="5401192" y="2711595"/>
            <a:ext cx="1654299" cy="4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0"/>
              </a:lnSpc>
            </a:pPr>
            <a:r>
              <a:rPr lang="en-US" sz="1500" b="1" dirty="0" smtClean="0">
                <a:solidFill>
                  <a:srgbClr val="000000"/>
                </a:solidFill>
                <a:latin typeface="Arial"/>
                <a:ea typeface="ＭＳ Ｐゴシック" charset="0"/>
              </a:rPr>
              <a:t>Implant embryo in</a:t>
            </a:r>
          </a:p>
          <a:p>
            <a:pPr eaLnBrk="0" hangingPunct="0">
              <a:lnSpc>
                <a:spcPts val="1700"/>
              </a:lnSpc>
            </a:pPr>
            <a:r>
              <a:rPr lang="en-US" sz="1500" b="1" dirty="0" smtClean="0">
                <a:solidFill>
                  <a:srgbClr val="000000"/>
                </a:solidFill>
                <a:latin typeface="Arial"/>
                <a:ea typeface="ＭＳ Ｐゴシック" charset="0"/>
              </a:rPr>
              <a:t>surrogate mother</a:t>
            </a:r>
            <a:endParaRPr lang="en-US" sz="1500" b="1" dirty="0">
              <a:solidFill>
                <a:srgbClr val="000000"/>
              </a:solidFill>
              <a:latin typeface="Arial"/>
              <a:ea typeface="ＭＳ Ｐゴシック" charset="0"/>
            </a:endParaRPr>
          </a:p>
        </p:txBody>
      </p:sp>
      <p:sp>
        <p:nvSpPr>
          <p:cNvPr id="8" name="TextBox 9"/>
          <p:cNvSpPr txBox="1">
            <a:spLocks noChangeArrowheads="1"/>
          </p:cNvSpPr>
          <p:nvPr/>
        </p:nvSpPr>
        <p:spPr bwMode="auto">
          <a:xfrm>
            <a:off x="7336355" y="2713976"/>
            <a:ext cx="1235916" cy="4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0"/>
              </a:lnSpc>
            </a:pPr>
            <a:r>
              <a:rPr lang="en-US" sz="1500" b="1" dirty="0" smtClean="0">
                <a:solidFill>
                  <a:srgbClr val="000000"/>
                </a:solidFill>
                <a:latin typeface="Arial"/>
                <a:ea typeface="ＭＳ Ｐゴシック" charset="0"/>
              </a:rPr>
              <a:t>Clone of</a:t>
            </a:r>
          </a:p>
          <a:p>
            <a:pPr eaLnBrk="0" hangingPunct="0">
              <a:lnSpc>
                <a:spcPts val="1700"/>
              </a:lnSpc>
            </a:pPr>
            <a:r>
              <a:rPr lang="en-US" sz="1500" b="1" dirty="0" smtClean="0">
                <a:solidFill>
                  <a:srgbClr val="000000"/>
                </a:solidFill>
                <a:latin typeface="Arial"/>
                <a:ea typeface="ＭＳ Ｐゴシック" charset="0"/>
              </a:rPr>
              <a:t>donor is born</a:t>
            </a:r>
            <a:endParaRPr lang="en-US" sz="1500" b="1" dirty="0">
              <a:solidFill>
                <a:srgbClr val="000000"/>
              </a:solidFill>
              <a:latin typeface="Arial"/>
              <a:ea typeface="ＭＳ Ｐゴシック" charset="0"/>
            </a:endParaRPr>
          </a:p>
        </p:txBody>
      </p:sp>
      <p:sp>
        <p:nvSpPr>
          <p:cNvPr id="9" name="TextBox 11"/>
          <p:cNvSpPr txBox="1">
            <a:spLocks noChangeArrowheads="1"/>
          </p:cNvSpPr>
          <p:nvPr/>
        </p:nvSpPr>
        <p:spPr bwMode="auto">
          <a:xfrm>
            <a:off x="6043336" y="3468040"/>
            <a:ext cx="18203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500" b="1" dirty="0">
                <a:solidFill>
                  <a:srgbClr val="000000"/>
                </a:solidFill>
                <a:latin typeface="Arial"/>
                <a:ea typeface="ＭＳ Ｐゴシック" charset="0"/>
              </a:rPr>
              <a:t>Therapeutic cloning</a:t>
            </a:r>
          </a:p>
        </p:txBody>
      </p:sp>
      <p:sp>
        <p:nvSpPr>
          <p:cNvPr id="10" name="TextBox 12"/>
          <p:cNvSpPr txBox="1">
            <a:spLocks noChangeArrowheads="1"/>
          </p:cNvSpPr>
          <p:nvPr/>
        </p:nvSpPr>
        <p:spPr bwMode="auto">
          <a:xfrm>
            <a:off x="397392" y="3920476"/>
            <a:ext cx="750205"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0"/>
              </a:lnSpc>
            </a:pPr>
            <a:r>
              <a:rPr lang="en-US" sz="1500" b="1" dirty="0" smtClean="0">
                <a:solidFill>
                  <a:srgbClr val="000000"/>
                </a:solidFill>
                <a:latin typeface="Arial"/>
                <a:ea typeface="ＭＳ Ｐゴシック" charset="0"/>
              </a:rPr>
              <a:t>Remove</a:t>
            </a:r>
          </a:p>
          <a:p>
            <a:pPr eaLnBrk="0" hangingPunct="0">
              <a:lnSpc>
                <a:spcPts val="1700"/>
              </a:lnSpc>
            </a:pPr>
            <a:r>
              <a:rPr lang="en-US" sz="1500" b="1" dirty="0" smtClean="0">
                <a:solidFill>
                  <a:srgbClr val="000000"/>
                </a:solidFill>
                <a:latin typeface="Arial"/>
                <a:ea typeface="ＭＳ Ｐゴシック" charset="0"/>
              </a:rPr>
              <a:t>nucleus</a:t>
            </a:r>
          </a:p>
          <a:p>
            <a:pPr eaLnBrk="0" hangingPunct="0">
              <a:lnSpc>
                <a:spcPts val="1700"/>
              </a:lnSpc>
            </a:pPr>
            <a:r>
              <a:rPr lang="en-US" sz="1500" b="1" dirty="0" smtClean="0">
                <a:solidFill>
                  <a:srgbClr val="000000"/>
                </a:solidFill>
                <a:latin typeface="Arial"/>
                <a:ea typeface="ＭＳ Ｐゴシック" charset="0"/>
              </a:rPr>
              <a:t>from</a:t>
            </a:r>
          </a:p>
          <a:p>
            <a:pPr eaLnBrk="0" hangingPunct="0">
              <a:lnSpc>
                <a:spcPts val="1700"/>
              </a:lnSpc>
            </a:pPr>
            <a:r>
              <a:rPr lang="en-US" sz="1500" b="1" dirty="0" smtClean="0">
                <a:solidFill>
                  <a:srgbClr val="000000"/>
                </a:solidFill>
                <a:latin typeface="Arial"/>
                <a:ea typeface="ＭＳ Ｐゴシック" charset="0"/>
              </a:rPr>
              <a:t>egg cell</a:t>
            </a:r>
            <a:endParaRPr lang="en-US" sz="1500" b="1" dirty="0">
              <a:solidFill>
                <a:srgbClr val="000000"/>
              </a:solidFill>
              <a:latin typeface="Arial"/>
              <a:ea typeface="ＭＳ Ｐゴシック" charset="0"/>
            </a:endParaRPr>
          </a:p>
        </p:txBody>
      </p:sp>
      <p:sp>
        <p:nvSpPr>
          <p:cNvPr id="11" name="TextBox 16"/>
          <p:cNvSpPr txBox="1">
            <a:spLocks noChangeArrowheads="1"/>
          </p:cNvSpPr>
          <p:nvPr/>
        </p:nvSpPr>
        <p:spPr bwMode="auto">
          <a:xfrm>
            <a:off x="1534836" y="3922857"/>
            <a:ext cx="1154162" cy="6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0"/>
              </a:lnSpc>
            </a:pPr>
            <a:r>
              <a:rPr lang="en-US" sz="1500" b="1" dirty="0" smtClean="0">
                <a:solidFill>
                  <a:srgbClr val="000000"/>
                </a:solidFill>
                <a:latin typeface="Arial"/>
                <a:ea typeface="ＭＳ Ｐゴシック" charset="0"/>
              </a:rPr>
              <a:t>Add somatic</a:t>
            </a:r>
          </a:p>
          <a:p>
            <a:pPr eaLnBrk="0" hangingPunct="0">
              <a:lnSpc>
                <a:spcPts val="1700"/>
              </a:lnSpc>
            </a:pPr>
            <a:r>
              <a:rPr lang="en-US" sz="1500" b="1" dirty="0" smtClean="0">
                <a:solidFill>
                  <a:srgbClr val="000000"/>
                </a:solidFill>
                <a:latin typeface="Arial"/>
                <a:ea typeface="ＭＳ Ｐゴシック" charset="0"/>
              </a:rPr>
              <a:t>cell from</a:t>
            </a:r>
          </a:p>
          <a:p>
            <a:pPr eaLnBrk="0" hangingPunct="0">
              <a:lnSpc>
                <a:spcPts val="1700"/>
              </a:lnSpc>
            </a:pPr>
            <a:r>
              <a:rPr lang="en-US" sz="1500" b="1" dirty="0" smtClean="0">
                <a:solidFill>
                  <a:srgbClr val="000000"/>
                </a:solidFill>
                <a:latin typeface="Arial"/>
                <a:ea typeface="ＭＳ Ｐゴシック" charset="0"/>
              </a:rPr>
              <a:t>adult donor</a:t>
            </a:r>
            <a:endParaRPr lang="en-US" sz="1500" b="1" dirty="0">
              <a:solidFill>
                <a:srgbClr val="000000"/>
              </a:solidFill>
              <a:latin typeface="Arial"/>
              <a:ea typeface="ＭＳ Ｐゴシック" charset="0"/>
            </a:endParaRPr>
          </a:p>
        </p:txBody>
      </p:sp>
      <p:sp>
        <p:nvSpPr>
          <p:cNvPr id="12" name="TextBox 19"/>
          <p:cNvSpPr txBox="1">
            <a:spLocks noChangeArrowheads="1"/>
          </p:cNvSpPr>
          <p:nvPr/>
        </p:nvSpPr>
        <p:spPr bwMode="auto">
          <a:xfrm>
            <a:off x="3383480" y="3922857"/>
            <a:ext cx="1407437" cy="6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0"/>
              </a:lnSpc>
            </a:pPr>
            <a:r>
              <a:rPr lang="en-US" sz="1500" b="1" dirty="0" smtClean="0">
                <a:solidFill>
                  <a:srgbClr val="000000"/>
                </a:solidFill>
                <a:latin typeface="Arial"/>
                <a:ea typeface="ＭＳ Ｐゴシック" charset="0"/>
              </a:rPr>
              <a:t>Grow in culture</a:t>
            </a:r>
          </a:p>
          <a:p>
            <a:pPr eaLnBrk="0" hangingPunct="0">
              <a:lnSpc>
                <a:spcPts val="1700"/>
              </a:lnSpc>
            </a:pPr>
            <a:r>
              <a:rPr lang="en-US" sz="1500" b="1" dirty="0" smtClean="0">
                <a:solidFill>
                  <a:srgbClr val="000000"/>
                </a:solidFill>
                <a:latin typeface="Arial"/>
                <a:ea typeface="ＭＳ Ｐゴシック" charset="0"/>
              </a:rPr>
              <a:t>to produce a</a:t>
            </a:r>
          </a:p>
          <a:p>
            <a:pPr eaLnBrk="0" hangingPunct="0">
              <a:lnSpc>
                <a:spcPts val="1700"/>
              </a:lnSpc>
            </a:pPr>
            <a:r>
              <a:rPr lang="en-US" sz="1500" b="1" dirty="0" smtClean="0">
                <a:solidFill>
                  <a:srgbClr val="000000"/>
                </a:solidFill>
                <a:latin typeface="Arial"/>
                <a:ea typeface="ＭＳ Ｐゴシック" charset="0"/>
              </a:rPr>
              <a:t>ball of cells</a:t>
            </a:r>
            <a:endParaRPr lang="en-US" sz="1500" b="1" dirty="0">
              <a:solidFill>
                <a:srgbClr val="000000"/>
              </a:solidFill>
              <a:latin typeface="Arial"/>
              <a:ea typeface="ＭＳ Ｐゴシック" charset="0"/>
            </a:endParaRPr>
          </a:p>
        </p:txBody>
      </p:sp>
      <p:sp>
        <p:nvSpPr>
          <p:cNvPr id="13" name="TextBox 22"/>
          <p:cNvSpPr txBox="1">
            <a:spLocks noChangeArrowheads="1"/>
          </p:cNvSpPr>
          <p:nvPr/>
        </p:nvSpPr>
        <p:spPr bwMode="auto">
          <a:xfrm>
            <a:off x="5212279" y="4418951"/>
            <a:ext cx="1776127"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0"/>
              </a:lnSpc>
            </a:pPr>
            <a:r>
              <a:rPr lang="en-US" sz="1500" b="1" dirty="0" smtClean="0">
                <a:solidFill>
                  <a:srgbClr val="000000"/>
                </a:solidFill>
                <a:latin typeface="Arial"/>
                <a:ea typeface="ＭＳ Ｐゴシック" charset="0"/>
              </a:rPr>
              <a:t>Remove embryonic</a:t>
            </a:r>
          </a:p>
          <a:p>
            <a:pPr eaLnBrk="0" hangingPunct="0">
              <a:lnSpc>
                <a:spcPts val="1700"/>
              </a:lnSpc>
            </a:pPr>
            <a:r>
              <a:rPr lang="en-US" sz="1500" b="1" dirty="0" smtClean="0">
                <a:solidFill>
                  <a:srgbClr val="000000"/>
                </a:solidFill>
                <a:latin typeface="Arial"/>
                <a:ea typeface="ＭＳ Ｐゴシック" charset="0"/>
              </a:rPr>
              <a:t>stem cells from</a:t>
            </a:r>
          </a:p>
          <a:p>
            <a:pPr eaLnBrk="0" hangingPunct="0">
              <a:lnSpc>
                <a:spcPts val="1700"/>
              </a:lnSpc>
            </a:pPr>
            <a:r>
              <a:rPr lang="en-US" sz="1500" b="1" dirty="0" smtClean="0">
                <a:solidFill>
                  <a:srgbClr val="000000"/>
                </a:solidFill>
                <a:latin typeface="Arial"/>
                <a:ea typeface="ＭＳ Ｐゴシック" charset="0"/>
              </a:rPr>
              <a:t>embryo and</a:t>
            </a:r>
          </a:p>
          <a:p>
            <a:pPr eaLnBrk="0" hangingPunct="0">
              <a:lnSpc>
                <a:spcPts val="1700"/>
              </a:lnSpc>
            </a:pPr>
            <a:r>
              <a:rPr lang="en-US" sz="1500" b="1" dirty="0" smtClean="0">
                <a:solidFill>
                  <a:srgbClr val="000000"/>
                </a:solidFill>
                <a:latin typeface="Arial"/>
                <a:ea typeface="ＭＳ Ｐゴシック" charset="0"/>
              </a:rPr>
              <a:t>grow in culture</a:t>
            </a:r>
            <a:endParaRPr lang="en-US" sz="1500" b="1" dirty="0">
              <a:solidFill>
                <a:srgbClr val="000000"/>
              </a:solidFill>
              <a:latin typeface="Arial"/>
              <a:ea typeface="ＭＳ Ｐゴシック" charset="0"/>
            </a:endParaRPr>
          </a:p>
        </p:txBody>
      </p:sp>
      <p:sp>
        <p:nvSpPr>
          <p:cNvPr id="14" name="TextBox 26"/>
          <p:cNvSpPr txBox="1">
            <a:spLocks noChangeArrowheads="1"/>
          </p:cNvSpPr>
          <p:nvPr/>
        </p:nvSpPr>
        <p:spPr bwMode="auto">
          <a:xfrm>
            <a:off x="7310161" y="4418951"/>
            <a:ext cx="1506823" cy="109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0"/>
              </a:lnSpc>
            </a:pPr>
            <a:r>
              <a:rPr lang="en-US" sz="1500" b="1" dirty="0" smtClean="0">
                <a:solidFill>
                  <a:srgbClr val="000000"/>
                </a:solidFill>
                <a:latin typeface="Arial"/>
                <a:ea typeface="ＭＳ Ｐゴシック" charset="0"/>
              </a:rPr>
              <a:t>Induce stem</a:t>
            </a:r>
          </a:p>
          <a:p>
            <a:pPr eaLnBrk="0" hangingPunct="0">
              <a:lnSpc>
                <a:spcPts val="1700"/>
              </a:lnSpc>
            </a:pPr>
            <a:r>
              <a:rPr lang="en-US" sz="1500" b="1" dirty="0" smtClean="0">
                <a:solidFill>
                  <a:srgbClr val="000000"/>
                </a:solidFill>
                <a:latin typeface="Arial"/>
                <a:ea typeface="ＭＳ Ｐゴシック" charset="0"/>
              </a:rPr>
              <a:t>cells to form</a:t>
            </a:r>
          </a:p>
          <a:p>
            <a:pPr eaLnBrk="0" hangingPunct="0">
              <a:lnSpc>
                <a:spcPts val="1700"/>
              </a:lnSpc>
            </a:pPr>
            <a:r>
              <a:rPr lang="en-US" sz="1500" b="1" dirty="0" smtClean="0">
                <a:solidFill>
                  <a:srgbClr val="000000"/>
                </a:solidFill>
                <a:latin typeface="Arial"/>
                <a:ea typeface="ＭＳ Ｐゴシック" charset="0"/>
              </a:rPr>
              <a:t>specialized cells</a:t>
            </a:r>
          </a:p>
          <a:p>
            <a:pPr eaLnBrk="0" hangingPunct="0">
              <a:lnSpc>
                <a:spcPts val="1700"/>
              </a:lnSpc>
            </a:pPr>
            <a:r>
              <a:rPr lang="en-US" sz="1500" b="1" dirty="0" smtClean="0">
                <a:solidFill>
                  <a:srgbClr val="000000"/>
                </a:solidFill>
                <a:latin typeface="Arial"/>
                <a:ea typeface="ＭＳ Ｐゴシック" charset="0"/>
              </a:rPr>
              <a:t>for therapeutic</a:t>
            </a:r>
          </a:p>
          <a:p>
            <a:pPr eaLnBrk="0" hangingPunct="0">
              <a:lnSpc>
                <a:spcPts val="1700"/>
              </a:lnSpc>
            </a:pPr>
            <a:r>
              <a:rPr lang="en-US" sz="1500" b="1" dirty="0" smtClean="0">
                <a:solidFill>
                  <a:srgbClr val="000000"/>
                </a:solidFill>
                <a:latin typeface="Arial"/>
                <a:ea typeface="ＭＳ Ｐゴシック" charset="0"/>
              </a:rPr>
              <a:t>use</a:t>
            </a:r>
            <a:endParaRPr lang="en-US" sz="1500" b="1" dirty="0">
              <a:solidFill>
                <a:srgbClr val="000000"/>
              </a:solidFill>
              <a:latin typeface="Arial"/>
              <a:ea typeface="ＭＳ Ｐゴシック" charset="0"/>
            </a:endParaRPr>
          </a:p>
        </p:txBody>
      </p:sp>
      <p:sp>
        <p:nvSpPr>
          <p:cNvPr id="15" name="Freeform 14"/>
          <p:cNvSpPr/>
          <p:nvPr/>
        </p:nvSpPr>
        <p:spPr>
          <a:xfrm flipV="1">
            <a:off x="3412331" y="2559844"/>
            <a:ext cx="85725" cy="92630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Freeform 15"/>
          <p:cNvSpPr/>
          <p:nvPr/>
        </p:nvSpPr>
        <p:spPr>
          <a:xfrm flipV="1">
            <a:off x="1851542" y="2176461"/>
            <a:ext cx="332064" cy="293538"/>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392" y="1368552"/>
            <a:ext cx="6681216" cy="412089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11.12-1-s1</a:t>
            </a:r>
            <a:endParaRPr lang="en-US" dirty="0"/>
          </a:p>
        </p:txBody>
      </p:sp>
      <p:sp>
        <p:nvSpPr>
          <p:cNvPr id="4" name="TextBox 3"/>
          <p:cNvSpPr txBox="1"/>
          <p:nvPr/>
        </p:nvSpPr>
        <p:spPr>
          <a:xfrm>
            <a:off x="1363669" y="4249269"/>
            <a:ext cx="1022716" cy="1179810"/>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Remove</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nucleus</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from</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egg cell</a:t>
            </a:r>
            <a:endParaRPr lang="en-US" sz="2052"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24092"/>
            <a:ext cx="9143999" cy="958863"/>
          </a:xfrm>
        </p:spPr>
        <p:txBody>
          <a:bodyPr/>
          <a:lstStyle/>
          <a:p>
            <a:r>
              <a:rPr lang="en-US" dirty="0"/>
              <a:t>What does it mean to say that genes are turned on or off? </a:t>
            </a:r>
          </a:p>
        </p:txBody>
      </p:sp>
      <p:sp>
        <p:nvSpPr>
          <p:cNvPr id="28675" name="Rectangle 3"/>
          <p:cNvSpPr>
            <a:spLocks noGrp="1" noChangeArrowheads="1"/>
          </p:cNvSpPr>
          <p:nvPr>
            <p:ph idx="1"/>
          </p:nvPr>
        </p:nvSpPr>
        <p:spPr>
          <a:xfrm>
            <a:off x="287383" y="1508762"/>
            <a:ext cx="8543108" cy="4949054"/>
          </a:xfrm>
        </p:spPr>
        <p:txBody>
          <a:bodyPr/>
          <a:lstStyle/>
          <a:p>
            <a:pPr lvl="1"/>
            <a:r>
              <a:rPr lang="en-US" dirty="0" smtClean="0"/>
              <a:t>Genes determine the nucleotide sequence of specific mRNA molecules</a:t>
            </a:r>
          </a:p>
          <a:p>
            <a:pPr lvl="1"/>
            <a:r>
              <a:rPr lang="en-US" dirty="0" smtClean="0"/>
              <a:t>mRNA in turn determines the sequence of amino acids in proteins (DNA → RNA → protein). </a:t>
            </a:r>
          </a:p>
          <a:p>
            <a:pPr lvl="1"/>
            <a:r>
              <a:rPr lang="en-US" dirty="0" smtClean="0"/>
              <a:t>A gene that is turned on is being transcribed into mRNA, </a:t>
            </a:r>
          </a:p>
          <a:p>
            <a:pPr lvl="1"/>
            <a:r>
              <a:rPr lang="en-US" dirty="0" smtClean="0"/>
              <a:t>and that message is being translated into specific proteins. </a:t>
            </a:r>
          </a:p>
          <a:p>
            <a:pPr lvl="1"/>
            <a:r>
              <a:rPr lang="en-US" dirty="0" smtClean="0"/>
              <a:t>The overall process by which genetic information flows from genes to proteins is called </a:t>
            </a:r>
            <a:r>
              <a:rPr lang="en-US" b="1" dirty="0" smtClean="0"/>
              <a:t>gene expression</a:t>
            </a:r>
            <a:r>
              <a:rPr lang="en-US" dirty="0" smtClean="0"/>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392" y="1368552"/>
            <a:ext cx="6681216" cy="412089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11.12-1-s2</a:t>
            </a:r>
            <a:endParaRPr lang="en-US" dirty="0"/>
          </a:p>
        </p:txBody>
      </p:sp>
      <p:sp>
        <p:nvSpPr>
          <p:cNvPr id="4" name="TextBox 3"/>
          <p:cNvSpPr txBox="1"/>
          <p:nvPr/>
        </p:nvSpPr>
        <p:spPr>
          <a:xfrm>
            <a:off x="1363669" y="4249269"/>
            <a:ext cx="1022716" cy="1179810"/>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Remove</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nucleus</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from</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egg cell</a:t>
            </a:r>
            <a:endParaRPr lang="en-US" sz="2052" b="1" dirty="0">
              <a:solidFill>
                <a:srgbClr val="000000"/>
              </a:solidFill>
              <a:latin typeface="Arial"/>
              <a:ea typeface="ＭＳ Ｐゴシック" charset="0"/>
            </a:endParaRPr>
          </a:p>
        </p:txBody>
      </p:sp>
      <p:sp>
        <p:nvSpPr>
          <p:cNvPr id="5" name="TextBox 4"/>
          <p:cNvSpPr txBox="1"/>
          <p:nvPr/>
        </p:nvSpPr>
        <p:spPr>
          <a:xfrm>
            <a:off x="3864424" y="1643063"/>
            <a:ext cx="774251" cy="589905"/>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Donor</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cell</a:t>
            </a:r>
            <a:endParaRPr lang="en-US" sz="2052" b="1" dirty="0">
              <a:solidFill>
                <a:srgbClr val="000000"/>
              </a:solidFill>
              <a:latin typeface="Arial"/>
              <a:ea typeface="ＭＳ Ｐゴシック" charset="0"/>
            </a:endParaRPr>
          </a:p>
        </p:txBody>
      </p:sp>
      <p:sp>
        <p:nvSpPr>
          <p:cNvPr id="6" name="TextBox 5"/>
          <p:cNvSpPr txBox="1"/>
          <p:nvPr/>
        </p:nvSpPr>
        <p:spPr>
          <a:xfrm>
            <a:off x="2913512" y="4241801"/>
            <a:ext cx="1578958" cy="884858"/>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Add somatic</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cell from</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adult donor</a:t>
            </a:r>
            <a:endParaRPr lang="en-US" sz="2052" b="1" dirty="0">
              <a:solidFill>
                <a:srgbClr val="000000"/>
              </a:solidFill>
              <a:latin typeface="Arial"/>
              <a:ea typeface="ＭＳ Ｐゴシック" charset="0"/>
            </a:endParaRPr>
          </a:p>
        </p:txBody>
      </p:sp>
      <p:sp>
        <p:nvSpPr>
          <p:cNvPr id="7" name="Freeform 6"/>
          <p:cNvSpPr/>
          <p:nvPr/>
        </p:nvSpPr>
        <p:spPr>
          <a:xfrm flipV="1">
            <a:off x="3359943" y="1845467"/>
            <a:ext cx="447675" cy="40481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392" y="1368552"/>
            <a:ext cx="6681216" cy="412089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11.12-1-s3</a:t>
            </a:r>
            <a:endParaRPr lang="en-US" dirty="0"/>
          </a:p>
        </p:txBody>
      </p:sp>
      <p:sp>
        <p:nvSpPr>
          <p:cNvPr id="4" name="TextBox 3"/>
          <p:cNvSpPr txBox="1"/>
          <p:nvPr/>
        </p:nvSpPr>
        <p:spPr>
          <a:xfrm>
            <a:off x="1363669" y="4249269"/>
            <a:ext cx="1022716" cy="1179810"/>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Remove</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nucleus</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from</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egg cell</a:t>
            </a:r>
            <a:endParaRPr lang="en-US" sz="2052" b="1" dirty="0">
              <a:solidFill>
                <a:srgbClr val="000000"/>
              </a:solidFill>
              <a:latin typeface="Arial"/>
              <a:ea typeface="ＭＳ Ｐゴシック" charset="0"/>
            </a:endParaRPr>
          </a:p>
        </p:txBody>
      </p:sp>
      <p:sp>
        <p:nvSpPr>
          <p:cNvPr id="5" name="TextBox 4"/>
          <p:cNvSpPr txBox="1"/>
          <p:nvPr/>
        </p:nvSpPr>
        <p:spPr>
          <a:xfrm>
            <a:off x="3864424" y="1643063"/>
            <a:ext cx="774251" cy="589905"/>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Donor</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cell</a:t>
            </a:r>
            <a:endParaRPr lang="en-US" sz="2052" b="1" dirty="0">
              <a:solidFill>
                <a:srgbClr val="000000"/>
              </a:solidFill>
              <a:latin typeface="Arial"/>
              <a:ea typeface="ＭＳ Ｐゴシック" charset="0"/>
            </a:endParaRPr>
          </a:p>
        </p:txBody>
      </p:sp>
      <p:sp>
        <p:nvSpPr>
          <p:cNvPr id="6" name="TextBox 5"/>
          <p:cNvSpPr txBox="1"/>
          <p:nvPr/>
        </p:nvSpPr>
        <p:spPr>
          <a:xfrm>
            <a:off x="2913512" y="4241801"/>
            <a:ext cx="1578958" cy="884858"/>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Add somatic</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cell from</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adult donor</a:t>
            </a:r>
            <a:endParaRPr lang="en-US" sz="2052" b="1" dirty="0">
              <a:solidFill>
                <a:srgbClr val="000000"/>
              </a:solidFill>
              <a:latin typeface="Arial"/>
              <a:ea typeface="ＭＳ Ｐゴシック" charset="0"/>
            </a:endParaRPr>
          </a:p>
        </p:txBody>
      </p:sp>
      <p:sp>
        <p:nvSpPr>
          <p:cNvPr id="9" name="TextBox 8"/>
          <p:cNvSpPr txBox="1"/>
          <p:nvPr/>
        </p:nvSpPr>
        <p:spPr>
          <a:xfrm>
            <a:off x="5200650" y="1776413"/>
            <a:ext cx="1681551" cy="589905"/>
          </a:xfrm>
          <a:prstGeom prst="rect">
            <a:avLst/>
          </a:prstGeom>
          <a:noFill/>
        </p:spPr>
        <p:txBody>
          <a:bodyPr wrap="none" lIns="0" tIns="0" rIns="0" bIns="0">
            <a:spAutoFit/>
          </a:bodyPr>
          <a:lstStyle/>
          <a:p>
            <a:pPr eaLnBrk="0" fontAlgn="auto" hangingPunct="0">
              <a:lnSpc>
                <a:spcPts val="2320"/>
              </a:lnSpc>
              <a:spcBef>
                <a:spcPts val="0"/>
              </a:spcBef>
              <a:spcAft>
                <a:spcPts val="0"/>
              </a:spcAft>
              <a:defRPr/>
            </a:pPr>
            <a:r>
              <a:rPr lang="en-US" sz="2052" b="1" dirty="0" smtClean="0">
                <a:solidFill>
                  <a:srgbClr val="000000"/>
                </a:solidFill>
                <a:latin typeface="Arial"/>
                <a:ea typeface="ＭＳ Ｐゴシック" charset="0"/>
              </a:rPr>
              <a:t>Nucleus from</a:t>
            </a:r>
          </a:p>
          <a:p>
            <a:pPr eaLnBrk="0" fontAlgn="auto" hangingPunct="0">
              <a:lnSpc>
                <a:spcPts val="2320"/>
              </a:lnSpc>
              <a:spcBef>
                <a:spcPts val="0"/>
              </a:spcBef>
              <a:spcAft>
                <a:spcPts val="0"/>
              </a:spcAft>
              <a:defRPr/>
            </a:pPr>
            <a:r>
              <a:rPr lang="en-US" sz="2052" b="1" dirty="0" smtClean="0">
                <a:solidFill>
                  <a:srgbClr val="000000"/>
                </a:solidFill>
                <a:latin typeface="Arial"/>
                <a:ea typeface="ＭＳ Ｐゴシック" charset="0"/>
              </a:rPr>
              <a:t>donor cell</a:t>
            </a:r>
            <a:endParaRPr lang="en-US" sz="2052" b="1" dirty="0">
              <a:solidFill>
                <a:srgbClr val="000000"/>
              </a:solidFill>
              <a:latin typeface="Arial"/>
              <a:ea typeface="ＭＳ Ｐゴシック" charset="0"/>
            </a:endParaRPr>
          </a:p>
        </p:txBody>
      </p:sp>
      <p:sp>
        <p:nvSpPr>
          <p:cNvPr id="8" name="Freeform 7"/>
          <p:cNvSpPr/>
          <p:nvPr/>
        </p:nvSpPr>
        <p:spPr>
          <a:xfrm flipV="1">
            <a:off x="3359943" y="1845467"/>
            <a:ext cx="447675" cy="40481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Freeform 9"/>
          <p:cNvSpPr/>
          <p:nvPr/>
        </p:nvSpPr>
        <p:spPr>
          <a:xfrm flipV="1">
            <a:off x="5491163" y="2366318"/>
            <a:ext cx="107156" cy="126032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392" y="1368552"/>
            <a:ext cx="6681216" cy="412089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11.12-1-s4</a:t>
            </a:r>
            <a:endParaRPr lang="en-US" dirty="0"/>
          </a:p>
        </p:txBody>
      </p:sp>
      <p:sp>
        <p:nvSpPr>
          <p:cNvPr id="4" name="TextBox 3"/>
          <p:cNvSpPr txBox="1"/>
          <p:nvPr/>
        </p:nvSpPr>
        <p:spPr>
          <a:xfrm>
            <a:off x="1363669" y="4249269"/>
            <a:ext cx="1022716" cy="1179810"/>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Remove</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nucleus</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from</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egg cell</a:t>
            </a:r>
            <a:endParaRPr lang="en-US" sz="2052" b="1" dirty="0">
              <a:solidFill>
                <a:srgbClr val="000000"/>
              </a:solidFill>
              <a:latin typeface="Arial"/>
              <a:ea typeface="ＭＳ Ｐゴシック" charset="0"/>
            </a:endParaRPr>
          </a:p>
        </p:txBody>
      </p:sp>
      <p:sp>
        <p:nvSpPr>
          <p:cNvPr id="5" name="TextBox 4"/>
          <p:cNvSpPr txBox="1"/>
          <p:nvPr/>
        </p:nvSpPr>
        <p:spPr>
          <a:xfrm>
            <a:off x="3864424" y="1643063"/>
            <a:ext cx="774251" cy="589905"/>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Donor</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cell</a:t>
            </a:r>
            <a:endParaRPr lang="en-US" sz="2052" b="1" dirty="0">
              <a:solidFill>
                <a:srgbClr val="000000"/>
              </a:solidFill>
              <a:latin typeface="Arial"/>
              <a:ea typeface="ＭＳ Ｐゴシック" charset="0"/>
            </a:endParaRPr>
          </a:p>
        </p:txBody>
      </p:sp>
      <p:sp>
        <p:nvSpPr>
          <p:cNvPr id="6" name="TextBox 5"/>
          <p:cNvSpPr txBox="1"/>
          <p:nvPr/>
        </p:nvSpPr>
        <p:spPr>
          <a:xfrm>
            <a:off x="2913512" y="4241801"/>
            <a:ext cx="1578958" cy="884858"/>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Add somatic</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cell from</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adult donor</a:t>
            </a:r>
            <a:endParaRPr lang="en-US" sz="2052" b="1" dirty="0">
              <a:solidFill>
                <a:srgbClr val="000000"/>
              </a:solidFill>
              <a:latin typeface="Arial"/>
              <a:ea typeface="ＭＳ Ｐゴシック" charset="0"/>
            </a:endParaRPr>
          </a:p>
        </p:txBody>
      </p:sp>
      <p:sp>
        <p:nvSpPr>
          <p:cNvPr id="7" name="TextBox 6"/>
          <p:cNvSpPr txBox="1"/>
          <p:nvPr/>
        </p:nvSpPr>
        <p:spPr>
          <a:xfrm>
            <a:off x="5200650" y="1776413"/>
            <a:ext cx="1681551" cy="589905"/>
          </a:xfrm>
          <a:prstGeom prst="rect">
            <a:avLst/>
          </a:prstGeom>
          <a:noFill/>
        </p:spPr>
        <p:txBody>
          <a:bodyPr wrap="none" lIns="0" tIns="0" rIns="0" bIns="0">
            <a:spAutoFit/>
          </a:bodyPr>
          <a:lstStyle/>
          <a:p>
            <a:pPr eaLnBrk="0" fontAlgn="auto" hangingPunct="0">
              <a:lnSpc>
                <a:spcPts val="2320"/>
              </a:lnSpc>
              <a:spcBef>
                <a:spcPts val="0"/>
              </a:spcBef>
              <a:spcAft>
                <a:spcPts val="0"/>
              </a:spcAft>
              <a:defRPr/>
            </a:pPr>
            <a:r>
              <a:rPr lang="en-US" sz="2052" b="1" dirty="0" smtClean="0">
                <a:solidFill>
                  <a:srgbClr val="000000"/>
                </a:solidFill>
                <a:latin typeface="Arial"/>
                <a:ea typeface="ＭＳ Ｐゴシック" charset="0"/>
              </a:rPr>
              <a:t>Nucleus from</a:t>
            </a:r>
          </a:p>
          <a:p>
            <a:pPr eaLnBrk="0" fontAlgn="auto" hangingPunct="0">
              <a:lnSpc>
                <a:spcPts val="2320"/>
              </a:lnSpc>
              <a:spcBef>
                <a:spcPts val="0"/>
              </a:spcBef>
              <a:spcAft>
                <a:spcPts val="0"/>
              </a:spcAft>
              <a:defRPr/>
            </a:pPr>
            <a:r>
              <a:rPr lang="en-US" sz="2052" b="1" dirty="0" smtClean="0">
                <a:solidFill>
                  <a:srgbClr val="000000"/>
                </a:solidFill>
                <a:latin typeface="Arial"/>
                <a:ea typeface="ＭＳ Ｐゴシック" charset="0"/>
              </a:rPr>
              <a:t>donor cell</a:t>
            </a:r>
            <a:endParaRPr lang="en-US" sz="2052" b="1" dirty="0">
              <a:solidFill>
                <a:srgbClr val="000000"/>
              </a:solidFill>
              <a:latin typeface="Arial"/>
              <a:ea typeface="ＭＳ Ｐゴシック" charset="0"/>
            </a:endParaRPr>
          </a:p>
        </p:txBody>
      </p:sp>
      <p:sp>
        <p:nvSpPr>
          <p:cNvPr id="8" name="TextBox 7"/>
          <p:cNvSpPr txBox="1"/>
          <p:nvPr/>
        </p:nvSpPr>
        <p:spPr>
          <a:xfrm>
            <a:off x="5444493" y="4248316"/>
            <a:ext cx="1931619" cy="884858"/>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Grow in culture</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to produce a</a:t>
            </a:r>
          </a:p>
          <a:p>
            <a:pPr eaLnBrk="0" fontAlgn="auto" hangingPunct="0">
              <a:lnSpc>
                <a:spcPts val="2300"/>
              </a:lnSpc>
              <a:spcBef>
                <a:spcPts val="0"/>
              </a:spcBef>
              <a:spcAft>
                <a:spcPts val="0"/>
              </a:spcAft>
              <a:defRPr/>
            </a:pPr>
            <a:r>
              <a:rPr lang="en-US" sz="2052" b="1" dirty="0" smtClean="0">
                <a:solidFill>
                  <a:srgbClr val="000000"/>
                </a:solidFill>
                <a:latin typeface="Arial"/>
                <a:ea typeface="ＭＳ Ｐゴシック" charset="0"/>
              </a:rPr>
              <a:t>ball of cells</a:t>
            </a:r>
            <a:endParaRPr lang="en-US" sz="2052" b="1" dirty="0">
              <a:solidFill>
                <a:srgbClr val="000000"/>
              </a:solidFill>
              <a:latin typeface="Arial"/>
              <a:ea typeface="ＭＳ Ｐゴシック" charset="0"/>
            </a:endParaRPr>
          </a:p>
        </p:txBody>
      </p:sp>
      <p:sp>
        <p:nvSpPr>
          <p:cNvPr id="9" name="Freeform 8"/>
          <p:cNvSpPr/>
          <p:nvPr/>
        </p:nvSpPr>
        <p:spPr>
          <a:xfrm flipV="1">
            <a:off x="3359943" y="1845467"/>
            <a:ext cx="447675" cy="404813"/>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Freeform 9"/>
          <p:cNvSpPr/>
          <p:nvPr/>
        </p:nvSpPr>
        <p:spPr>
          <a:xfrm flipV="1">
            <a:off x="5491163" y="2366318"/>
            <a:ext cx="107156" cy="1260326"/>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024" y="606552"/>
            <a:ext cx="4949952" cy="5644896"/>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11.12-2</a:t>
            </a:r>
            <a:endParaRPr lang="en-US" dirty="0"/>
          </a:p>
        </p:txBody>
      </p:sp>
      <p:sp>
        <p:nvSpPr>
          <p:cNvPr id="4" name="TextBox 2"/>
          <p:cNvSpPr txBox="1">
            <a:spLocks noChangeArrowheads="1"/>
          </p:cNvSpPr>
          <p:nvPr/>
        </p:nvSpPr>
        <p:spPr bwMode="auto">
          <a:xfrm>
            <a:off x="3225736" y="594122"/>
            <a:ext cx="2622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a:ea typeface="ＭＳ Ｐゴシック" charset="0"/>
              </a:rPr>
              <a:t>Reproductive cloning</a:t>
            </a:r>
          </a:p>
        </p:txBody>
      </p:sp>
      <p:sp>
        <p:nvSpPr>
          <p:cNvPr id="5" name="TextBox 3"/>
          <p:cNvSpPr txBox="1">
            <a:spLocks noChangeArrowheads="1"/>
          </p:cNvSpPr>
          <p:nvPr/>
        </p:nvSpPr>
        <p:spPr bwMode="auto">
          <a:xfrm>
            <a:off x="2401030" y="2497532"/>
            <a:ext cx="220573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smtClean="0">
                <a:solidFill>
                  <a:srgbClr val="000000"/>
                </a:solidFill>
                <a:latin typeface="Arial"/>
                <a:ea typeface="ＭＳ Ｐゴシック" charset="0"/>
              </a:rPr>
              <a:t>Implant embryo in</a:t>
            </a:r>
          </a:p>
          <a:p>
            <a:pPr eaLnBrk="0" hangingPunct="0">
              <a:lnSpc>
                <a:spcPts val="2200"/>
              </a:lnSpc>
            </a:pPr>
            <a:r>
              <a:rPr lang="en-US" sz="2000" b="1" dirty="0" smtClean="0">
                <a:solidFill>
                  <a:srgbClr val="000000"/>
                </a:solidFill>
                <a:latin typeface="Arial"/>
                <a:ea typeface="ＭＳ Ｐゴシック" charset="0"/>
              </a:rPr>
              <a:t>surrogate mother</a:t>
            </a:r>
            <a:endParaRPr lang="en-US" sz="2000" b="1" dirty="0">
              <a:solidFill>
                <a:srgbClr val="000000"/>
              </a:solidFill>
              <a:latin typeface="Arial"/>
              <a:ea typeface="ＭＳ Ｐゴシック" charset="0"/>
            </a:endParaRPr>
          </a:p>
        </p:txBody>
      </p:sp>
      <p:sp>
        <p:nvSpPr>
          <p:cNvPr id="6" name="TextBox 5"/>
          <p:cNvSpPr txBox="1">
            <a:spLocks noChangeArrowheads="1"/>
          </p:cNvSpPr>
          <p:nvPr/>
        </p:nvSpPr>
        <p:spPr bwMode="auto">
          <a:xfrm>
            <a:off x="5049774" y="2498328"/>
            <a:ext cx="1652697"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smtClean="0">
                <a:solidFill>
                  <a:srgbClr val="000000"/>
                </a:solidFill>
                <a:latin typeface="Arial"/>
                <a:ea typeface="ＭＳ Ｐゴシック" charset="0"/>
              </a:rPr>
              <a:t>Clone of</a:t>
            </a:r>
          </a:p>
          <a:p>
            <a:pPr eaLnBrk="0" hangingPunct="0">
              <a:lnSpc>
                <a:spcPts val="2200"/>
              </a:lnSpc>
            </a:pPr>
            <a:r>
              <a:rPr lang="en-US" sz="2000" b="1" dirty="0" smtClean="0">
                <a:solidFill>
                  <a:srgbClr val="000000"/>
                </a:solidFill>
                <a:latin typeface="Arial"/>
                <a:ea typeface="ＭＳ Ｐゴシック" charset="0"/>
              </a:rPr>
              <a:t>donor is born</a:t>
            </a:r>
            <a:endParaRPr lang="en-US" sz="2000" b="1" dirty="0">
              <a:solidFill>
                <a:srgbClr val="000000"/>
              </a:solidFill>
              <a:latin typeface="Arial"/>
              <a:ea typeface="ＭＳ Ｐゴシック" charset="0"/>
            </a:endParaRPr>
          </a:p>
        </p:txBody>
      </p:sp>
      <p:sp>
        <p:nvSpPr>
          <p:cNvPr id="7" name="TextBox 7"/>
          <p:cNvSpPr txBox="1">
            <a:spLocks noChangeArrowheads="1"/>
          </p:cNvSpPr>
          <p:nvPr/>
        </p:nvSpPr>
        <p:spPr bwMode="auto">
          <a:xfrm>
            <a:off x="3313843" y="3524647"/>
            <a:ext cx="2436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a:ea typeface="ＭＳ Ｐゴシック" charset="0"/>
              </a:rPr>
              <a:t>Therapeutic cloning</a:t>
            </a:r>
          </a:p>
        </p:txBody>
      </p:sp>
      <p:sp>
        <p:nvSpPr>
          <p:cNvPr id="8" name="TextBox 8"/>
          <p:cNvSpPr txBox="1">
            <a:spLocks noChangeArrowheads="1"/>
          </p:cNvSpPr>
          <p:nvPr/>
        </p:nvSpPr>
        <p:spPr bwMode="auto">
          <a:xfrm>
            <a:off x="2139886" y="4835920"/>
            <a:ext cx="2366032" cy="112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smtClean="0">
                <a:solidFill>
                  <a:srgbClr val="000000"/>
                </a:solidFill>
                <a:latin typeface="Arial"/>
                <a:ea typeface="ＭＳ Ｐゴシック" charset="0"/>
              </a:rPr>
              <a:t>Remove embryonic</a:t>
            </a:r>
          </a:p>
          <a:p>
            <a:pPr eaLnBrk="0" hangingPunct="0">
              <a:lnSpc>
                <a:spcPts val="2200"/>
              </a:lnSpc>
            </a:pPr>
            <a:r>
              <a:rPr lang="en-US" sz="2000" b="1" dirty="0" smtClean="0">
                <a:solidFill>
                  <a:srgbClr val="000000"/>
                </a:solidFill>
                <a:latin typeface="Arial"/>
                <a:ea typeface="ＭＳ Ｐゴシック" charset="0"/>
              </a:rPr>
              <a:t>stem cells from</a:t>
            </a:r>
          </a:p>
          <a:p>
            <a:pPr eaLnBrk="0" hangingPunct="0">
              <a:lnSpc>
                <a:spcPts val="2200"/>
              </a:lnSpc>
            </a:pPr>
            <a:r>
              <a:rPr lang="en-US" sz="2000" b="1" dirty="0" smtClean="0">
                <a:solidFill>
                  <a:srgbClr val="000000"/>
                </a:solidFill>
                <a:latin typeface="Arial"/>
                <a:ea typeface="ＭＳ Ｐゴシック" charset="0"/>
              </a:rPr>
              <a:t>embryo and</a:t>
            </a:r>
          </a:p>
          <a:p>
            <a:pPr eaLnBrk="0" hangingPunct="0">
              <a:lnSpc>
                <a:spcPts val="2200"/>
              </a:lnSpc>
            </a:pPr>
            <a:r>
              <a:rPr lang="en-US" sz="2000" b="1" dirty="0" smtClean="0">
                <a:solidFill>
                  <a:srgbClr val="000000"/>
                </a:solidFill>
                <a:latin typeface="Arial"/>
                <a:ea typeface="ＭＳ Ｐゴシック" charset="0"/>
              </a:rPr>
              <a:t>grow in culture</a:t>
            </a:r>
            <a:endParaRPr lang="en-US" sz="2000" b="1" dirty="0">
              <a:solidFill>
                <a:srgbClr val="000000"/>
              </a:solidFill>
              <a:latin typeface="Arial"/>
              <a:ea typeface="ＭＳ Ｐゴシック" charset="0"/>
            </a:endParaRPr>
          </a:p>
        </p:txBody>
      </p:sp>
      <p:sp>
        <p:nvSpPr>
          <p:cNvPr id="9" name="TextBox 13"/>
          <p:cNvSpPr txBox="1">
            <a:spLocks noChangeArrowheads="1"/>
          </p:cNvSpPr>
          <p:nvPr/>
        </p:nvSpPr>
        <p:spPr bwMode="auto">
          <a:xfrm>
            <a:off x="5014849" y="4836716"/>
            <a:ext cx="2006960" cy="141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smtClean="0">
                <a:solidFill>
                  <a:srgbClr val="000000"/>
                </a:solidFill>
                <a:latin typeface="Arial"/>
                <a:ea typeface="ＭＳ Ｐゴシック" charset="0"/>
              </a:rPr>
              <a:t>Induce stem</a:t>
            </a:r>
          </a:p>
          <a:p>
            <a:pPr eaLnBrk="0" hangingPunct="0">
              <a:lnSpc>
                <a:spcPts val="2200"/>
              </a:lnSpc>
            </a:pPr>
            <a:r>
              <a:rPr lang="en-US" sz="2000" b="1" dirty="0" smtClean="0">
                <a:solidFill>
                  <a:srgbClr val="000000"/>
                </a:solidFill>
                <a:latin typeface="Arial"/>
                <a:ea typeface="ＭＳ Ｐゴシック" charset="0"/>
              </a:rPr>
              <a:t>cells to form</a:t>
            </a:r>
          </a:p>
          <a:p>
            <a:pPr eaLnBrk="0" hangingPunct="0">
              <a:lnSpc>
                <a:spcPts val="2200"/>
              </a:lnSpc>
            </a:pPr>
            <a:r>
              <a:rPr lang="en-US" sz="2000" b="1" dirty="0" smtClean="0">
                <a:solidFill>
                  <a:srgbClr val="000000"/>
                </a:solidFill>
                <a:latin typeface="Arial"/>
                <a:ea typeface="ＭＳ Ｐゴシック" charset="0"/>
              </a:rPr>
              <a:t>specialized cells</a:t>
            </a:r>
          </a:p>
          <a:p>
            <a:pPr eaLnBrk="0" hangingPunct="0">
              <a:lnSpc>
                <a:spcPts val="2200"/>
              </a:lnSpc>
            </a:pPr>
            <a:r>
              <a:rPr lang="en-US" sz="2000" b="1" dirty="0" smtClean="0">
                <a:solidFill>
                  <a:srgbClr val="000000"/>
                </a:solidFill>
                <a:latin typeface="Arial"/>
                <a:ea typeface="ＭＳ Ｐゴシック" charset="0"/>
              </a:rPr>
              <a:t>for therapeutic</a:t>
            </a:r>
          </a:p>
          <a:p>
            <a:pPr eaLnBrk="0" hangingPunct="0">
              <a:lnSpc>
                <a:spcPts val="2200"/>
              </a:lnSpc>
            </a:pPr>
            <a:r>
              <a:rPr lang="en-US" sz="2000" b="1" dirty="0" smtClean="0">
                <a:solidFill>
                  <a:srgbClr val="000000"/>
                </a:solidFill>
                <a:latin typeface="Arial"/>
                <a:ea typeface="ＭＳ Ｐゴシック" charset="0"/>
              </a:rPr>
              <a:t>use</a:t>
            </a:r>
            <a:endParaRPr lang="en-US" sz="2000"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t>Reproductive Cloning of Animals</a:t>
            </a:r>
            <a:endParaRPr lang="en-US" dirty="0"/>
          </a:p>
        </p:txBody>
      </p:sp>
      <p:sp>
        <p:nvSpPr>
          <p:cNvPr id="167939" name="Rectangle 3"/>
          <p:cNvSpPr>
            <a:spLocks noGrp="1" noChangeArrowheads="1"/>
          </p:cNvSpPr>
          <p:nvPr>
            <p:ph idx="1"/>
          </p:nvPr>
        </p:nvSpPr>
        <p:spPr/>
        <p:txBody>
          <a:bodyPr/>
          <a:lstStyle/>
          <a:p>
            <a:r>
              <a:rPr lang="en-US" dirty="0" smtClean="0"/>
              <a:t>In 1996, researchers used reproductive cloning to produce the first mammal cloned from an adult cell, a sheep named Dolly.</a:t>
            </a:r>
          </a:p>
          <a:p>
            <a:pPr lvl="1"/>
            <a:r>
              <a:rPr lang="en-US" dirty="0" smtClean="0"/>
              <a:t>The researchers fused specially treated sheep cells with eggs from which they had removed the nuclei. </a:t>
            </a:r>
          </a:p>
          <a:p>
            <a:pPr lvl="1"/>
            <a:r>
              <a:rPr lang="en-US" dirty="0" smtClean="0"/>
              <a:t>After several days of growth, the resulting embryos were implanted in the uteruses of surrogate mothers. </a:t>
            </a:r>
          </a:p>
          <a:p>
            <a:pPr lvl="1"/>
            <a:r>
              <a:rPr lang="en-US" dirty="0" smtClean="0"/>
              <a:t>One of the embryos developed into Dolly—and as expected, Dolly resembled the nucleus donor, not the egg donor or the surrogate mother.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Grp="1" noChangeArrowheads="1"/>
          </p:cNvSpPr>
          <p:nvPr>
            <p:ph type="title"/>
          </p:nvPr>
        </p:nvSpPr>
        <p:spPr/>
        <p:txBody>
          <a:bodyPr/>
          <a:lstStyle/>
          <a:p>
            <a:r>
              <a:rPr lang="en-US" smtClean="0"/>
              <a:t>Practical Applications of Reproductive Cloning </a:t>
            </a:r>
            <a:endParaRPr lang="en-US" dirty="0" smtClean="0"/>
          </a:p>
        </p:txBody>
      </p:sp>
      <p:sp>
        <p:nvSpPr>
          <p:cNvPr id="184322" name="Rectangle 2"/>
          <p:cNvSpPr>
            <a:spLocks noGrp="1" noChangeArrowheads="1"/>
          </p:cNvSpPr>
          <p:nvPr>
            <p:ph idx="1"/>
          </p:nvPr>
        </p:nvSpPr>
        <p:spPr/>
        <p:txBody>
          <a:bodyPr/>
          <a:lstStyle/>
          <a:p>
            <a:r>
              <a:rPr lang="en-US" dirty="0" smtClean="0"/>
              <a:t>Since the first success in 1996, researchers have cloned many species of mammals, including mice, horses, dogs, mules, cows, pigs, rabbits, ferrets, camels, goats, and cats.</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04216"/>
            <a:ext cx="8546592" cy="644956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11.13</a:t>
            </a:r>
            <a:endParaRPr lang="en-US" dirty="0"/>
          </a:p>
        </p:txBody>
      </p:sp>
      <p:sp>
        <p:nvSpPr>
          <p:cNvPr id="11" name="TextBox 2"/>
          <p:cNvSpPr txBox="1">
            <a:spLocks noChangeArrowheads="1"/>
          </p:cNvSpPr>
          <p:nvPr/>
        </p:nvSpPr>
        <p:spPr bwMode="auto">
          <a:xfrm>
            <a:off x="351058" y="197991"/>
            <a:ext cx="19236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0000"/>
                </a:solidFill>
                <a:latin typeface="Arial"/>
                <a:ea typeface="ＭＳ Ｐゴシック" charset="0"/>
              </a:rPr>
              <a:t>(a) The first clone</a:t>
            </a:r>
            <a:endParaRPr lang="en-US" sz="1800" b="1" dirty="0">
              <a:solidFill>
                <a:srgbClr val="000000"/>
              </a:solidFill>
              <a:latin typeface="Arial"/>
              <a:ea typeface="ＭＳ Ｐゴシック" charset="0"/>
            </a:endParaRPr>
          </a:p>
        </p:txBody>
      </p:sp>
      <p:sp>
        <p:nvSpPr>
          <p:cNvPr id="12" name="TextBox 3"/>
          <p:cNvSpPr txBox="1">
            <a:spLocks noChangeArrowheads="1"/>
          </p:cNvSpPr>
          <p:nvPr/>
        </p:nvSpPr>
        <p:spPr bwMode="auto">
          <a:xfrm>
            <a:off x="3922931" y="197988"/>
            <a:ext cx="29751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(b) Cloning for medical use</a:t>
            </a:r>
          </a:p>
        </p:txBody>
      </p:sp>
      <p:sp>
        <p:nvSpPr>
          <p:cNvPr id="13" name="TextBox 4"/>
          <p:cNvSpPr txBox="1">
            <a:spLocks noChangeArrowheads="1"/>
          </p:cNvSpPr>
          <p:nvPr/>
        </p:nvSpPr>
        <p:spPr bwMode="auto">
          <a:xfrm>
            <a:off x="345500" y="3558726"/>
            <a:ext cx="36933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(c) Clones of endangered animals</a:t>
            </a:r>
          </a:p>
        </p:txBody>
      </p:sp>
      <p:sp>
        <p:nvSpPr>
          <p:cNvPr id="14" name="TextBox 5"/>
          <p:cNvSpPr txBox="1">
            <a:spLocks noChangeArrowheads="1"/>
          </p:cNvSpPr>
          <p:nvPr/>
        </p:nvSpPr>
        <p:spPr bwMode="auto">
          <a:xfrm>
            <a:off x="358200" y="6156667"/>
            <a:ext cx="2026196"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00"/>
              </a:lnSpc>
            </a:pPr>
            <a:r>
              <a:rPr lang="en-US" sz="1800" b="1" dirty="0" err="1" smtClean="0">
                <a:solidFill>
                  <a:srgbClr val="000000"/>
                </a:solidFill>
                <a:latin typeface="Arial"/>
                <a:ea typeface="ＭＳ Ｐゴシック" charset="0"/>
              </a:rPr>
              <a:t>Mouflon</a:t>
            </a:r>
            <a:r>
              <a:rPr lang="en-US" sz="1800" b="1" dirty="0" smtClean="0">
                <a:solidFill>
                  <a:srgbClr val="000000"/>
                </a:solidFill>
                <a:latin typeface="Arial"/>
                <a:ea typeface="ＭＳ Ｐゴシック" charset="0"/>
              </a:rPr>
              <a:t> lamb with</a:t>
            </a:r>
          </a:p>
          <a:p>
            <a:pPr eaLnBrk="0" hangingPunct="0">
              <a:lnSpc>
                <a:spcPts val="1900"/>
              </a:lnSpc>
            </a:pPr>
            <a:r>
              <a:rPr lang="en-US" sz="1800" b="1" dirty="0" smtClean="0">
                <a:solidFill>
                  <a:srgbClr val="000000"/>
                </a:solidFill>
                <a:latin typeface="Arial"/>
                <a:ea typeface="ＭＳ Ｐゴシック" charset="0"/>
              </a:rPr>
              <a:t>mother</a:t>
            </a:r>
            <a:endParaRPr lang="en-US" sz="1800" b="1" dirty="0">
              <a:solidFill>
                <a:srgbClr val="000000"/>
              </a:solidFill>
              <a:latin typeface="Arial"/>
              <a:ea typeface="ＭＳ Ｐゴシック" charset="0"/>
            </a:endParaRPr>
          </a:p>
        </p:txBody>
      </p:sp>
      <p:sp>
        <p:nvSpPr>
          <p:cNvPr id="15" name="TextBox 8"/>
          <p:cNvSpPr txBox="1">
            <a:spLocks noChangeArrowheads="1"/>
          </p:cNvSpPr>
          <p:nvPr/>
        </p:nvSpPr>
        <p:spPr bwMode="auto">
          <a:xfrm>
            <a:off x="3238721" y="6125716"/>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err="1">
                <a:solidFill>
                  <a:srgbClr val="000000"/>
                </a:solidFill>
                <a:latin typeface="Arial"/>
                <a:ea typeface="ＭＳ Ｐゴシック" charset="0"/>
              </a:rPr>
              <a:t>Banteng</a:t>
            </a:r>
            <a:endParaRPr lang="en-US" sz="1800" b="1" dirty="0">
              <a:solidFill>
                <a:srgbClr val="000000"/>
              </a:solidFill>
              <a:latin typeface="Arial"/>
              <a:ea typeface="ＭＳ Ｐゴシック" charset="0"/>
            </a:endParaRPr>
          </a:p>
        </p:txBody>
      </p:sp>
      <p:sp>
        <p:nvSpPr>
          <p:cNvPr id="16" name="TextBox 9"/>
          <p:cNvSpPr txBox="1">
            <a:spLocks noChangeArrowheads="1"/>
          </p:cNvSpPr>
          <p:nvPr/>
        </p:nvSpPr>
        <p:spPr bwMode="auto">
          <a:xfrm>
            <a:off x="6139083" y="6125716"/>
            <a:ext cx="5386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Gaur</a:t>
            </a: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568" y="646176"/>
            <a:ext cx="5388864" cy="556564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11.13-1</a:t>
            </a:r>
            <a:endParaRPr lang="en-US" dirty="0"/>
          </a:p>
        </p:txBody>
      </p:sp>
      <p:sp>
        <p:nvSpPr>
          <p:cNvPr id="4" name="TextBox 2"/>
          <p:cNvSpPr txBox="1">
            <a:spLocks noChangeArrowheads="1"/>
          </p:cNvSpPr>
          <p:nvPr/>
        </p:nvSpPr>
        <p:spPr bwMode="auto">
          <a:xfrm>
            <a:off x="1912755" y="5788818"/>
            <a:ext cx="2563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(a) The first clone</a:t>
            </a: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8" y="603504"/>
            <a:ext cx="8375904" cy="5650992"/>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11.13-2</a:t>
            </a:r>
            <a:endParaRPr lang="en-US" dirty="0"/>
          </a:p>
        </p:txBody>
      </p:sp>
      <p:sp>
        <p:nvSpPr>
          <p:cNvPr id="4" name="TextBox 2"/>
          <p:cNvSpPr txBox="1">
            <a:spLocks noChangeArrowheads="1"/>
          </p:cNvSpPr>
          <p:nvPr/>
        </p:nvSpPr>
        <p:spPr bwMode="auto">
          <a:xfrm>
            <a:off x="422152" y="5829302"/>
            <a:ext cx="3962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smtClean="0">
                <a:solidFill>
                  <a:srgbClr val="000000"/>
                </a:solidFill>
                <a:latin typeface="Arial"/>
                <a:ea typeface="ＭＳ Ｐゴシック" charset="0"/>
              </a:rPr>
              <a:t>(b) Cloning for medical use</a:t>
            </a:r>
            <a:endParaRPr lang="en-US" b="1" dirty="0">
              <a:solidFill>
                <a:srgbClr val="000000"/>
              </a:solidFill>
              <a:latin typeface="Arial"/>
              <a:ea typeface="ＭＳ Ｐゴシック" charset="0"/>
            </a:endParaRP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928" y="1103376"/>
            <a:ext cx="4962144" cy="4651248"/>
          </a:xfrm>
          <a:prstGeom prst="rect">
            <a:avLst/>
          </a:prstGeom>
        </p:spPr>
      </p:pic>
      <p:sp>
        <p:nvSpPr>
          <p:cNvPr id="2" name="Title 1"/>
          <p:cNvSpPr>
            <a:spLocks noGrp="1"/>
          </p:cNvSpPr>
          <p:nvPr>
            <p:ph type="title" idx="4294967295"/>
          </p:nvPr>
        </p:nvSpPr>
        <p:spPr>
          <a:xfrm>
            <a:off x="18288" y="0"/>
            <a:ext cx="8229600" cy="301752"/>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11.13-3</a:t>
            </a:r>
            <a:endParaRPr lang="en-US" dirty="0"/>
          </a:p>
        </p:txBody>
      </p:sp>
      <p:sp>
        <p:nvSpPr>
          <p:cNvPr id="4" name="TextBox 2"/>
          <p:cNvSpPr txBox="1">
            <a:spLocks noChangeArrowheads="1"/>
          </p:cNvSpPr>
          <p:nvPr/>
        </p:nvSpPr>
        <p:spPr bwMode="auto">
          <a:xfrm>
            <a:off x="2126965" y="1083512"/>
            <a:ext cx="4922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(c) Clones of endangered animals</a:t>
            </a:r>
          </a:p>
        </p:txBody>
      </p:sp>
      <p:sp>
        <p:nvSpPr>
          <p:cNvPr id="5" name="TextBox 3"/>
          <p:cNvSpPr txBox="1">
            <a:spLocks noChangeArrowheads="1"/>
          </p:cNvSpPr>
          <p:nvPr/>
        </p:nvSpPr>
        <p:spPr bwMode="auto">
          <a:xfrm>
            <a:off x="2121408" y="5386432"/>
            <a:ext cx="3824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err="1">
                <a:solidFill>
                  <a:srgbClr val="000000"/>
                </a:solidFill>
                <a:latin typeface="Arial"/>
                <a:ea typeface="ＭＳ Ｐゴシック" charset="0"/>
              </a:rPr>
              <a:t>Mouflon</a:t>
            </a:r>
            <a:r>
              <a:rPr lang="en-US" b="1" dirty="0">
                <a:solidFill>
                  <a:srgbClr val="000000"/>
                </a:solidFill>
                <a:latin typeface="Arial"/>
                <a:ea typeface="ＭＳ Ｐゴシック" charset="0"/>
              </a:rPr>
              <a:t> lamb with mother</a:t>
            </a:r>
          </a:p>
        </p:txBody>
      </p:sp>
    </p:spTree>
    <p:extLst>
      <p:ext uri="{BB962C8B-B14F-4D97-AF65-F5344CB8AC3E}">
        <p14:creationId xmlns:p14="http://schemas.microsoft.com/office/powerpoint/2010/main" val="226032288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GAMESHOW" val="False"/>
  <p:tag name="PPTVERSION" val="XP"/>
</p:tagLst>
</file>

<file path=ppt/theme/theme1.xml><?xml version="1.0" encoding="utf-8"?>
<a:theme xmlns:a="http://schemas.openxmlformats.org/drawingml/2006/main" name="CampbellEB6_Lecture_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Times New Roman"/>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ampbellEB6_Lecture_Design" id="{B6DE6437-4D3C-4EDA-98E9-FA36A5B6B78F}" vid="{61AD6984-E196-4B60-B50C-5CFEAA8E5D4E}"/>
    </a:ext>
  </a:extLst>
</a:theme>
</file>

<file path=ppt/theme/theme10.xml><?xml version="1.0" encoding="utf-8"?>
<a:theme xmlns:a="http://schemas.openxmlformats.org/drawingml/2006/main" name="1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6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7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7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7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7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7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miter lim="800000"/>
          <a:tailEnd type="triangl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CampbellEB6_Lecture_Design</Template>
  <TotalTime>6100</TotalTime>
  <Words>48615</Words>
  <Application>Microsoft Macintosh PowerPoint</Application>
  <PresentationFormat>On-screen Show (4:3)</PresentationFormat>
  <Paragraphs>2262</Paragraphs>
  <Slides>157</Slides>
  <Notes>141</Notes>
  <HiddenSlides>0</HiddenSlides>
  <MMClips>10</MMClips>
  <ScaleCrop>false</ScaleCrop>
  <HeadingPairs>
    <vt:vector size="4" baseType="variant">
      <vt:variant>
        <vt:lpstr>Theme</vt:lpstr>
      </vt:variant>
      <vt:variant>
        <vt:i4>69</vt:i4>
      </vt:variant>
      <vt:variant>
        <vt:lpstr>Slide Titles</vt:lpstr>
      </vt:variant>
      <vt:variant>
        <vt:i4>157</vt:i4>
      </vt:variant>
    </vt:vector>
  </HeadingPairs>
  <TitlesOfParts>
    <vt:vector size="226" baseType="lpstr">
      <vt:lpstr>CampbellEB6_Lecture_Design</vt:lpstr>
      <vt:lpstr>5_Blank</vt:lpstr>
      <vt:lpstr>10_Blank</vt:lpstr>
      <vt:lpstr>11_Blank</vt:lpstr>
      <vt:lpstr>12_Blank</vt:lpstr>
      <vt:lpstr>13_Blank</vt:lpstr>
      <vt:lpstr>14_Blank</vt:lpstr>
      <vt:lpstr>15_Blank</vt:lpstr>
      <vt:lpstr>16_Blank</vt:lpstr>
      <vt:lpstr>17_Blank</vt:lpstr>
      <vt:lpstr>18_Blank</vt:lpstr>
      <vt:lpstr>19_Blank</vt:lpstr>
      <vt:lpstr>20_Blank</vt:lpstr>
      <vt:lpstr>21_Blank</vt:lpstr>
      <vt:lpstr>22_Blank</vt:lpstr>
      <vt:lpstr>23_Blank</vt:lpstr>
      <vt:lpstr>24_Blank</vt:lpstr>
      <vt:lpstr>25_Blank</vt:lpstr>
      <vt:lpstr>26_Blank</vt:lpstr>
      <vt:lpstr>27_Blank</vt:lpstr>
      <vt:lpstr>28_Blank</vt:lpstr>
      <vt:lpstr>29_Blank</vt:lpstr>
      <vt:lpstr>30_Blank</vt:lpstr>
      <vt:lpstr>31_Blank</vt:lpstr>
      <vt:lpstr>32_Blank</vt:lpstr>
      <vt:lpstr>33_Blank</vt:lpstr>
      <vt:lpstr>34_Blank</vt:lpstr>
      <vt:lpstr>35_Blank</vt:lpstr>
      <vt:lpstr>36_Blank</vt:lpstr>
      <vt:lpstr>37_Blank</vt:lpstr>
      <vt:lpstr>39_Blank</vt:lpstr>
      <vt:lpstr>38_Blank</vt:lpstr>
      <vt:lpstr>40_Blank</vt:lpstr>
      <vt:lpstr>41_Blank</vt:lpstr>
      <vt:lpstr>42_Blank</vt:lpstr>
      <vt:lpstr>43_Blank</vt:lpstr>
      <vt:lpstr>44_Blank</vt:lpstr>
      <vt:lpstr>45_Blank</vt:lpstr>
      <vt:lpstr>46_Blank</vt:lpstr>
      <vt:lpstr>47_Blank</vt:lpstr>
      <vt:lpstr>48_Blank</vt:lpstr>
      <vt:lpstr>49_Blank</vt:lpstr>
      <vt:lpstr>50_Blank</vt:lpstr>
      <vt:lpstr>51_Blank</vt:lpstr>
      <vt:lpstr>52_Blank</vt:lpstr>
      <vt:lpstr>53_Blank</vt:lpstr>
      <vt:lpstr>54_Blank</vt:lpstr>
      <vt:lpstr>55_Blank</vt:lpstr>
      <vt:lpstr>56_Blank</vt:lpstr>
      <vt:lpstr>57_Blank</vt:lpstr>
      <vt:lpstr>58_Blank</vt:lpstr>
      <vt:lpstr>59_Blank</vt:lpstr>
      <vt:lpstr>60_Blank</vt:lpstr>
      <vt:lpstr>61_Blank</vt:lpstr>
      <vt:lpstr>62_Blank</vt:lpstr>
      <vt:lpstr>63_Blank</vt:lpstr>
      <vt:lpstr>64_Blank</vt:lpstr>
      <vt:lpstr>65_Blank</vt:lpstr>
      <vt:lpstr>66_Blank</vt:lpstr>
      <vt:lpstr>67_Blank</vt:lpstr>
      <vt:lpstr>68_Blank</vt:lpstr>
      <vt:lpstr>69_Blank</vt:lpstr>
      <vt:lpstr>70_Blank</vt:lpstr>
      <vt:lpstr>71_Blank</vt:lpstr>
      <vt:lpstr>72_Blank</vt:lpstr>
      <vt:lpstr>73_Blank</vt:lpstr>
      <vt:lpstr>74_Blank</vt:lpstr>
      <vt:lpstr>75_Blank</vt:lpstr>
      <vt:lpstr>76_Blank</vt:lpstr>
      <vt:lpstr>Chapter 11 pdf How Genes are Controlled</vt:lpstr>
      <vt:lpstr>Chapter Outline</vt:lpstr>
      <vt:lpstr>Biology and Society: Breast Cancer</vt:lpstr>
      <vt:lpstr>Biology and Society: Breast Cancer</vt:lpstr>
      <vt:lpstr>Figure 8.12</vt:lpstr>
      <vt:lpstr>How and Why Genes Are Regulated</vt:lpstr>
      <vt:lpstr>How and Why Genes Are Regulated</vt:lpstr>
      <vt:lpstr>Does every somatic cell have the same DNA?</vt:lpstr>
      <vt:lpstr>What does it mean to say that genes are turned on or off? </vt:lpstr>
      <vt:lpstr>PowerPoint Presentation</vt:lpstr>
      <vt:lpstr>Gene Regulation in Bacteria</vt:lpstr>
      <vt:lpstr>Figure 5.9-s4</vt:lpstr>
      <vt:lpstr>Gene Regulation in Bacteria</vt:lpstr>
      <vt:lpstr>How Lactose Digestion is Regulated</vt:lpstr>
      <vt:lpstr>Gene Regulation in Bacteria</vt:lpstr>
      <vt:lpstr>PowerPoint Presentation</vt:lpstr>
      <vt:lpstr>Figure 11.2-1</vt:lpstr>
      <vt:lpstr>Figure 11.2-2</vt:lpstr>
      <vt:lpstr>start here on 10/25</vt:lpstr>
      <vt:lpstr>Gene Regulation in Bacteria</vt:lpstr>
      <vt:lpstr>Gene Regulation in Bacteria</vt:lpstr>
      <vt:lpstr>Gene Regulation in Bacteria</vt:lpstr>
      <vt:lpstr>Figure 11.2</vt:lpstr>
      <vt:lpstr>Figure 11.2-1</vt:lpstr>
      <vt:lpstr>Figure 11.2-2</vt:lpstr>
      <vt:lpstr>Gene Regulation in Bacteria</vt:lpstr>
      <vt:lpstr>Gene Regulation in Bacteria</vt:lpstr>
      <vt:lpstr>Gene Regulation in Bacteria</vt:lpstr>
      <vt:lpstr>Gene Regulation in Eukaryotic Cells</vt:lpstr>
      <vt:lpstr>Gene Regulation in Eukaryotic Cells</vt:lpstr>
      <vt:lpstr>Figure 11.3</vt:lpstr>
      <vt:lpstr>Figure 11.3-1</vt:lpstr>
      <vt:lpstr>Figure 11.3-2</vt:lpstr>
      <vt:lpstr>Figure 11.3-3</vt:lpstr>
      <vt:lpstr>The Regulation of DNA Packing</vt:lpstr>
      <vt:lpstr>The Regulation of DNA Packing</vt:lpstr>
      <vt:lpstr>Figure 11.4</vt:lpstr>
      <vt:lpstr>Figure 11.4-1</vt:lpstr>
      <vt:lpstr>Figure 11.4-2</vt:lpstr>
      <vt:lpstr>The Initiation of Transcription</vt:lpstr>
      <vt:lpstr>The Initiation of Transcription</vt:lpstr>
      <vt:lpstr>Animation: Initiation of Transcription</vt:lpstr>
      <vt:lpstr>Figure 11.5</vt:lpstr>
      <vt:lpstr>The Initiation of Transcription</vt:lpstr>
      <vt:lpstr>RNA Processing and Breakdown</vt:lpstr>
      <vt:lpstr>RNA Processing and Breakdown</vt:lpstr>
      <vt:lpstr>Figure 11.6-s1</vt:lpstr>
      <vt:lpstr>Figure 11.6-s2</vt:lpstr>
      <vt:lpstr>Figure 11.6-s3</vt:lpstr>
      <vt:lpstr>RNA Processing and Breakdown</vt:lpstr>
      <vt:lpstr>Animation: RNA Processing</vt:lpstr>
      <vt:lpstr>Animation: Blocking Translation</vt:lpstr>
      <vt:lpstr>Animation: mRNA Degradation</vt:lpstr>
      <vt:lpstr>microRNAs</vt:lpstr>
      <vt:lpstr>The Initiation of Translation</vt:lpstr>
      <vt:lpstr>Protein Activation and Breakdown</vt:lpstr>
      <vt:lpstr>Animation: Protein Processing</vt:lpstr>
      <vt:lpstr>Animation: Protein Degradation</vt:lpstr>
      <vt:lpstr>Figure 11.7-s1</vt:lpstr>
      <vt:lpstr>Figure 11.7-s2</vt:lpstr>
      <vt:lpstr>Protein Activation and Breakdown</vt:lpstr>
      <vt:lpstr>Information Flow: Cell Signaling</vt:lpstr>
      <vt:lpstr>Animation: Cell Signaling</vt:lpstr>
      <vt:lpstr>Animation: Overview of Cell Signaling</vt:lpstr>
      <vt:lpstr>Animation: Signal Transduction Pathways</vt:lpstr>
      <vt:lpstr>Information Flow: Cell Signaling</vt:lpstr>
      <vt:lpstr>Figure 11.8</vt:lpstr>
      <vt:lpstr>Figure 11.8-1</vt:lpstr>
      <vt:lpstr>Figure 11.8-2</vt:lpstr>
      <vt:lpstr>Homeotic Genes</vt:lpstr>
      <vt:lpstr>Figure 11.9</vt:lpstr>
      <vt:lpstr>Figure 11.9-1</vt:lpstr>
      <vt:lpstr>Figure 11.9-2</vt:lpstr>
      <vt:lpstr>Homeotic Genes</vt:lpstr>
      <vt:lpstr>Animation: Development of Head-Tail Axis in Fruit Flies</vt:lpstr>
      <vt:lpstr>DNA Microarrays: Visualizing Gene Expression</vt:lpstr>
      <vt:lpstr>Figure 11.10</vt:lpstr>
      <vt:lpstr>Figure 11.10-1</vt:lpstr>
      <vt:lpstr>Figure 11.10-2</vt:lpstr>
      <vt:lpstr>Figure 11.10-3</vt:lpstr>
      <vt:lpstr>Figure 11.10-4</vt:lpstr>
      <vt:lpstr>Cloning Plants and Animals </vt:lpstr>
      <vt:lpstr>The Genetic Potential of Cells</vt:lpstr>
      <vt:lpstr>Figure 11.11</vt:lpstr>
      <vt:lpstr>The Genetic Potential of Cells</vt:lpstr>
      <vt:lpstr>The Genetic Potential of Cells</vt:lpstr>
      <vt:lpstr>Reproductive Cloning of Animals</vt:lpstr>
      <vt:lpstr>Figure 11.12</vt:lpstr>
      <vt:lpstr>Figure 11.12-1-s1</vt:lpstr>
      <vt:lpstr>Figure 11.12-1-s2</vt:lpstr>
      <vt:lpstr>Figure 11.12-1-s3</vt:lpstr>
      <vt:lpstr>Figure 11.12-1-s4</vt:lpstr>
      <vt:lpstr>Figure 11.12-2</vt:lpstr>
      <vt:lpstr>Reproductive Cloning of Animals</vt:lpstr>
      <vt:lpstr>Practical Applications of Reproductive Cloning </vt:lpstr>
      <vt:lpstr>Figure 11.13</vt:lpstr>
      <vt:lpstr>Figure 11.13-1</vt:lpstr>
      <vt:lpstr>Figure 11.13-2</vt:lpstr>
      <vt:lpstr>Figure 11.13-3</vt:lpstr>
      <vt:lpstr>Figure 11.13-4</vt:lpstr>
      <vt:lpstr>Figure 11.13-5</vt:lpstr>
      <vt:lpstr>Practical Applications of Reproductive Cloning </vt:lpstr>
      <vt:lpstr>Practical Applications of Reproductive Cloning </vt:lpstr>
      <vt:lpstr>Human Cloning</vt:lpstr>
      <vt:lpstr>Therapeutic Cloning and Stem Cells</vt:lpstr>
      <vt:lpstr>Embryonic Stem Cells</vt:lpstr>
      <vt:lpstr>Embryonic Stem Cells</vt:lpstr>
      <vt:lpstr>Figure 11.14</vt:lpstr>
      <vt:lpstr>Umbilical Cord Blood Banking</vt:lpstr>
      <vt:lpstr>Figure 11.15</vt:lpstr>
      <vt:lpstr>Figure 11.15-1</vt:lpstr>
      <vt:lpstr>Figure 11.15-2</vt:lpstr>
      <vt:lpstr>Adult Stem Cells</vt:lpstr>
      <vt:lpstr>The Genetic Basis of Cancer</vt:lpstr>
      <vt:lpstr>Genes That Cause Cancer</vt:lpstr>
      <vt:lpstr>Oncogenes and Tumor-Suppressor Genes</vt:lpstr>
      <vt:lpstr>Oncogenes and Tumor-Suppressor Genes</vt:lpstr>
      <vt:lpstr>Oncogenes and Tumor-Suppressor Genes</vt:lpstr>
      <vt:lpstr>Figure 11.16</vt:lpstr>
      <vt:lpstr>Oncogenes and Tumor-Suppressor Genes</vt:lpstr>
      <vt:lpstr>Figure 11.17</vt:lpstr>
      <vt:lpstr>The Process of Science: Are Childhood Tumors Different?</vt:lpstr>
      <vt:lpstr>The Process of Science: Are Childhood Tumors Different?</vt:lpstr>
      <vt:lpstr>The Process of Science: Are Childhood Tumors Different?</vt:lpstr>
      <vt:lpstr>Figure 11.18</vt:lpstr>
      <vt:lpstr>Figure 11.18-1</vt:lpstr>
      <vt:lpstr>Figure 11.18-2</vt:lpstr>
      <vt:lpstr>The Progression of a Cancer</vt:lpstr>
      <vt:lpstr>Figure 11.19</vt:lpstr>
      <vt:lpstr>Figure 11.19-1</vt:lpstr>
      <vt:lpstr>The Progression of a Cancer</vt:lpstr>
      <vt:lpstr>Figure 11.20</vt:lpstr>
      <vt:lpstr>Inherited Cancer</vt:lpstr>
      <vt:lpstr>Inherited Cancer</vt:lpstr>
      <vt:lpstr>Figure 11.21</vt:lpstr>
      <vt:lpstr>Cancer Risk and Prevention</vt:lpstr>
      <vt:lpstr>Table 11.1</vt:lpstr>
      <vt:lpstr>Cancer Risk and Prevention</vt:lpstr>
      <vt:lpstr>Evolution Connection: The Evolution of Cancer in the Body</vt:lpstr>
      <vt:lpstr>Figure 11.22</vt:lpstr>
      <vt:lpstr>Evolution Connection: The Evolution of Cancer in the Body</vt:lpstr>
      <vt:lpstr>Evolution Connection: The Evolution of Cancer in the Body</vt:lpstr>
      <vt:lpstr>Figure 11.UN01</vt:lpstr>
      <vt:lpstr>Figure 11.UN02</vt:lpstr>
      <vt:lpstr>Figure 11.UN03</vt:lpstr>
      <vt:lpstr>Figure 11.UN04</vt:lpstr>
      <vt:lpstr>Figure 11.UN05</vt:lpstr>
      <vt:lpstr>Figure 11.UN06</vt:lpstr>
      <vt:lpstr>Figure 11.UN07</vt:lpstr>
      <vt:lpstr>Figure 11.UN08</vt:lpstr>
      <vt:lpstr>Figure 11.UN09</vt:lpstr>
      <vt:lpstr>Figure 11.UN10</vt:lpstr>
      <vt:lpstr>Figure 11.0-2</vt:lpstr>
      <vt:lpstr>Biology and Society: Tobacco’s Smoking Gun</vt:lpstr>
      <vt:lpstr>Biology and Society: Tobacco’s Smoking Gun</vt:lpstr>
      <vt:lpstr>Biology and Society: Tobacco’s Smoking Gun</vt:lpstr>
      <vt:lpstr>Biology and Society: Tobacco’s Smoking Gun</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Delgado</dc:creator>
  <cp:lastModifiedBy>Sandra Namoff</cp:lastModifiedBy>
  <cp:revision>1017</cp:revision>
  <cp:lastPrinted>2005-04-01T00:26:31Z</cp:lastPrinted>
  <dcterms:created xsi:type="dcterms:W3CDTF">2014-10-03T21:19:49Z</dcterms:created>
  <dcterms:modified xsi:type="dcterms:W3CDTF">2018-10-24T01:18:08Z</dcterms:modified>
</cp:coreProperties>
</file>