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6" r:id="rId1"/>
  </p:sldMasterIdLst>
  <p:notesMasterIdLst>
    <p:notesMasterId r:id="rId25"/>
  </p:notesMasterIdLst>
  <p:handoutMasterIdLst>
    <p:handoutMasterId r:id="rId26"/>
  </p:handoutMasterIdLst>
  <p:sldIdLst>
    <p:sldId id="642" r:id="rId2"/>
    <p:sldId id="643" r:id="rId3"/>
    <p:sldId id="640" r:id="rId4"/>
    <p:sldId id="611" r:id="rId5"/>
    <p:sldId id="631" r:id="rId6"/>
    <p:sldId id="632" r:id="rId7"/>
    <p:sldId id="633" r:id="rId8"/>
    <p:sldId id="612" r:id="rId9"/>
    <p:sldId id="622" r:id="rId10"/>
    <p:sldId id="635" r:id="rId11"/>
    <p:sldId id="636" r:id="rId12"/>
    <p:sldId id="637" r:id="rId13"/>
    <p:sldId id="638" r:id="rId14"/>
    <p:sldId id="616" r:id="rId15"/>
    <p:sldId id="618" r:id="rId16"/>
    <p:sldId id="619" r:id="rId17"/>
    <p:sldId id="624" r:id="rId18"/>
    <p:sldId id="628" r:id="rId19"/>
    <p:sldId id="625" r:id="rId20"/>
    <p:sldId id="608" r:id="rId21"/>
    <p:sldId id="613" r:id="rId22"/>
    <p:sldId id="630" r:id="rId23"/>
    <p:sldId id="634" r:id="rId24"/>
  </p:sldIdLst>
  <p:sldSz cx="9144000" cy="6858000" type="screen4x3"/>
  <p:notesSz cx="6858000" cy="9144000"/>
  <p:defaultTextStyle>
    <a:defPPr>
      <a:defRPr lang="en-US"/>
    </a:defPPr>
    <a:lvl1pPr algn="ctr" rtl="0" eaLnBrk="0" fontAlgn="base" hangingPunct="0">
      <a:spcBef>
        <a:spcPct val="0"/>
      </a:spcBef>
      <a:spcAft>
        <a:spcPct val="0"/>
      </a:spcAft>
      <a:defRPr sz="2400" kern="1200" baseline="-25000">
        <a:solidFill>
          <a:schemeClr val="tx1"/>
        </a:solidFill>
        <a:latin typeface="Arial" charset="0"/>
        <a:ea typeface="ＭＳ Ｐゴシック" charset="0"/>
        <a:cs typeface="ＭＳ Ｐゴシック" charset="0"/>
      </a:defRPr>
    </a:lvl1pPr>
    <a:lvl2pPr marL="457200" algn="ctr" rtl="0" eaLnBrk="0" fontAlgn="base" hangingPunct="0">
      <a:spcBef>
        <a:spcPct val="0"/>
      </a:spcBef>
      <a:spcAft>
        <a:spcPct val="0"/>
      </a:spcAft>
      <a:defRPr sz="2400" kern="1200" baseline="-25000">
        <a:solidFill>
          <a:schemeClr val="tx1"/>
        </a:solidFill>
        <a:latin typeface="Arial" charset="0"/>
        <a:ea typeface="ＭＳ Ｐゴシック" charset="0"/>
        <a:cs typeface="ＭＳ Ｐゴシック" charset="0"/>
      </a:defRPr>
    </a:lvl2pPr>
    <a:lvl3pPr marL="914400" algn="ctr" rtl="0" eaLnBrk="0" fontAlgn="base" hangingPunct="0">
      <a:spcBef>
        <a:spcPct val="0"/>
      </a:spcBef>
      <a:spcAft>
        <a:spcPct val="0"/>
      </a:spcAft>
      <a:defRPr sz="2400" kern="1200" baseline="-25000">
        <a:solidFill>
          <a:schemeClr val="tx1"/>
        </a:solidFill>
        <a:latin typeface="Arial" charset="0"/>
        <a:ea typeface="ＭＳ Ｐゴシック" charset="0"/>
        <a:cs typeface="ＭＳ Ｐゴシック" charset="0"/>
      </a:defRPr>
    </a:lvl3pPr>
    <a:lvl4pPr marL="1371600" algn="ctr" rtl="0" eaLnBrk="0" fontAlgn="base" hangingPunct="0">
      <a:spcBef>
        <a:spcPct val="0"/>
      </a:spcBef>
      <a:spcAft>
        <a:spcPct val="0"/>
      </a:spcAft>
      <a:defRPr sz="2400" kern="1200" baseline="-25000">
        <a:solidFill>
          <a:schemeClr val="tx1"/>
        </a:solidFill>
        <a:latin typeface="Arial" charset="0"/>
        <a:ea typeface="ＭＳ Ｐゴシック" charset="0"/>
        <a:cs typeface="ＭＳ Ｐゴシック" charset="0"/>
      </a:defRPr>
    </a:lvl4pPr>
    <a:lvl5pPr marL="1828800" algn="ctr" rtl="0" eaLnBrk="0" fontAlgn="base" hangingPunct="0">
      <a:spcBef>
        <a:spcPct val="0"/>
      </a:spcBef>
      <a:spcAft>
        <a:spcPct val="0"/>
      </a:spcAft>
      <a:defRPr sz="2400" kern="1200" baseline="-250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baseline="-250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baseline="-250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baseline="-250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baseline="-250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clrMode="gray"/>
  <p:clrMru>
    <a:srgbClr val="FF6D04"/>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94" d="100"/>
          <a:sy n="94" d="100"/>
        </p:scale>
        <p:origin x="-1184" y="5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8224"/>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notesMaster" Target="notesMasters/notesMaster1.xml"/><Relationship Id="rId26" Type="http://schemas.openxmlformats.org/officeDocument/2006/relationships/handoutMaster" Target="handoutMasters/handoutMaster1.xml"/><Relationship Id="rId27" Type="http://schemas.openxmlformats.org/officeDocument/2006/relationships/printerSettings" Target="printerSettings/printerSettings1.bin"/><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AD57D7BE-C5DD-E246-A8A4-5D52615D369C}" type="datetimeFigureOut">
              <a:rPr lang="en-US"/>
              <a:pPr>
                <a:defRPr/>
              </a:pPr>
              <a:t>9/4/18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813276C2-C248-8548-929D-A877F8F24034}" type="slidenum">
              <a:rPr lang="en-US"/>
              <a:pPr>
                <a:defRPr/>
              </a:pPr>
              <a:t>‹#›</a:t>
            </a:fld>
            <a:endParaRPr lang="en-US"/>
          </a:p>
        </p:txBody>
      </p:sp>
    </p:spTree>
    <p:extLst>
      <p:ext uri="{BB962C8B-B14F-4D97-AF65-F5344CB8AC3E}">
        <p14:creationId xmlns:p14="http://schemas.microsoft.com/office/powerpoint/2010/main" val="135802088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a:defRPr sz="1200" baseline="0">
                <a:latin typeface="Arial" charset="0"/>
                <a:ea typeface="ＭＳ Ｐゴシック" pitchFamily="-80" charset="-128"/>
                <a:cs typeface="+mn-cs"/>
              </a:defRPr>
            </a:lvl1pPr>
          </a:lstStyle>
          <a:p>
            <a:pPr>
              <a:defRPr/>
            </a:pPr>
            <a:endParaRPr lang="en-US"/>
          </a:p>
        </p:txBody>
      </p:sp>
      <p:sp>
        <p:nvSpPr>
          <p:cNvPr id="6147"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baseline="0">
                <a:latin typeface="Arial" charset="0"/>
                <a:ea typeface="ＭＳ Ｐゴシック" pitchFamily="-80" charset="-128"/>
                <a:cs typeface="+mn-cs"/>
              </a:defRPr>
            </a:lvl1pPr>
          </a:lstStyle>
          <a:p>
            <a:pPr>
              <a:defRPr/>
            </a:pPr>
            <a:endParaRPr lang="en-US"/>
          </a:p>
        </p:txBody>
      </p:sp>
      <p:sp>
        <p:nvSpPr>
          <p:cNvPr id="143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14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a:defRPr sz="1200" baseline="0">
                <a:latin typeface="Arial" charset="0"/>
                <a:ea typeface="ＭＳ Ｐゴシック" pitchFamily="-80" charset="-128"/>
                <a:cs typeface="+mn-cs"/>
              </a:defRPr>
            </a:lvl1pPr>
          </a:lstStyle>
          <a:p>
            <a:pPr>
              <a:defRPr/>
            </a:pPr>
            <a:endParaRPr lang="en-US"/>
          </a:p>
        </p:txBody>
      </p:sp>
      <p:sp>
        <p:nvSpPr>
          <p:cNvPr id="615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baseline="0"/>
            </a:lvl1pPr>
          </a:lstStyle>
          <a:p>
            <a:pPr>
              <a:defRPr/>
            </a:pPr>
            <a:fld id="{380ED88A-3D22-0345-B8B0-38C4A233622E}" type="slidenum">
              <a:rPr lang="en-US"/>
              <a:pPr>
                <a:defRPr/>
              </a:pPr>
              <a:t>‹#›</a:t>
            </a:fld>
            <a:endParaRPr lang="en-US"/>
          </a:p>
        </p:txBody>
      </p:sp>
    </p:spTree>
    <p:extLst>
      <p:ext uri="{BB962C8B-B14F-4D97-AF65-F5344CB8AC3E}">
        <p14:creationId xmlns:p14="http://schemas.microsoft.com/office/powerpoint/2010/main" val="1723188818"/>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ＭＳ Ｐゴシック" pitchFamily="-80"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80"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80"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80"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80"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25000">
                <a:solidFill>
                  <a:schemeClr val="tx1"/>
                </a:solidFill>
                <a:latin typeface="Arial" charset="0"/>
                <a:ea typeface="ＭＳ Ｐゴシック" charset="0"/>
                <a:cs typeface="ＭＳ Ｐゴシック" charset="0"/>
              </a:defRPr>
            </a:lvl1pPr>
            <a:lvl2pPr marL="742950" indent="-285750">
              <a:defRPr sz="2400" baseline="-25000">
                <a:solidFill>
                  <a:schemeClr val="tx1"/>
                </a:solidFill>
                <a:latin typeface="Arial" charset="0"/>
                <a:ea typeface="ＭＳ Ｐゴシック" charset="0"/>
              </a:defRPr>
            </a:lvl2pPr>
            <a:lvl3pPr marL="1143000" indent="-228600">
              <a:defRPr sz="2400" baseline="-25000">
                <a:solidFill>
                  <a:schemeClr val="tx1"/>
                </a:solidFill>
                <a:latin typeface="Arial" charset="0"/>
                <a:ea typeface="ＭＳ Ｐゴシック" charset="0"/>
              </a:defRPr>
            </a:lvl3pPr>
            <a:lvl4pPr marL="1600200" indent="-228600">
              <a:defRPr sz="2400" baseline="-25000">
                <a:solidFill>
                  <a:schemeClr val="tx1"/>
                </a:solidFill>
                <a:latin typeface="Arial" charset="0"/>
                <a:ea typeface="ＭＳ Ｐゴシック" charset="0"/>
              </a:defRPr>
            </a:lvl4pPr>
            <a:lvl5pPr marL="2057400" indent="-228600">
              <a:defRPr sz="2400" baseline="-250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baseline="-250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baseline="-250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baseline="-250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baseline="-25000">
                <a:solidFill>
                  <a:schemeClr val="tx1"/>
                </a:solidFill>
                <a:latin typeface="Arial" charset="0"/>
                <a:ea typeface="ＭＳ Ｐゴシック" charset="0"/>
              </a:defRPr>
            </a:lvl9pPr>
          </a:lstStyle>
          <a:p>
            <a:fld id="{418095B4-666D-A64A-A806-A55014EB9239}" type="slidenum">
              <a:rPr lang="en-US" sz="1200" baseline="0"/>
              <a:pPr/>
              <a:t>2</a:t>
            </a:fld>
            <a:endParaRPr lang="en-US" sz="1200" baseline="0"/>
          </a:p>
        </p:txBody>
      </p:sp>
      <p:sp>
        <p:nvSpPr>
          <p:cNvPr id="16386" name="Rectangle 2"/>
          <p:cNvSpPr>
            <a:spLocks noGrp="1" noRot="1" noChangeAspect="1" noChangeArrowheads="1" noTextEdit="1"/>
          </p:cNvSpPr>
          <p:nvPr>
            <p:ph type="sldImg"/>
          </p:nvPr>
        </p:nvSpPr>
        <p:spPr>
          <a:solidFill>
            <a:srgbClr val="FFFFFF"/>
          </a:solidFill>
          <a:ln/>
        </p:spPr>
      </p:sp>
      <p:sp>
        <p:nvSpPr>
          <p:cNvPr id="16387"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ea typeface="ＭＳ Ｐゴシック" charset="0"/>
            </a:endParaRPr>
          </a:p>
          <a:p>
            <a:pPr eaLnBrk="1" hangingPunct="1"/>
            <a:endParaRPr lang="en-US">
              <a:ea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2"/>
          <p:cNvSpPr>
            <a:spLocks noGrp="1" noRot="1" noChangeAspect="1" noChangeArrowheads="1" noTextEdit="1"/>
          </p:cNvSpPr>
          <p:nvPr>
            <p:ph type="sldImg"/>
          </p:nvPr>
        </p:nvSpPr>
        <p:spPr>
          <a:ln/>
        </p:spPr>
      </p:sp>
      <p:sp>
        <p:nvSpPr>
          <p:cNvPr id="10445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Calibri" charset="0"/>
              <a:ea typeface="MS PGothic" charset="0"/>
              <a:cs typeface="MS PGothic"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Sexual reproduction increases genetic variation in offspring, which in turn increases the genetic variability in species.</a:t>
            </a:r>
            <a:endParaRPr lang="en-US" dirty="0"/>
          </a:p>
        </p:txBody>
      </p:sp>
      <p:sp>
        <p:nvSpPr>
          <p:cNvPr id="4" name="Slide Number Placeholder 3"/>
          <p:cNvSpPr>
            <a:spLocks noGrp="1"/>
          </p:cNvSpPr>
          <p:nvPr>
            <p:ph type="sldNum" sz="quarter" idx="10"/>
          </p:nvPr>
        </p:nvSpPr>
        <p:spPr/>
        <p:txBody>
          <a:bodyPr/>
          <a:lstStyle/>
          <a:p>
            <a:pPr>
              <a:defRPr/>
            </a:pPr>
            <a:fld id="{380ED88A-3D22-0345-B8B0-38C4A233622E}" type="slidenum">
              <a:rPr lang="en-US" smtClean="0"/>
              <a:pPr>
                <a:defRPr/>
              </a:pPr>
              <a:t>4</a:t>
            </a:fld>
            <a:endParaRPr lang="en-US"/>
          </a:p>
        </p:txBody>
      </p:sp>
    </p:spTree>
    <p:extLst>
      <p:ext uri="{BB962C8B-B14F-4D97-AF65-F5344CB8AC3E}">
        <p14:creationId xmlns:p14="http://schemas.microsoft.com/office/powerpoint/2010/main" val="42185644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Homologous</a:t>
            </a:r>
            <a:r>
              <a:rPr lang="en-US" baseline="0" dirty="0" smtClean="0"/>
              <a:t> Chromosomes</a:t>
            </a:r>
          </a:p>
          <a:p>
            <a:pPr marL="628650" lvl="1" indent="-171450">
              <a:buFont typeface="Arial"/>
              <a:buChar char="•"/>
            </a:pPr>
            <a:r>
              <a:rPr lang="en-US" b="1" dirty="0" smtClean="0"/>
              <a:t>Two chromosomes that are alike in structure and size</a:t>
            </a:r>
          </a:p>
          <a:p>
            <a:pPr marL="628650" lvl="1" indent="-171450">
              <a:buFont typeface="Arial"/>
              <a:buChar char="•"/>
            </a:pPr>
            <a:r>
              <a:rPr lang="en-US" b="1" dirty="0" smtClean="0"/>
              <a:t>carry genetic information for the same set of hereditary characteristics. </a:t>
            </a:r>
          </a:p>
          <a:p>
            <a:pPr marL="628650" lvl="1" indent="-171450">
              <a:buFont typeface="Arial"/>
              <a:buChar char="•"/>
            </a:pPr>
            <a:r>
              <a:rPr lang="en-US" b="1" dirty="0" smtClean="0"/>
              <a:t>One chromosome from</a:t>
            </a:r>
            <a:r>
              <a:rPr lang="en-US" b="1" baseline="0" dirty="0" smtClean="0"/>
              <a:t> </a:t>
            </a:r>
            <a:r>
              <a:rPr lang="en-US" b="1" dirty="0" smtClean="0"/>
              <a:t>female,</a:t>
            </a:r>
            <a:r>
              <a:rPr lang="en-US" b="1" baseline="0" dirty="0" smtClean="0"/>
              <a:t> the other from the male parent</a:t>
            </a:r>
            <a:endParaRPr lang="en-US" b="1" dirty="0" smtClean="0"/>
          </a:p>
          <a:p>
            <a:endParaRPr lang="en-US" dirty="0" smtClean="0"/>
          </a:p>
          <a:p>
            <a:r>
              <a:rPr lang="en-US" dirty="0" smtClean="0"/>
              <a:t>Example</a:t>
            </a:r>
            <a:r>
              <a:rPr lang="en-US" baseline="0" dirty="0" smtClean="0"/>
              <a:t> - </a:t>
            </a:r>
            <a:r>
              <a:rPr lang="en-US" dirty="0" smtClean="0"/>
              <a:t>Each of us has two copies of the gene for blood type on chromosome pair number 9. One copy is inherited from our mother, the other from our father. There are three versions (called “alleles”) of this gene: A, B, and O. A person's blood type is determined by which allele he/she inherits from each parent</a:t>
            </a:r>
          </a:p>
          <a:p>
            <a:endParaRPr lang="en-US" dirty="0" smtClean="0"/>
          </a:p>
          <a:p>
            <a:r>
              <a:rPr lang="en-US" dirty="0" smtClean="0"/>
              <a:t>alleles – two forms of a gene </a:t>
            </a:r>
            <a:endParaRPr lang="en-US" dirty="0"/>
          </a:p>
        </p:txBody>
      </p:sp>
      <p:sp>
        <p:nvSpPr>
          <p:cNvPr id="4" name="Slide Number Placeholder 3"/>
          <p:cNvSpPr>
            <a:spLocks noGrp="1"/>
          </p:cNvSpPr>
          <p:nvPr>
            <p:ph type="sldNum" sz="quarter" idx="10"/>
          </p:nvPr>
        </p:nvSpPr>
        <p:spPr/>
        <p:txBody>
          <a:bodyPr/>
          <a:lstStyle/>
          <a:p>
            <a:pPr>
              <a:defRPr/>
            </a:pPr>
            <a:fld id="{BD84CBCD-3D18-B64A-89BF-5E7E49D8EA89}" type="slidenum">
              <a:rPr lang="en-US" smtClean="0"/>
              <a:pPr>
                <a:defRPr/>
              </a:pPr>
              <a:t>7</a:t>
            </a:fld>
            <a:endParaRPr lang="en-US"/>
          </a:p>
        </p:txBody>
      </p:sp>
    </p:spTree>
    <p:extLst>
      <p:ext uri="{BB962C8B-B14F-4D97-AF65-F5344CB8AC3E}">
        <p14:creationId xmlns:p14="http://schemas.microsoft.com/office/powerpoint/2010/main" val="15127142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Rot="1" noChangeAspect="1" noChangeArrowheads="1" noTextEdit="1"/>
          </p:cNvSpPr>
          <p:nvPr>
            <p:ph type="sldImg"/>
          </p:nvPr>
        </p:nvSpPr>
        <p:spPr>
          <a:ln/>
        </p:spPr>
      </p:sp>
      <p:sp>
        <p:nvSpPr>
          <p:cNvPr id="4915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Grp="1" noRot="1" noChangeAspect="1" noChangeArrowheads="1" noTextEdit="1"/>
          </p:cNvSpPr>
          <p:nvPr>
            <p:ph type="sldImg"/>
          </p:nvPr>
        </p:nvSpPr>
        <p:spPr>
          <a:ln/>
        </p:spPr>
      </p:sp>
      <p:sp>
        <p:nvSpPr>
          <p:cNvPr id="5734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p:cNvSpPr>
            <a:spLocks noGrp="1" noRot="1" noChangeAspect="1" noChangeArrowheads="1" noTextEdit="1"/>
          </p:cNvSpPr>
          <p:nvPr>
            <p:ph type="sldImg"/>
          </p:nvPr>
        </p:nvSpPr>
        <p:spPr>
          <a:ln/>
        </p:spPr>
      </p:sp>
      <p:sp>
        <p:nvSpPr>
          <p:cNvPr id="5939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p:cNvSpPr>
            <a:spLocks noGrp="1" noRot="1" noChangeAspect="1" noChangeArrowheads="1" noTextEdit="1"/>
          </p:cNvSpPr>
          <p:nvPr>
            <p:ph type="sldImg"/>
          </p:nvPr>
        </p:nvSpPr>
        <p:spPr>
          <a:ln/>
        </p:spPr>
      </p:sp>
      <p:sp>
        <p:nvSpPr>
          <p:cNvPr id="6349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Rot="1" noChangeAspect="1" noChangeArrowheads="1" noTextEdit="1"/>
          </p:cNvSpPr>
          <p:nvPr>
            <p:ph type="sldImg"/>
          </p:nvPr>
        </p:nvSpPr>
        <p:spPr>
          <a:ln/>
        </p:spPr>
      </p:sp>
      <p:sp>
        <p:nvSpPr>
          <p:cNvPr id="1413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2"/>
          <p:cNvSpPr>
            <a:spLocks noGrp="1" noRot="1" noChangeAspect="1" noChangeArrowheads="1" noTextEdit="1"/>
          </p:cNvSpPr>
          <p:nvPr>
            <p:ph type="sldImg"/>
          </p:nvPr>
        </p:nvSpPr>
        <p:spPr>
          <a:ln/>
        </p:spPr>
      </p:sp>
      <p:sp>
        <p:nvSpPr>
          <p:cNvPr id="10649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4450" name="Rectangle 2"/>
          <p:cNvSpPr>
            <a:spLocks noGrp="1" noChangeArrowheads="1"/>
          </p:cNvSpPr>
          <p:nvPr>
            <p:ph type="ctrTitle"/>
          </p:nvPr>
        </p:nvSpPr>
        <p:spPr>
          <a:xfrm>
            <a:off x="685800" y="2286000"/>
            <a:ext cx="7772400" cy="1143000"/>
          </a:xfrm>
        </p:spPr>
        <p:txBody>
          <a:bodyPr/>
          <a:lstStyle>
            <a:lvl1pPr>
              <a:defRPr/>
            </a:lvl1pPr>
          </a:lstStyle>
          <a:p>
            <a:pPr lvl="0"/>
            <a:r>
              <a:rPr lang="en-US" noProof="0" smtClean="0"/>
              <a:t>Click to edit Master title style</a:t>
            </a:r>
          </a:p>
        </p:txBody>
      </p:sp>
      <p:sp>
        <p:nvSpPr>
          <p:cNvPr id="104451"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pPr lvl="0"/>
            <a:r>
              <a:rPr lang="en-US" noProof="0" smtClean="0"/>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fld id="{FC488EA9-ECF8-A54C-92A8-CD193BD8237C}" type="datetime1">
              <a:rPr lang="en-US"/>
              <a:pPr>
                <a:defRPr/>
              </a:pPr>
              <a:t>9/4/18</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89DBD2C-E230-5E4D-A33A-30B1C819A9B3}" type="slidenum">
              <a:rPr lang="en-US"/>
              <a:pPr>
                <a:defRPr/>
              </a:pPr>
              <a:t>‹#›</a:t>
            </a:fld>
            <a:endParaRPr lang="en-US"/>
          </a:p>
        </p:txBody>
      </p:sp>
    </p:spTree>
    <p:extLst>
      <p:ext uri="{BB962C8B-B14F-4D97-AF65-F5344CB8AC3E}">
        <p14:creationId xmlns:p14="http://schemas.microsoft.com/office/powerpoint/2010/main" val="11420154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24A2D01A-E198-324A-9D9C-C4817F3E443A}" type="datetime1">
              <a:rPr lang="en-US"/>
              <a:pPr>
                <a:defRPr/>
              </a:pPr>
              <a:t>9/4/18</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E514F61-BE76-4146-AB5C-6ADEE00BB9D4}" type="slidenum">
              <a:rPr lang="en-US"/>
              <a:pPr>
                <a:defRPr/>
              </a:pPr>
              <a:t>‹#›</a:t>
            </a:fld>
            <a:endParaRPr lang="en-US"/>
          </a:p>
        </p:txBody>
      </p:sp>
    </p:spTree>
    <p:extLst>
      <p:ext uri="{BB962C8B-B14F-4D97-AF65-F5344CB8AC3E}">
        <p14:creationId xmlns:p14="http://schemas.microsoft.com/office/powerpoint/2010/main" val="6076496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75EE5BC9-3127-3847-A1FE-14EF9ED73A8A}" type="datetime1">
              <a:rPr lang="en-US"/>
              <a:pPr>
                <a:defRPr/>
              </a:pPr>
              <a:t>9/4/18</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1ACD7A2-E8A6-9C4A-BEE9-EBAE9447C6BA}" type="slidenum">
              <a:rPr lang="en-US"/>
              <a:pPr>
                <a:defRPr/>
              </a:pPr>
              <a:t>‹#›</a:t>
            </a:fld>
            <a:endParaRPr lang="en-US"/>
          </a:p>
        </p:txBody>
      </p:sp>
    </p:spTree>
    <p:extLst>
      <p:ext uri="{BB962C8B-B14F-4D97-AF65-F5344CB8AC3E}">
        <p14:creationId xmlns:p14="http://schemas.microsoft.com/office/powerpoint/2010/main" val="295852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6FD5402C-36F5-024F-A8BE-B2EB5F7446C1}" type="datetime1">
              <a:rPr lang="en-US"/>
              <a:pPr>
                <a:defRPr/>
              </a:pPr>
              <a:t>9/4/18</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F332142-FC92-D141-BCD6-68C3E32E18DE}" type="slidenum">
              <a:rPr lang="en-US"/>
              <a:pPr>
                <a:defRPr/>
              </a:pPr>
              <a:t>‹#›</a:t>
            </a:fld>
            <a:endParaRPr lang="en-US"/>
          </a:p>
        </p:txBody>
      </p:sp>
    </p:spTree>
    <p:extLst>
      <p:ext uri="{BB962C8B-B14F-4D97-AF65-F5344CB8AC3E}">
        <p14:creationId xmlns:p14="http://schemas.microsoft.com/office/powerpoint/2010/main" val="7211317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D90BAB9F-5326-A04F-97DA-665CFF5EAB52}" type="datetime1">
              <a:rPr lang="en-US"/>
              <a:pPr>
                <a:defRPr/>
              </a:pPr>
              <a:t>9/4/18</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74CF8A-D29F-D44B-A9E3-90AECB198BC6}" type="slidenum">
              <a:rPr lang="en-US"/>
              <a:pPr>
                <a:defRPr/>
              </a:pPr>
              <a:t>‹#›</a:t>
            </a:fld>
            <a:endParaRPr lang="en-US"/>
          </a:p>
        </p:txBody>
      </p:sp>
    </p:spTree>
    <p:extLst>
      <p:ext uri="{BB962C8B-B14F-4D97-AF65-F5344CB8AC3E}">
        <p14:creationId xmlns:p14="http://schemas.microsoft.com/office/powerpoint/2010/main" val="39570994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066F9EC4-27A1-004F-8984-5BBBDE388EBA}" type="datetime1">
              <a:rPr lang="en-US"/>
              <a:pPr>
                <a:defRPr/>
              </a:pPr>
              <a:t>9/4/18</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97677F-B4AB-8E4F-9341-84FF269A0EFC}" type="slidenum">
              <a:rPr lang="en-US"/>
              <a:pPr>
                <a:defRPr/>
              </a:pPr>
              <a:t>‹#›</a:t>
            </a:fld>
            <a:endParaRPr lang="en-US"/>
          </a:p>
        </p:txBody>
      </p:sp>
    </p:spTree>
    <p:extLst>
      <p:ext uri="{BB962C8B-B14F-4D97-AF65-F5344CB8AC3E}">
        <p14:creationId xmlns:p14="http://schemas.microsoft.com/office/powerpoint/2010/main" val="79065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9262E287-2327-8A48-9431-824607800A07}" type="datetime1">
              <a:rPr lang="en-US"/>
              <a:pPr>
                <a:defRPr/>
              </a:pPr>
              <a:t>9/4/18</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6DF4146-DBED-9C4C-AC7B-2D5C8A98BA08}" type="slidenum">
              <a:rPr lang="en-US"/>
              <a:pPr>
                <a:defRPr/>
              </a:pPr>
              <a:t>‹#›</a:t>
            </a:fld>
            <a:endParaRPr lang="en-US"/>
          </a:p>
        </p:txBody>
      </p:sp>
    </p:spTree>
    <p:extLst>
      <p:ext uri="{BB962C8B-B14F-4D97-AF65-F5344CB8AC3E}">
        <p14:creationId xmlns:p14="http://schemas.microsoft.com/office/powerpoint/2010/main" val="1127826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4FCB2852-1EB2-884A-9074-6E0FC8337968}" type="datetime1">
              <a:rPr lang="en-US"/>
              <a:pPr>
                <a:defRPr/>
              </a:pPr>
              <a:t>9/4/18</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AD905FC-DDBD-A342-87B2-EA7D2D06A14B}" type="slidenum">
              <a:rPr lang="en-US"/>
              <a:pPr>
                <a:defRPr/>
              </a:pPr>
              <a:t>‹#›</a:t>
            </a:fld>
            <a:endParaRPr lang="en-US"/>
          </a:p>
        </p:txBody>
      </p:sp>
    </p:spTree>
    <p:extLst>
      <p:ext uri="{BB962C8B-B14F-4D97-AF65-F5344CB8AC3E}">
        <p14:creationId xmlns:p14="http://schemas.microsoft.com/office/powerpoint/2010/main" val="14361685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4E6C1C87-8F90-834E-830A-7358F98FB861}" type="datetime1">
              <a:rPr lang="en-US"/>
              <a:pPr>
                <a:defRPr/>
              </a:pPr>
              <a:t>9/4/18</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871E42C-D15B-114C-9FC7-D45787D1988B}" type="slidenum">
              <a:rPr lang="en-US"/>
              <a:pPr>
                <a:defRPr/>
              </a:pPr>
              <a:t>‹#›</a:t>
            </a:fld>
            <a:endParaRPr lang="en-US"/>
          </a:p>
        </p:txBody>
      </p:sp>
    </p:spTree>
    <p:extLst>
      <p:ext uri="{BB962C8B-B14F-4D97-AF65-F5344CB8AC3E}">
        <p14:creationId xmlns:p14="http://schemas.microsoft.com/office/powerpoint/2010/main" val="11982865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C68336D6-3D81-0A4B-8191-20D0D9D389ED}" type="datetime1">
              <a:rPr lang="en-US"/>
              <a:pPr>
                <a:defRPr/>
              </a:pPr>
              <a:t>9/4/18</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B3DBDA6-2AB2-9446-B92F-BFEBD76BAE4C}" type="slidenum">
              <a:rPr lang="en-US"/>
              <a:pPr>
                <a:defRPr/>
              </a:pPr>
              <a:t>‹#›</a:t>
            </a:fld>
            <a:endParaRPr lang="en-US"/>
          </a:p>
        </p:txBody>
      </p:sp>
    </p:spTree>
    <p:extLst>
      <p:ext uri="{BB962C8B-B14F-4D97-AF65-F5344CB8AC3E}">
        <p14:creationId xmlns:p14="http://schemas.microsoft.com/office/powerpoint/2010/main" val="22082549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DE1ADCCD-6CFA-6E47-860A-4E059D1DF2EA}" type="datetime1">
              <a:rPr lang="en-US"/>
              <a:pPr>
                <a:defRPr/>
              </a:pPr>
              <a:t>9/4/18</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78CDBD5-4BC3-C04A-BE0F-7C55AAE04993}" type="slidenum">
              <a:rPr lang="en-US"/>
              <a:pPr>
                <a:defRPr/>
              </a:pPr>
              <a:t>‹#›</a:t>
            </a:fld>
            <a:endParaRPr lang="en-US"/>
          </a:p>
        </p:txBody>
      </p:sp>
    </p:spTree>
    <p:extLst>
      <p:ext uri="{BB962C8B-B14F-4D97-AF65-F5344CB8AC3E}">
        <p14:creationId xmlns:p14="http://schemas.microsoft.com/office/powerpoint/2010/main" val="404061623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4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baseline="0">
                <a:ea typeface="Osaka" charset="0"/>
                <a:cs typeface="Osaka" charset="0"/>
              </a:defRPr>
            </a:lvl1pPr>
          </a:lstStyle>
          <a:p>
            <a:pPr>
              <a:defRPr/>
            </a:pPr>
            <a:fld id="{C768F2E6-E50A-044D-B288-FB6BC35EA26F}" type="datetime1">
              <a:rPr lang="en-US"/>
              <a:pPr>
                <a:defRPr/>
              </a:pPr>
              <a:t>9/4/18</a:t>
            </a:fld>
            <a:endParaRPr lang="en-US"/>
          </a:p>
        </p:txBody>
      </p:sp>
      <p:sp>
        <p:nvSpPr>
          <p:cNvPr id="1034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aseline="0">
                <a:latin typeface="Arial" pitchFamily="34" charset="0"/>
                <a:ea typeface="+mn-ea"/>
                <a:cs typeface="+mn-cs"/>
              </a:defRPr>
            </a:lvl1pPr>
          </a:lstStyle>
          <a:p>
            <a:pPr>
              <a:defRPr/>
            </a:pPr>
            <a:endParaRPr lang="en-US"/>
          </a:p>
        </p:txBody>
      </p:sp>
      <p:sp>
        <p:nvSpPr>
          <p:cNvPr id="1034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aseline="0">
                <a:ea typeface="Osaka" charset="0"/>
                <a:cs typeface="Osaka" charset="0"/>
              </a:defRPr>
            </a:lvl1pPr>
          </a:lstStyle>
          <a:p>
            <a:pPr>
              <a:defRPr/>
            </a:pPr>
            <a:fld id="{5AAA2C05-728B-4444-BBB0-1519789CB08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hf sldNum="0" hdr="0" ftr="0"/>
  <p:txStyles>
    <p:titleStyle>
      <a:lvl1pPr algn="ctr" rtl="0" eaLnBrk="0" fontAlgn="base" hangingPunct="0">
        <a:spcBef>
          <a:spcPct val="0"/>
        </a:spcBef>
        <a:spcAft>
          <a:spcPct val="0"/>
        </a:spcAft>
        <a:defRPr sz="4400">
          <a:solidFill>
            <a:schemeClr val="tx2"/>
          </a:solidFill>
          <a:latin typeface="+mj-lt"/>
          <a:ea typeface="+mj-ea"/>
          <a:cs typeface="Osaka" charset="0"/>
        </a:defRPr>
      </a:lvl1pPr>
      <a:lvl2pPr algn="ctr" rtl="0" eaLnBrk="0" fontAlgn="base" hangingPunct="0">
        <a:spcBef>
          <a:spcPct val="0"/>
        </a:spcBef>
        <a:spcAft>
          <a:spcPct val="0"/>
        </a:spcAft>
        <a:defRPr sz="4400">
          <a:solidFill>
            <a:schemeClr val="tx2"/>
          </a:solidFill>
          <a:latin typeface="Arial" pitchFamily="34" charset="0"/>
          <a:ea typeface="Osaka" pitchFamily="84" charset="-128"/>
          <a:cs typeface="Osaka" charset="0"/>
        </a:defRPr>
      </a:lvl2pPr>
      <a:lvl3pPr algn="ctr" rtl="0" eaLnBrk="0" fontAlgn="base" hangingPunct="0">
        <a:spcBef>
          <a:spcPct val="0"/>
        </a:spcBef>
        <a:spcAft>
          <a:spcPct val="0"/>
        </a:spcAft>
        <a:defRPr sz="4400">
          <a:solidFill>
            <a:schemeClr val="tx2"/>
          </a:solidFill>
          <a:latin typeface="Arial" pitchFamily="34" charset="0"/>
          <a:ea typeface="Osaka" pitchFamily="84" charset="-128"/>
          <a:cs typeface="Osaka" charset="0"/>
        </a:defRPr>
      </a:lvl3pPr>
      <a:lvl4pPr algn="ctr" rtl="0" eaLnBrk="0" fontAlgn="base" hangingPunct="0">
        <a:spcBef>
          <a:spcPct val="0"/>
        </a:spcBef>
        <a:spcAft>
          <a:spcPct val="0"/>
        </a:spcAft>
        <a:defRPr sz="4400">
          <a:solidFill>
            <a:schemeClr val="tx2"/>
          </a:solidFill>
          <a:latin typeface="Arial" pitchFamily="34" charset="0"/>
          <a:ea typeface="Osaka" pitchFamily="84" charset="-128"/>
          <a:cs typeface="Osaka" charset="0"/>
        </a:defRPr>
      </a:lvl4pPr>
      <a:lvl5pPr algn="ctr" rtl="0" eaLnBrk="0" fontAlgn="base" hangingPunct="0">
        <a:spcBef>
          <a:spcPct val="0"/>
        </a:spcBef>
        <a:spcAft>
          <a:spcPct val="0"/>
        </a:spcAft>
        <a:defRPr sz="4400">
          <a:solidFill>
            <a:schemeClr val="tx2"/>
          </a:solidFill>
          <a:latin typeface="Arial" pitchFamily="34" charset="0"/>
          <a:ea typeface="Osaka" pitchFamily="84" charset="-128"/>
          <a:cs typeface="Osaka" charset="0"/>
        </a:defRPr>
      </a:lvl5pPr>
      <a:lvl6pPr marL="457200" algn="ctr" rtl="0" fontAlgn="base">
        <a:spcBef>
          <a:spcPct val="0"/>
        </a:spcBef>
        <a:spcAft>
          <a:spcPct val="0"/>
        </a:spcAft>
        <a:defRPr sz="4400">
          <a:solidFill>
            <a:schemeClr val="tx2"/>
          </a:solidFill>
          <a:latin typeface="Arial" pitchFamily="34" charset="0"/>
          <a:ea typeface="Osaka" pitchFamily="84" charset="-128"/>
        </a:defRPr>
      </a:lvl6pPr>
      <a:lvl7pPr marL="914400" algn="ctr" rtl="0" fontAlgn="base">
        <a:spcBef>
          <a:spcPct val="0"/>
        </a:spcBef>
        <a:spcAft>
          <a:spcPct val="0"/>
        </a:spcAft>
        <a:defRPr sz="4400">
          <a:solidFill>
            <a:schemeClr val="tx2"/>
          </a:solidFill>
          <a:latin typeface="Arial" pitchFamily="34" charset="0"/>
          <a:ea typeface="Osaka" pitchFamily="84" charset="-128"/>
        </a:defRPr>
      </a:lvl7pPr>
      <a:lvl8pPr marL="1371600" algn="ctr" rtl="0" fontAlgn="base">
        <a:spcBef>
          <a:spcPct val="0"/>
        </a:spcBef>
        <a:spcAft>
          <a:spcPct val="0"/>
        </a:spcAft>
        <a:defRPr sz="4400">
          <a:solidFill>
            <a:schemeClr val="tx2"/>
          </a:solidFill>
          <a:latin typeface="Arial" pitchFamily="34" charset="0"/>
          <a:ea typeface="Osaka" pitchFamily="84" charset="-128"/>
        </a:defRPr>
      </a:lvl8pPr>
      <a:lvl9pPr marL="1828800" algn="ctr" rtl="0" fontAlgn="base">
        <a:spcBef>
          <a:spcPct val="0"/>
        </a:spcBef>
        <a:spcAft>
          <a:spcPct val="0"/>
        </a:spcAft>
        <a:defRPr sz="4400">
          <a:solidFill>
            <a:schemeClr val="tx2"/>
          </a:solidFill>
          <a:latin typeface="Arial" pitchFamily="34" charset="0"/>
          <a:ea typeface="Osaka" pitchFamily="84"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Osaka" charset="0"/>
        </a:defRPr>
      </a:lvl1pPr>
      <a:lvl2pPr marL="742950" indent="-285750" algn="l" rtl="0" eaLnBrk="0" fontAlgn="base" hangingPunct="0">
        <a:spcBef>
          <a:spcPct val="20000"/>
        </a:spcBef>
        <a:spcAft>
          <a:spcPct val="0"/>
        </a:spcAft>
        <a:buChar char="–"/>
        <a:defRPr sz="2800">
          <a:solidFill>
            <a:schemeClr val="tx1"/>
          </a:solidFill>
          <a:latin typeface="+mn-lt"/>
          <a:ea typeface="+mn-ea"/>
          <a:cs typeface="Osaka" charset="0"/>
        </a:defRPr>
      </a:lvl2pPr>
      <a:lvl3pPr marL="1143000" indent="-228600" algn="l" rtl="0" eaLnBrk="0" fontAlgn="base" hangingPunct="0">
        <a:spcBef>
          <a:spcPct val="20000"/>
        </a:spcBef>
        <a:spcAft>
          <a:spcPct val="0"/>
        </a:spcAft>
        <a:buChar char="•"/>
        <a:defRPr sz="2400">
          <a:solidFill>
            <a:schemeClr val="tx1"/>
          </a:solidFill>
          <a:latin typeface="+mn-lt"/>
          <a:ea typeface="+mn-ea"/>
          <a:cs typeface="Osaka" charset="0"/>
        </a:defRPr>
      </a:lvl3pPr>
      <a:lvl4pPr marL="1600200" indent="-228600" algn="l" rtl="0" eaLnBrk="0" fontAlgn="base" hangingPunct="0">
        <a:spcBef>
          <a:spcPct val="20000"/>
        </a:spcBef>
        <a:spcAft>
          <a:spcPct val="0"/>
        </a:spcAft>
        <a:buChar char="–"/>
        <a:defRPr sz="2000">
          <a:solidFill>
            <a:schemeClr val="tx1"/>
          </a:solidFill>
          <a:latin typeface="+mn-lt"/>
          <a:ea typeface="+mn-ea"/>
          <a:cs typeface="Osaka" charset="0"/>
        </a:defRPr>
      </a:lvl4pPr>
      <a:lvl5pPr marL="2057400" indent="-228600" algn="l" rtl="0" eaLnBrk="0" fontAlgn="base" hangingPunct="0">
        <a:spcBef>
          <a:spcPct val="20000"/>
        </a:spcBef>
        <a:spcAft>
          <a:spcPct val="0"/>
        </a:spcAft>
        <a:buChar char="»"/>
        <a:defRPr sz="2000">
          <a:solidFill>
            <a:schemeClr val="tx1"/>
          </a:solidFill>
          <a:latin typeface="+mn-lt"/>
          <a:ea typeface="+mn-ea"/>
          <a:cs typeface="Osaka" charset="0"/>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wnycstudios.org/story/carbon/"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 Id="rId3" Type="http://schemas.openxmlformats.org/officeDocument/2006/relationships/image" Target="../media/image3.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9.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1.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2.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1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old are Cells? </a:t>
            </a:r>
            <a:endParaRPr lang="en-US" dirty="0"/>
          </a:p>
        </p:txBody>
      </p:sp>
      <p:sp>
        <p:nvSpPr>
          <p:cNvPr id="3" name="Content Placeholder 2"/>
          <p:cNvSpPr>
            <a:spLocks noGrp="1"/>
          </p:cNvSpPr>
          <p:nvPr>
            <p:ph idx="1"/>
          </p:nvPr>
        </p:nvSpPr>
        <p:spPr/>
        <p:txBody>
          <a:bodyPr/>
          <a:lstStyle/>
          <a:p>
            <a:pPr marL="0" indent="0">
              <a:buNone/>
            </a:pPr>
            <a:r>
              <a:rPr lang="en-US" dirty="0" smtClean="0"/>
              <a:t>Cell cycle</a:t>
            </a:r>
          </a:p>
          <a:p>
            <a:pPr marL="0" indent="0">
              <a:buNone/>
            </a:pPr>
            <a:r>
              <a:rPr lang="en-US" dirty="0" smtClean="0"/>
              <a:t>Cell division </a:t>
            </a:r>
          </a:p>
          <a:p>
            <a:pPr marL="0" indent="0">
              <a:buNone/>
            </a:pPr>
            <a:r>
              <a:rPr lang="en-US" dirty="0" smtClean="0"/>
              <a:t>G-zero ????</a:t>
            </a:r>
          </a:p>
          <a:p>
            <a:pPr marL="0" indent="0">
              <a:buNone/>
            </a:pPr>
            <a:r>
              <a:rPr lang="en-US" dirty="0" smtClean="0"/>
              <a:t>Carbon-14 isotopes</a:t>
            </a:r>
          </a:p>
          <a:p>
            <a:pPr marL="0" indent="0">
              <a:buNone/>
            </a:pPr>
            <a:r>
              <a:rPr lang="en-US" dirty="0" smtClean="0"/>
              <a:t>Radio Lab. </a:t>
            </a:r>
          </a:p>
          <a:p>
            <a:pPr marL="0" indent="0">
              <a:buNone/>
            </a:pPr>
            <a:r>
              <a:rPr lang="en-US" dirty="0" smtClean="0">
                <a:hlinkClick r:id="rId2"/>
              </a:rPr>
              <a:t>https</a:t>
            </a:r>
            <a:r>
              <a:rPr lang="en-US" dirty="0">
                <a:hlinkClick r:id="rId2"/>
              </a:rPr>
              <a:t>://www.wnycstudios.org/story/carbon</a:t>
            </a:r>
            <a:r>
              <a:rPr lang="en-US" dirty="0" smtClean="0">
                <a:hlinkClick r:id="rId2"/>
              </a:rPr>
              <a:t>/</a:t>
            </a:r>
            <a:endParaRPr lang="en-US" dirty="0" smtClean="0"/>
          </a:p>
          <a:p>
            <a:pPr marL="0" indent="0">
              <a:buNone/>
            </a:pPr>
            <a:r>
              <a:rPr lang="en-US" dirty="0" smtClean="0"/>
              <a:t>1:18 </a:t>
            </a:r>
            <a:endParaRPr lang="en-US" dirty="0"/>
          </a:p>
        </p:txBody>
      </p:sp>
      <p:sp>
        <p:nvSpPr>
          <p:cNvPr id="4" name="Date Placeholder 3"/>
          <p:cNvSpPr>
            <a:spLocks noGrp="1"/>
          </p:cNvSpPr>
          <p:nvPr>
            <p:ph type="dt" sz="half" idx="10"/>
          </p:nvPr>
        </p:nvSpPr>
        <p:spPr/>
        <p:txBody>
          <a:bodyPr/>
          <a:lstStyle/>
          <a:p>
            <a:pPr>
              <a:defRPr/>
            </a:pPr>
            <a:fld id="{6FD5402C-36F5-024F-A8BE-B2EB5F7446C1}" type="datetime1">
              <a:rPr lang="en-US" smtClean="0"/>
              <a:pPr>
                <a:defRPr/>
              </a:pPr>
              <a:t>9/4/18</a:t>
            </a:fld>
            <a:endParaRPr lang="en-US"/>
          </a:p>
        </p:txBody>
      </p:sp>
    </p:spTree>
    <p:extLst>
      <p:ext uri="{BB962C8B-B14F-4D97-AF65-F5344CB8AC3E}">
        <p14:creationId xmlns:p14="http://schemas.microsoft.com/office/powerpoint/2010/main" val="27117301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the consequences of meiosis? </a:t>
            </a:r>
            <a:endParaRPr lang="en-US" dirty="0"/>
          </a:p>
        </p:txBody>
      </p:sp>
      <p:sp>
        <p:nvSpPr>
          <p:cNvPr id="4" name="Date Placeholder 3"/>
          <p:cNvSpPr>
            <a:spLocks noGrp="1"/>
          </p:cNvSpPr>
          <p:nvPr>
            <p:ph type="dt" sz="half" idx="10"/>
          </p:nvPr>
        </p:nvSpPr>
        <p:spPr/>
        <p:txBody>
          <a:bodyPr/>
          <a:lstStyle/>
          <a:p>
            <a:pPr>
              <a:defRPr/>
            </a:pPr>
            <a:fld id="{6FD5402C-36F5-024F-A8BE-B2EB5F7446C1}" type="datetime1">
              <a:rPr lang="en-US" smtClean="0"/>
              <a:pPr>
                <a:defRPr/>
              </a:pPr>
              <a:t>9/4/18</a:t>
            </a:fld>
            <a:endParaRPr lang="en-US"/>
          </a:p>
        </p:txBody>
      </p:sp>
      <p:pic>
        <p:nvPicPr>
          <p:cNvPr id="3" name="Picture 2"/>
          <p:cNvPicPr>
            <a:picLocks noChangeAspect="1"/>
          </p:cNvPicPr>
          <p:nvPr/>
        </p:nvPicPr>
        <p:blipFill rotWithShape="1">
          <a:blip r:embed="rId2"/>
          <a:srcRect l="10842" r="5565"/>
          <a:stretch/>
        </p:blipFill>
        <p:spPr>
          <a:xfrm>
            <a:off x="457200" y="2675467"/>
            <a:ext cx="4458840" cy="2963333"/>
          </a:xfrm>
          <a:prstGeom prst="rect">
            <a:avLst/>
          </a:prstGeom>
        </p:spPr>
      </p:pic>
      <p:pic>
        <p:nvPicPr>
          <p:cNvPr id="6" name="Picture 5"/>
          <p:cNvPicPr>
            <a:picLocks noChangeAspect="1"/>
          </p:cNvPicPr>
          <p:nvPr/>
        </p:nvPicPr>
        <p:blipFill rotWithShape="1">
          <a:blip r:embed="rId3"/>
          <a:srcRect l="26598" t="27068" r="28334" b="12082"/>
          <a:stretch/>
        </p:blipFill>
        <p:spPr>
          <a:xfrm>
            <a:off x="5298630" y="2667000"/>
            <a:ext cx="3083370" cy="2971800"/>
          </a:xfrm>
          <a:prstGeom prst="rect">
            <a:avLst/>
          </a:prstGeom>
        </p:spPr>
      </p:pic>
    </p:spTree>
    <p:extLst>
      <p:ext uri="{BB962C8B-B14F-4D97-AF65-F5344CB8AC3E}">
        <p14:creationId xmlns:p14="http://schemas.microsoft.com/office/powerpoint/2010/main" val="29564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066800"/>
            <a:ext cx="7772400" cy="1143000"/>
          </a:xfrm>
        </p:spPr>
        <p:txBody>
          <a:bodyPr/>
          <a:lstStyle/>
          <a:p>
            <a:r>
              <a:rPr lang="en-US" dirty="0" smtClean="0"/>
              <a:t>How does meiosis produce gametes that are genetically different from the parent?</a:t>
            </a:r>
            <a:endParaRPr lang="en-US" dirty="0"/>
          </a:p>
        </p:txBody>
      </p:sp>
      <p:sp>
        <p:nvSpPr>
          <p:cNvPr id="4" name="Date Placeholder 3"/>
          <p:cNvSpPr>
            <a:spLocks noGrp="1"/>
          </p:cNvSpPr>
          <p:nvPr>
            <p:ph type="dt" sz="half" idx="10"/>
          </p:nvPr>
        </p:nvSpPr>
        <p:spPr/>
        <p:txBody>
          <a:bodyPr/>
          <a:lstStyle/>
          <a:p>
            <a:pPr>
              <a:defRPr/>
            </a:pPr>
            <a:fld id="{6FD5402C-36F5-024F-A8BE-B2EB5F7446C1}" type="datetime1">
              <a:rPr lang="en-US" smtClean="0"/>
              <a:pPr>
                <a:defRPr/>
              </a:pPr>
              <a:t>9/4/18</a:t>
            </a:fld>
            <a:endParaRPr lang="en-US"/>
          </a:p>
        </p:txBody>
      </p:sp>
      <p:sp>
        <p:nvSpPr>
          <p:cNvPr id="5" name="TextBox 4"/>
          <p:cNvSpPr txBox="1"/>
          <p:nvPr/>
        </p:nvSpPr>
        <p:spPr>
          <a:xfrm>
            <a:off x="609600" y="2895600"/>
            <a:ext cx="4426663" cy="461665"/>
          </a:xfrm>
          <a:prstGeom prst="rect">
            <a:avLst/>
          </a:prstGeom>
          <a:noFill/>
        </p:spPr>
        <p:txBody>
          <a:bodyPr wrap="none" rtlCol="0">
            <a:spAutoFit/>
          </a:bodyPr>
          <a:lstStyle/>
          <a:p>
            <a:pPr algn="l"/>
            <a:r>
              <a:rPr lang="en-US" baseline="0" dirty="0" smtClean="0"/>
              <a:t>crossing </a:t>
            </a:r>
            <a:r>
              <a:rPr lang="en-US" baseline="0" dirty="0" smtClean="0"/>
              <a:t>over</a:t>
            </a:r>
            <a:r>
              <a:rPr lang="en-US" baseline="0" dirty="0"/>
              <a:t> </a:t>
            </a:r>
            <a:r>
              <a:rPr lang="en-US" baseline="0" dirty="0" smtClean="0"/>
              <a:t>(</a:t>
            </a:r>
            <a:r>
              <a:rPr lang="en-US" baseline="0" dirty="0" smtClean="0"/>
              <a:t>recombination) </a:t>
            </a:r>
            <a:r>
              <a:rPr lang="en-US" baseline="0" dirty="0" smtClean="0"/>
              <a:t>-  </a:t>
            </a:r>
            <a:endParaRPr lang="en-US" baseline="0" dirty="0"/>
          </a:p>
        </p:txBody>
      </p:sp>
    </p:spTree>
    <p:extLst>
      <p:ext uri="{BB962C8B-B14F-4D97-AF65-F5344CB8AC3E}">
        <p14:creationId xmlns:p14="http://schemas.microsoft.com/office/powerpoint/2010/main" val="29331949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dirty="0" smtClean="0"/>
              <a:t>Meiosis 1 – Prophase 1</a:t>
            </a:r>
            <a:endParaRPr lang="en-US" dirty="0"/>
          </a:p>
        </p:txBody>
      </p:sp>
      <p:sp>
        <p:nvSpPr>
          <p:cNvPr id="3" name="Content Placeholder 2"/>
          <p:cNvSpPr>
            <a:spLocks noGrp="1"/>
          </p:cNvSpPr>
          <p:nvPr>
            <p:ph idx="1"/>
          </p:nvPr>
        </p:nvSpPr>
        <p:spPr>
          <a:xfrm>
            <a:off x="685800" y="1752600"/>
            <a:ext cx="7772400" cy="4114800"/>
          </a:xfrm>
        </p:spPr>
        <p:txBody>
          <a:bodyPr/>
          <a:lstStyle/>
          <a:p>
            <a:r>
              <a:rPr lang="en-US" dirty="0" smtClean="0"/>
              <a:t>Chromosome # 9 example </a:t>
            </a:r>
            <a:endParaRPr lang="en-US" dirty="0"/>
          </a:p>
        </p:txBody>
      </p:sp>
      <p:sp>
        <p:nvSpPr>
          <p:cNvPr id="4" name="Date Placeholder 3"/>
          <p:cNvSpPr>
            <a:spLocks noGrp="1"/>
          </p:cNvSpPr>
          <p:nvPr>
            <p:ph type="dt" sz="half" idx="10"/>
          </p:nvPr>
        </p:nvSpPr>
        <p:spPr/>
        <p:txBody>
          <a:bodyPr/>
          <a:lstStyle/>
          <a:p>
            <a:pPr>
              <a:defRPr/>
            </a:pPr>
            <a:fld id="{6FD5402C-36F5-024F-A8BE-B2EB5F7446C1}" type="datetime1">
              <a:rPr lang="en-US" smtClean="0"/>
              <a:pPr>
                <a:defRPr/>
              </a:pPr>
              <a:t>9/4/18</a:t>
            </a:fld>
            <a:endParaRPr lang="en-US"/>
          </a:p>
        </p:txBody>
      </p:sp>
      <p:pic>
        <p:nvPicPr>
          <p:cNvPr id="5" name="Picture 1"/>
          <p:cNvPicPr>
            <a:picLocks noChangeAspect="1"/>
          </p:cNvPicPr>
          <p:nvPr/>
        </p:nvPicPr>
        <p:blipFill rotWithShape="1">
          <a:blip r:embed="rId2">
            <a:extLst>
              <a:ext uri="{28A0092B-C50C-407E-A947-70E740481C1C}">
                <a14:useLocalDpi xmlns:a14="http://schemas.microsoft.com/office/drawing/2010/main" val="0"/>
              </a:ext>
            </a:extLst>
          </a:blip>
          <a:srcRect t="21268" b="8019"/>
          <a:stretch/>
        </p:blipFill>
        <p:spPr bwMode="auto">
          <a:xfrm>
            <a:off x="381000" y="2514600"/>
            <a:ext cx="4118091"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
          <p:cNvPicPr>
            <a:picLocks noChangeAspect="1"/>
          </p:cNvPicPr>
          <p:nvPr/>
        </p:nvPicPr>
        <p:blipFill rotWithShape="1">
          <a:blip r:embed="rId3">
            <a:extLst>
              <a:ext uri="{28A0092B-C50C-407E-A947-70E740481C1C}">
                <a14:useLocalDpi xmlns:a14="http://schemas.microsoft.com/office/drawing/2010/main" val="0"/>
              </a:ext>
            </a:extLst>
          </a:blip>
          <a:srcRect l="33126" t="22655" r="30007" b="22507"/>
          <a:stretch/>
        </p:blipFill>
        <p:spPr bwMode="auto">
          <a:xfrm>
            <a:off x="6934200" y="2250495"/>
            <a:ext cx="1851517" cy="3612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bwMode="auto">
          <a:xfrm>
            <a:off x="2209800" y="3653135"/>
            <a:ext cx="685800" cy="990600"/>
          </a:xfrm>
          <a:prstGeom prst="rect">
            <a:avLst/>
          </a:prstGeom>
          <a:noFill/>
          <a:ln w="2857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25000" smtClean="0">
              <a:ln>
                <a:noFill/>
              </a:ln>
              <a:solidFill>
                <a:schemeClr val="tx1"/>
              </a:solidFill>
              <a:effectLst/>
              <a:latin typeface="Arial" pitchFamily="34" charset="0"/>
              <a:ea typeface="ＭＳ Ｐゴシック" pitchFamily="34" charset="-128"/>
            </a:endParaRPr>
          </a:p>
        </p:txBody>
      </p:sp>
      <p:sp>
        <p:nvSpPr>
          <p:cNvPr id="8" name="Rectangle 7"/>
          <p:cNvSpPr/>
          <p:nvPr/>
        </p:nvSpPr>
        <p:spPr>
          <a:xfrm>
            <a:off x="6629400" y="5862935"/>
            <a:ext cx="2514600" cy="461665"/>
          </a:xfrm>
          <a:prstGeom prst="rect">
            <a:avLst/>
          </a:prstGeom>
        </p:spPr>
        <p:txBody>
          <a:bodyPr wrap="square">
            <a:spAutoFit/>
          </a:bodyPr>
          <a:lstStyle/>
          <a:p>
            <a:r>
              <a:rPr lang="en-US" baseline="0" dirty="0" smtClean="0"/>
              <a:t>Type A    Type O </a:t>
            </a:r>
            <a:endParaRPr lang="en-US" dirty="0"/>
          </a:p>
        </p:txBody>
      </p:sp>
      <p:sp>
        <p:nvSpPr>
          <p:cNvPr id="9" name="TextBox 8"/>
          <p:cNvSpPr txBox="1"/>
          <p:nvPr/>
        </p:nvSpPr>
        <p:spPr>
          <a:xfrm>
            <a:off x="4491151" y="5024735"/>
            <a:ext cx="2557461" cy="461665"/>
          </a:xfrm>
          <a:prstGeom prst="rect">
            <a:avLst/>
          </a:prstGeom>
          <a:noFill/>
        </p:spPr>
        <p:txBody>
          <a:bodyPr wrap="none" rtlCol="0">
            <a:spAutoFit/>
          </a:bodyPr>
          <a:lstStyle/>
          <a:p>
            <a:r>
              <a:rPr lang="en-US" baseline="0" dirty="0" smtClean="0"/>
              <a:t>Blood Type Gene </a:t>
            </a:r>
            <a:endParaRPr lang="en-US" baseline="0" dirty="0"/>
          </a:p>
        </p:txBody>
      </p:sp>
    </p:spTree>
    <p:extLst>
      <p:ext uri="{BB962C8B-B14F-4D97-AF65-F5344CB8AC3E}">
        <p14:creationId xmlns:p14="http://schemas.microsoft.com/office/powerpoint/2010/main" val="126095822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7923"/>
            <a:ext cx="8229600" cy="869950"/>
          </a:xfrm>
        </p:spPr>
        <p:txBody>
          <a:bodyPr/>
          <a:lstStyle/>
          <a:p>
            <a:r>
              <a:rPr lang="en-US" dirty="0" smtClean="0"/>
              <a:t>Unique Allele Combinations</a:t>
            </a:r>
            <a:endParaRPr lang="en-US" dirty="0"/>
          </a:p>
        </p:txBody>
      </p:sp>
      <p:pic>
        <p:nvPicPr>
          <p:cNvPr id="5" name="Picture 1"/>
          <p:cNvPicPr>
            <a:picLocks noChangeAspect="1"/>
          </p:cNvPicPr>
          <p:nvPr/>
        </p:nvPicPr>
        <p:blipFill rotWithShape="1">
          <a:blip r:embed="rId2">
            <a:extLst>
              <a:ext uri="{28A0092B-C50C-407E-A947-70E740481C1C}">
                <a14:useLocalDpi xmlns:a14="http://schemas.microsoft.com/office/drawing/2010/main" val="0"/>
              </a:ext>
            </a:extLst>
          </a:blip>
          <a:srcRect b="7409"/>
          <a:stretch/>
        </p:blipFill>
        <p:spPr bwMode="auto">
          <a:xfrm>
            <a:off x="838200" y="1066800"/>
            <a:ext cx="7467600" cy="54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8325116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a:xfrm>
            <a:off x="685800" y="228600"/>
            <a:ext cx="7772400" cy="1143000"/>
          </a:xfrm>
        </p:spPr>
        <p:txBody>
          <a:bodyPr/>
          <a:lstStyle/>
          <a:p>
            <a:pPr eaLnBrk="1" hangingPunct="1">
              <a:defRPr/>
            </a:pPr>
            <a:r>
              <a:rPr lang="en-US" altLang="en-US" dirty="0">
                <a:latin typeface="Arial" charset="0"/>
                <a:ea typeface="Osaka" charset="0"/>
              </a:rPr>
              <a:t>I</a:t>
            </a:r>
            <a:r>
              <a:rPr lang="en-IN" altLang="en-US" b="1" dirty="0" smtClean="0">
                <a:cs typeface="Times New Roman" pitchFamily="18" charset="0"/>
              </a:rPr>
              <a:t>ndependent </a:t>
            </a:r>
            <a:r>
              <a:rPr lang="en-IN" altLang="en-US" b="1" dirty="0">
                <a:cs typeface="Times New Roman" pitchFamily="18" charset="0"/>
              </a:rPr>
              <a:t>A</a:t>
            </a:r>
            <a:r>
              <a:rPr lang="en-IN" altLang="en-US" b="1" dirty="0" smtClean="0">
                <a:cs typeface="Times New Roman" pitchFamily="18" charset="0"/>
              </a:rPr>
              <a:t>ssortment </a:t>
            </a:r>
            <a:endParaRPr lang="en-US" dirty="0">
              <a:latin typeface="Arial" charset="0"/>
              <a:ea typeface="Osaka" charset="0"/>
            </a:endParaRPr>
          </a:p>
        </p:txBody>
      </p:sp>
      <p:sp>
        <p:nvSpPr>
          <p:cNvPr id="136195" name="Rectangle 3"/>
          <p:cNvSpPr>
            <a:spLocks noGrp="1" noChangeArrowheads="1"/>
          </p:cNvSpPr>
          <p:nvPr>
            <p:ph type="body" idx="1"/>
          </p:nvPr>
        </p:nvSpPr>
        <p:spPr>
          <a:xfrm>
            <a:off x="5486400" y="1600200"/>
            <a:ext cx="3352800" cy="1447800"/>
          </a:xfrm>
        </p:spPr>
        <p:txBody>
          <a:bodyPr/>
          <a:lstStyle/>
          <a:p>
            <a:pPr marL="0" indent="0">
              <a:buNone/>
            </a:pPr>
            <a:r>
              <a:rPr lang="en-IN" altLang="en-US" sz="2800" b="1" dirty="0">
                <a:cs typeface="Times New Roman" pitchFamily="18" charset="0"/>
              </a:rPr>
              <a:t>I</a:t>
            </a:r>
            <a:r>
              <a:rPr lang="en-IN" altLang="en-US" sz="2800" b="1" dirty="0" smtClean="0">
                <a:cs typeface="Times New Roman" pitchFamily="18" charset="0"/>
              </a:rPr>
              <a:t>ndependent </a:t>
            </a:r>
            <a:r>
              <a:rPr lang="en-IN" altLang="en-US" sz="2800" b="1" dirty="0">
                <a:cs typeface="Times New Roman" pitchFamily="18" charset="0"/>
              </a:rPr>
              <a:t>assortment </a:t>
            </a:r>
            <a:r>
              <a:rPr lang="en-IN" altLang="en-US" sz="2800" dirty="0" smtClean="0">
                <a:cs typeface="Times New Roman" pitchFamily="18" charset="0"/>
              </a:rPr>
              <a:t>of chromosomes and the genes they carry during meiosis 1. </a:t>
            </a:r>
          </a:p>
          <a:p>
            <a:pPr marL="0" indent="0">
              <a:buNone/>
            </a:pPr>
            <a:endParaRPr lang="en-IN" altLang="en-US" sz="2800" dirty="0">
              <a:cs typeface="Times New Roman" pitchFamily="18" charset="0"/>
            </a:endParaRPr>
          </a:p>
          <a:p>
            <a:pPr marL="0" indent="0">
              <a:buNone/>
            </a:pPr>
            <a:r>
              <a:rPr lang="en-IN" altLang="en-US" sz="2800" dirty="0" smtClean="0">
                <a:cs typeface="Times New Roman" pitchFamily="18" charset="0"/>
              </a:rPr>
              <a:t>sencond mechanism for generating variation</a:t>
            </a:r>
          </a:p>
          <a:p>
            <a:pPr marL="0" indent="0">
              <a:buNone/>
            </a:pPr>
            <a:endParaRPr lang="en-IN" altLang="en-US" sz="2800" dirty="0">
              <a:cs typeface="Times New Roman" pitchFamily="18" charset="0"/>
            </a:endParaRPr>
          </a:p>
        </p:txBody>
      </p:sp>
      <p:pic>
        <p:nvPicPr>
          <p:cNvPr id="6" name="Picture 1"/>
          <p:cNvPicPr>
            <a:picLocks noChangeAspect="1"/>
          </p:cNvPicPr>
          <p:nvPr/>
        </p:nvPicPr>
        <p:blipFill rotWithShape="1">
          <a:blip r:embed="rId3">
            <a:extLst>
              <a:ext uri="{28A0092B-C50C-407E-A947-70E740481C1C}">
                <a14:useLocalDpi xmlns:a14="http://schemas.microsoft.com/office/drawing/2010/main" val="0"/>
              </a:ext>
            </a:extLst>
          </a:blip>
          <a:srcRect l="49720" t="7720" b="7018"/>
          <a:stretch/>
        </p:blipFill>
        <p:spPr bwMode="auto">
          <a:xfrm>
            <a:off x="1309682" y="1295400"/>
            <a:ext cx="3109918"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6885485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387475"/>
            <a:ext cx="8534400" cy="408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28354648"/>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a:xfrm>
            <a:off x="685800" y="0"/>
            <a:ext cx="7772400" cy="1143000"/>
          </a:xfrm>
        </p:spPr>
        <p:txBody>
          <a:bodyPr/>
          <a:lstStyle/>
          <a:p>
            <a:pPr eaLnBrk="1" hangingPunct="1">
              <a:defRPr/>
            </a:pPr>
            <a:r>
              <a:rPr lang="en-US" dirty="0" err="1" smtClean="0">
                <a:latin typeface="Arial" charset="0"/>
                <a:ea typeface="Osaka" charset="0"/>
              </a:rPr>
              <a:t>Telophase</a:t>
            </a:r>
            <a:r>
              <a:rPr lang="en-US" dirty="0">
                <a:latin typeface="Arial" charset="0"/>
                <a:ea typeface="Osaka" charset="0"/>
              </a:rPr>
              <a:t> </a:t>
            </a:r>
            <a:r>
              <a:rPr lang="en-US" dirty="0" smtClean="0">
                <a:latin typeface="Arial" charset="0"/>
                <a:ea typeface="Osaka" charset="0"/>
              </a:rPr>
              <a:t> &amp; Cytokinesis </a:t>
            </a:r>
            <a:endParaRPr lang="en-US" dirty="0">
              <a:latin typeface="Arial" charset="0"/>
              <a:ea typeface="Osaka" charset="0"/>
            </a:endParaRPr>
          </a:p>
        </p:txBody>
      </p:sp>
      <p:sp>
        <p:nvSpPr>
          <p:cNvPr id="138243" name="Rectangle 3"/>
          <p:cNvSpPr>
            <a:spLocks noGrp="1" noChangeArrowheads="1"/>
          </p:cNvSpPr>
          <p:nvPr>
            <p:ph type="body" idx="1"/>
          </p:nvPr>
        </p:nvSpPr>
        <p:spPr>
          <a:xfrm>
            <a:off x="3048000" y="1295400"/>
            <a:ext cx="5867400" cy="5334000"/>
          </a:xfrm>
        </p:spPr>
        <p:txBody>
          <a:bodyPr/>
          <a:lstStyle/>
          <a:p>
            <a:pPr eaLnBrk="1" hangingPunct="1">
              <a:lnSpc>
                <a:spcPct val="90000"/>
              </a:lnSpc>
              <a:defRPr/>
            </a:pPr>
            <a:r>
              <a:rPr lang="en-US" dirty="0" smtClean="0">
                <a:latin typeface="Arial" charset="0"/>
                <a:ea typeface="Osaka" charset="0"/>
              </a:rPr>
              <a:t>Homologous chromosomes arrive at the centrosome poles.</a:t>
            </a:r>
          </a:p>
          <a:p>
            <a:pPr eaLnBrk="1" hangingPunct="1">
              <a:lnSpc>
                <a:spcPct val="90000"/>
              </a:lnSpc>
              <a:defRPr/>
            </a:pPr>
            <a:r>
              <a:rPr lang="en-US" dirty="0" smtClean="0">
                <a:latin typeface="Arial" charset="0"/>
                <a:ea typeface="Osaka" charset="0"/>
              </a:rPr>
              <a:t>Chromosomes uncoil</a:t>
            </a:r>
          </a:p>
          <a:p>
            <a:pPr eaLnBrk="1" hangingPunct="1">
              <a:lnSpc>
                <a:spcPct val="90000"/>
              </a:lnSpc>
              <a:defRPr/>
            </a:pPr>
            <a:r>
              <a:rPr lang="en-US" dirty="0" smtClean="0">
                <a:latin typeface="Arial" charset="0"/>
                <a:ea typeface="Osaka" charset="0"/>
              </a:rPr>
              <a:t>Nuclear membrane reforms around the DNA </a:t>
            </a:r>
          </a:p>
          <a:p>
            <a:pPr eaLnBrk="1" hangingPunct="1">
              <a:lnSpc>
                <a:spcPct val="90000"/>
              </a:lnSpc>
              <a:defRPr/>
            </a:pPr>
            <a:r>
              <a:rPr lang="en-US" dirty="0" smtClean="0">
                <a:latin typeface="Arial" charset="0"/>
                <a:ea typeface="Osaka" charset="0"/>
              </a:rPr>
              <a:t>Spindles </a:t>
            </a:r>
            <a:r>
              <a:rPr lang="en-US" dirty="0">
                <a:latin typeface="Arial" charset="0"/>
                <a:ea typeface="Osaka" charset="0"/>
              </a:rPr>
              <a:t>break down and </a:t>
            </a:r>
            <a:r>
              <a:rPr lang="en-US" dirty="0" smtClean="0">
                <a:latin typeface="Arial" charset="0"/>
                <a:ea typeface="Osaka" charset="0"/>
              </a:rPr>
              <a:t>disappear</a:t>
            </a:r>
          </a:p>
          <a:p>
            <a:pPr marL="342900" lvl="1" indent="-342900" eaLnBrk="1" hangingPunct="1">
              <a:lnSpc>
                <a:spcPct val="90000"/>
              </a:lnSpc>
              <a:buFontTx/>
              <a:buChar char="•"/>
              <a:defRPr/>
            </a:pPr>
            <a:r>
              <a:rPr lang="en-US" sz="3200" dirty="0">
                <a:latin typeface="Arial" charset="0"/>
                <a:ea typeface="Osaka" charset="0"/>
              </a:rPr>
              <a:t>A cleavage furrow forms to pinch the cells into </a:t>
            </a:r>
            <a:r>
              <a:rPr lang="en-US" sz="3200" dirty="0" smtClean="0">
                <a:latin typeface="Arial" charset="0"/>
                <a:ea typeface="Osaka" charset="0"/>
              </a:rPr>
              <a:t>two</a:t>
            </a:r>
          </a:p>
          <a:p>
            <a:pPr marL="742950" lvl="2" indent="-342900" eaLnBrk="1" hangingPunct="1">
              <a:lnSpc>
                <a:spcPct val="90000"/>
              </a:lnSpc>
              <a:defRPr/>
            </a:pPr>
            <a:r>
              <a:rPr lang="en-US" dirty="0" smtClean="0">
                <a:latin typeface="Arial" charset="0"/>
                <a:ea typeface="Osaka" charset="0"/>
              </a:rPr>
              <a:t>Plasma membrane around each cell</a:t>
            </a:r>
            <a:endParaRPr lang="en-US" dirty="0">
              <a:latin typeface="Arial" charset="0"/>
              <a:ea typeface="Osaka" charset="0"/>
            </a:endParaRPr>
          </a:p>
        </p:txBody>
      </p:sp>
      <p:pic>
        <p:nvPicPr>
          <p:cNvPr id="5" name="Picture 1"/>
          <p:cNvPicPr>
            <a:picLocks noChangeAspect="1"/>
          </p:cNvPicPr>
          <p:nvPr/>
        </p:nvPicPr>
        <p:blipFill rotWithShape="1">
          <a:blip r:embed="rId3">
            <a:extLst>
              <a:ext uri="{28A0092B-C50C-407E-A947-70E740481C1C}">
                <a14:useLocalDpi xmlns:a14="http://schemas.microsoft.com/office/drawing/2010/main" val="0"/>
              </a:ext>
            </a:extLst>
          </a:blip>
          <a:srcRect l="48727" t="7316" b="10921"/>
          <a:stretch/>
        </p:blipFill>
        <p:spPr bwMode="auto">
          <a:xfrm>
            <a:off x="152400" y="1600200"/>
            <a:ext cx="2750755"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20190543"/>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772400" cy="1143000"/>
          </a:xfrm>
        </p:spPr>
        <p:txBody>
          <a:bodyPr/>
          <a:lstStyle/>
          <a:p>
            <a:r>
              <a:rPr lang="en-US" dirty="0" smtClean="0"/>
              <a:t>Meiosis II</a:t>
            </a:r>
            <a:endParaRPr lang="en-US" dirty="0"/>
          </a:p>
        </p:txBody>
      </p:sp>
      <p:sp>
        <p:nvSpPr>
          <p:cNvPr id="3" name="Content Placeholder 2"/>
          <p:cNvSpPr>
            <a:spLocks noGrp="1"/>
          </p:cNvSpPr>
          <p:nvPr>
            <p:ph idx="1"/>
          </p:nvPr>
        </p:nvSpPr>
        <p:spPr>
          <a:xfrm>
            <a:off x="304800" y="1219200"/>
            <a:ext cx="8610600" cy="4114800"/>
          </a:xfrm>
        </p:spPr>
        <p:txBody>
          <a:bodyPr/>
          <a:lstStyle/>
          <a:p>
            <a:r>
              <a:rPr lang="en-US" dirty="0" smtClean="0"/>
              <a:t>Each stage in Meiosis II is identical to those of mitosis.</a:t>
            </a:r>
          </a:p>
          <a:p>
            <a:pPr lvl="1"/>
            <a:r>
              <a:rPr lang="en-US" dirty="0" smtClean="0"/>
              <a:t>Anaphase II, sister chromatids are pulled apart as </a:t>
            </a:r>
            <a:r>
              <a:rPr lang="en-US" dirty="0" err="1">
                <a:latin typeface="Arial" charset="0"/>
                <a:ea typeface="Osaka" charset="0"/>
              </a:rPr>
              <a:t>cohesin</a:t>
            </a:r>
            <a:r>
              <a:rPr lang="en-US" dirty="0" smtClean="0"/>
              <a:t> is broken at the centromeres.</a:t>
            </a:r>
          </a:p>
        </p:txBody>
      </p:sp>
      <p:pic>
        <p:nvPicPr>
          <p:cNvPr id="4" name="Picture 1"/>
          <p:cNvPicPr>
            <a:picLocks noChangeAspect="1"/>
          </p:cNvPicPr>
          <p:nvPr/>
        </p:nvPicPr>
        <p:blipFill rotWithShape="1">
          <a:blip r:embed="rId2">
            <a:extLst>
              <a:ext uri="{28A0092B-C50C-407E-A947-70E740481C1C}">
                <a14:useLocalDpi xmlns:a14="http://schemas.microsoft.com/office/drawing/2010/main" val="0"/>
              </a:ext>
            </a:extLst>
          </a:blip>
          <a:srcRect t="45950" r="15862" b="7939"/>
          <a:stretch/>
        </p:blipFill>
        <p:spPr bwMode="auto">
          <a:xfrm>
            <a:off x="152400" y="3352800"/>
            <a:ext cx="8799895" cy="2980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99107886"/>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387475"/>
            <a:ext cx="8534400" cy="408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2561213"/>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3" name="Rectangle 3"/>
          <p:cNvSpPr>
            <a:spLocks noGrp="1" noChangeArrowheads="1"/>
          </p:cNvSpPr>
          <p:nvPr>
            <p:ph idx="1"/>
          </p:nvPr>
        </p:nvSpPr>
        <p:spPr>
          <a:xfrm>
            <a:off x="152400" y="1524000"/>
            <a:ext cx="8839200" cy="5105400"/>
          </a:xfrm>
        </p:spPr>
        <p:txBody>
          <a:bodyPr/>
          <a:lstStyle/>
          <a:p>
            <a:pPr eaLnBrk="1" hangingPunct="1">
              <a:lnSpc>
                <a:spcPct val="90000"/>
              </a:lnSpc>
              <a:buFont typeface="Times" charset="0"/>
              <a:buChar char="•"/>
              <a:defRPr/>
            </a:pPr>
            <a:r>
              <a:rPr lang="en-US" dirty="0" smtClean="0">
                <a:cs typeface="+mn-cs"/>
              </a:rPr>
              <a:t>Parent cell produces four daughter cells </a:t>
            </a:r>
          </a:p>
          <a:p>
            <a:pPr lvl="1" eaLnBrk="1" hangingPunct="1">
              <a:lnSpc>
                <a:spcPct val="90000"/>
              </a:lnSpc>
              <a:buFont typeface="Times" charset="0"/>
              <a:buChar char="•"/>
              <a:defRPr/>
            </a:pPr>
            <a:r>
              <a:rPr lang="en-US" dirty="0">
                <a:cs typeface="+mn-cs"/>
              </a:rPr>
              <a:t>G</a:t>
            </a:r>
            <a:r>
              <a:rPr lang="en-US" dirty="0" smtClean="0">
                <a:cs typeface="+mn-cs"/>
              </a:rPr>
              <a:t>enetically different from each other and with the cell that gave rise to them.</a:t>
            </a:r>
          </a:p>
          <a:p>
            <a:pPr lvl="2" eaLnBrk="1" hangingPunct="1">
              <a:lnSpc>
                <a:spcPct val="90000"/>
              </a:lnSpc>
              <a:buFont typeface="Times" charset="0"/>
              <a:buChar char="•"/>
              <a:defRPr/>
            </a:pPr>
            <a:r>
              <a:rPr lang="en-US" dirty="0" smtClean="0">
                <a:cs typeface="+mn-cs"/>
              </a:rPr>
              <a:t>Crossing over = chromatids with new alleles</a:t>
            </a:r>
          </a:p>
          <a:p>
            <a:pPr lvl="2" eaLnBrk="1" hangingPunct="1">
              <a:lnSpc>
                <a:spcPct val="90000"/>
              </a:lnSpc>
              <a:buFont typeface="Times" charset="0"/>
              <a:buChar char="•"/>
              <a:defRPr/>
            </a:pPr>
            <a:r>
              <a:rPr lang="en-US" dirty="0" smtClean="0">
                <a:cs typeface="+mn-cs"/>
              </a:rPr>
              <a:t>Independent assortment = cells with different sets of chromosomes</a:t>
            </a:r>
          </a:p>
          <a:p>
            <a:pPr lvl="3" eaLnBrk="1" hangingPunct="1">
              <a:lnSpc>
                <a:spcPct val="90000"/>
              </a:lnSpc>
              <a:buFont typeface="Times" charset="0"/>
              <a:buChar char="•"/>
              <a:defRPr/>
            </a:pPr>
            <a:r>
              <a:rPr lang="en-US" dirty="0" smtClean="0">
                <a:cs typeface="+mn-cs"/>
              </a:rPr>
              <a:t>2</a:t>
            </a:r>
            <a:r>
              <a:rPr lang="en-US" baseline="30000" dirty="0" smtClean="0">
                <a:cs typeface="+mn-cs"/>
              </a:rPr>
              <a:t>n</a:t>
            </a:r>
            <a:r>
              <a:rPr lang="en-US" dirty="0" smtClean="0">
                <a:cs typeface="+mn-cs"/>
              </a:rPr>
              <a:t> = possible combinations of chromosomes in each gamete</a:t>
            </a:r>
          </a:p>
          <a:p>
            <a:pPr lvl="4" eaLnBrk="1" hangingPunct="1">
              <a:lnSpc>
                <a:spcPct val="90000"/>
              </a:lnSpc>
              <a:buFont typeface="Times" charset="0"/>
              <a:buChar char="•"/>
              <a:defRPr/>
            </a:pPr>
            <a:r>
              <a:rPr lang="en-US" dirty="0" smtClean="0">
                <a:cs typeface="+mn-cs"/>
              </a:rPr>
              <a:t>2</a:t>
            </a:r>
            <a:r>
              <a:rPr lang="en-US" baseline="30000" dirty="0" smtClean="0">
                <a:cs typeface="+mn-cs"/>
              </a:rPr>
              <a:t>23</a:t>
            </a:r>
            <a:r>
              <a:rPr lang="en-US" dirty="0" smtClean="0">
                <a:cs typeface="+mn-cs"/>
              </a:rPr>
              <a:t> = 8 million</a:t>
            </a:r>
          </a:p>
          <a:p>
            <a:pPr lvl="4" eaLnBrk="1" hangingPunct="1">
              <a:lnSpc>
                <a:spcPct val="90000"/>
              </a:lnSpc>
              <a:buFont typeface="Times" charset="0"/>
              <a:buChar char="•"/>
              <a:defRPr/>
            </a:pPr>
            <a:r>
              <a:rPr lang="en-US" dirty="0" smtClean="0">
                <a:cs typeface="+mn-cs"/>
              </a:rPr>
              <a:t>Random fertilization = 2</a:t>
            </a:r>
            <a:r>
              <a:rPr lang="en-US" baseline="30000" dirty="0" smtClean="0">
                <a:cs typeface="+mn-cs"/>
              </a:rPr>
              <a:t>23</a:t>
            </a:r>
            <a:r>
              <a:rPr lang="en-US" dirty="0" smtClean="0">
                <a:cs typeface="+mn-cs"/>
              </a:rPr>
              <a:t> x 2</a:t>
            </a:r>
            <a:r>
              <a:rPr lang="en-US" baseline="30000" dirty="0" smtClean="0">
                <a:cs typeface="+mn-cs"/>
              </a:rPr>
              <a:t>23</a:t>
            </a:r>
            <a:r>
              <a:rPr lang="en-US" dirty="0" smtClean="0">
                <a:cs typeface="+mn-cs"/>
              </a:rPr>
              <a:t> = 70 trillion</a:t>
            </a:r>
          </a:p>
          <a:p>
            <a:pPr lvl="1" eaLnBrk="1" hangingPunct="1">
              <a:lnSpc>
                <a:spcPct val="90000"/>
              </a:lnSpc>
              <a:buFont typeface="Times" charset="0"/>
              <a:buChar char="•"/>
              <a:defRPr/>
            </a:pPr>
            <a:r>
              <a:rPr lang="en-US" dirty="0" smtClean="0">
                <a:cs typeface="+mn-cs"/>
              </a:rPr>
              <a:t>Newly formed cells have 1 set of chromosomes = haploid (n) cells</a:t>
            </a:r>
          </a:p>
        </p:txBody>
      </p:sp>
      <p:sp>
        <p:nvSpPr>
          <p:cNvPr id="2" name="Title 1"/>
          <p:cNvSpPr>
            <a:spLocks noGrp="1"/>
          </p:cNvSpPr>
          <p:nvPr>
            <p:ph type="title"/>
          </p:nvPr>
        </p:nvSpPr>
        <p:spPr>
          <a:xfrm>
            <a:off x="685800" y="76200"/>
            <a:ext cx="7772400" cy="1143000"/>
          </a:xfrm>
        </p:spPr>
        <p:txBody>
          <a:bodyPr/>
          <a:lstStyle/>
          <a:p>
            <a:r>
              <a:rPr lang="en-US" dirty="0" smtClean="0"/>
              <a:t>Outcome of Meiosis II</a:t>
            </a:r>
            <a:endParaRPr lang="en-US" dirty="0"/>
          </a:p>
        </p:txBody>
      </p:sp>
    </p:spTree>
    <p:extLst>
      <p:ext uri="{BB962C8B-B14F-4D97-AF65-F5344CB8AC3E}">
        <p14:creationId xmlns:p14="http://schemas.microsoft.com/office/powerpoint/2010/main" val="302072075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026"/>
          <p:cNvSpPr>
            <a:spLocks noGrp="1" noChangeArrowheads="1"/>
          </p:cNvSpPr>
          <p:nvPr>
            <p:ph type="ctrTitle" idx="4294967295"/>
          </p:nvPr>
        </p:nvSpPr>
        <p:spPr>
          <a:xfrm>
            <a:off x="914400" y="2286000"/>
            <a:ext cx="7315200" cy="1143000"/>
          </a:xfrm>
        </p:spPr>
        <p:txBody>
          <a:bodyPr/>
          <a:lstStyle/>
          <a:p>
            <a:pPr eaLnBrk="1" hangingPunct="1">
              <a:defRPr/>
            </a:pPr>
            <a:r>
              <a:rPr lang="en-US" sz="5400" dirty="0" smtClean="0">
                <a:latin typeface="Arial" charset="0"/>
                <a:ea typeface="Osaka" charset="0"/>
              </a:rPr>
              <a:t>Ch2. Meiosis </a:t>
            </a:r>
            <a:r>
              <a:rPr lang="en-US" sz="5400" dirty="0" smtClean="0">
                <a:latin typeface="Arial" charset="0"/>
                <a:ea typeface="Osaka" charset="0"/>
              </a:rPr>
              <a:t/>
            </a:r>
            <a:br>
              <a:rPr lang="en-US" sz="5400" dirty="0" smtClean="0">
                <a:latin typeface="Arial" charset="0"/>
                <a:ea typeface="Osaka" charset="0"/>
              </a:rPr>
            </a:br>
            <a:r>
              <a:rPr lang="en-US" sz="5400" dirty="0" smtClean="0">
                <a:latin typeface="Arial" charset="0"/>
                <a:ea typeface="Osaka" charset="0"/>
              </a:rPr>
              <a:t/>
            </a:r>
            <a:br>
              <a:rPr lang="en-US" sz="5400" dirty="0" smtClean="0">
                <a:latin typeface="Arial" charset="0"/>
                <a:ea typeface="Osaka" charset="0"/>
              </a:rPr>
            </a:br>
            <a:r>
              <a:rPr lang="en-US" sz="5400" dirty="0" smtClean="0">
                <a:latin typeface="Arial" charset="0"/>
                <a:ea typeface="Osaka" charset="0"/>
              </a:rPr>
              <a:t>BIOL-12</a:t>
            </a:r>
            <a:endParaRPr lang="en-US" sz="5400" dirty="0">
              <a:latin typeface="Arial" charset="0"/>
              <a:ea typeface="Osaka" charset="0"/>
            </a:endParaRPr>
          </a:p>
        </p:txBody>
      </p:sp>
    </p:spTree>
    <p:extLst>
      <p:ext uri="{BB962C8B-B14F-4D97-AF65-F5344CB8AC3E}">
        <p14:creationId xmlns:p14="http://schemas.microsoft.com/office/powerpoint/2010/main" val="3640797030"/>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3" name="Picture 6" descr="Figure 2.17.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52400"/>
            <a:ext cx="8412163" cy="655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45829463"/>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ChangeArrowheads="1"/>
          </p:cNvSpPr>
          <p:nvPr>
            <p:ph type="title" idx="4294967295"/>
          </p:nvPr>
        </p:nvSpPr>
        <p:spPr>
          <a:xfrm>
            <a:off x="457200" y="76200"/>
            <a:ext cx="8229600" cy="1143000"/>
          </a:xfrm>
        </p:spPr>
        <p:txBody>
          <a:bodyPr/>
          <a:lstStyle/>
          <a:p>
            <a:pPr eaLnBrk="1" hangingPunct="1">
              <a:defRPr/>
            </a:pPr>
            <a:r>
              <a:rPr lang="en-US">
                <a:latin typeface="Arial" charset="0"/>
                <a:ea typeface="ＭＳ Ｐゴシック" charset="0"/>
                <a:cs typeface="ＭＳ Ｐゴシック" charset="0"/>
              </a:rPr>
              <a:t>Mitosis vs. Meiosis </a:t>
            </a:r>
          </a:p>
        </p:txBody>
      </p:sp>
      <p:pic>
        <p:nvPicPr>
          <p:cNvPr id="30722" name="Picture 6" descr="13-08a-MitosisMeiosis-L"/>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609600" y="1143000"/>
            <a:ext cx="8001000" cy="5419725"/>
          </a:xfrm>
        </p:spPr>
      </p:pic>
    </p:spTree>
    <p:extLst>
      <p:ext uri="{BB962C8B-B14F-4D97-AF65-F5344CB8AC3E}">
        <p14:creationId xmlns:p14="http://schemas.microsoft.com/office/powerpoint/2010/main" val="748957412"/>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8" name="Picture 1"/>
          <p:cNvPicPr>
            <a:picLocks noChangeAspect="1"/>
          </p:cNvPicPr>
          <p:nvPr/>
        </p:nvPicPr>
        <p:blipFill rotWithShape="1">
          <a:blip r:embed="rId2">
            <a:extLst>
              <a:ext uri="{28A0092B-C50C-407E-A947-70E740481C1C}">
                <a14:useLocalDpi xmlns:a14="http://schemas.microsoft.com/office/drawing/2010/main" val="0"/>
              </a:ext>
            </a:extLst>
          </a:blip>
          <a:srcRect b="7199"/>
          <a:stretch/>
        </p:blipFill>
        <p:spPr bwMode="auto">
          <a:xfrm>
            <a:off x="1139825" y="990600"/>
            <a:ext cx="6861175" cy="5696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85800" y="76200"/>
            <a:ext cx="7772400" cy="1143000"/>
          </a:xfrm>
        </p:spPr>
        <p:txBody>
          <a:bodyPr/>
          <a:lstStyle/>
          <a:p>
            <a:r>
              <a:rPr lang="en-US" dirty="0"/>
              <a:t>Independent </a:t>
            </a:r>
            <a:r>
              <a:rPr lang="en-US" dirty="0" smtClean="0"/>
              <a:t>assortment</a:t>
            </a:r>
            <a:endParaRPr lang="en-US" dirty="0"/>
          </a:p>
        </p:txBody>
      </p:sp>
    </p:spTree>
    <p:extLst>
      <p:ext uri="{BB962C8B-B14F-4D97-AF65-F5344CB8AC3E}">
        <p14:creationId xmlns:p14="http://schemas.microsoft.com/office/powerpoint/2010/main" val="3116520374"/>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Videos to start</a:t>
            </a:r>
            <a:endParaRPr lang="en-US" dirty="0"/>
          </a:p>
        </p:txBody>
      </p:sp>
      <p:sp>
        <p:nvSpPr>
          <p:cNvPr id="3" name="Content Placeholder 2"/>
          <p:cNvSpPr>
            <a:spLocks noGrp="1"/>
          </p:cNvSpPr>
          <p:nvPr>
            <p:ph idx="1"/>
          </p:nvPr>
        </p:nvSpPr>
        <p:spPr/>
        <p:txBody>
          <a:bodyPr/>
          <a:lstStyle/>
          <a:p>
            <a:r>
              <a:rPr lang="en-US" dirty="0"/>
              <a:t>https://</a:t>
            </a:r>
            <a:r>
              <a:rPr lang="en-US" dirty="0" err="1"/>
              <a:t>youtu.be</a:t>
            </a:r>
            <a:r>
              <a:rPr lang="en-US" dirty="0"/>
              <a:t>/</a:t>
            </a:r>
            <a:r>
              <a:rPr lang="en-US" dirty="0" err="1"/>
              <a:t>nMEyeKQClqI</a:t>
            </a:r>
            <a:endParaRPr lang="en-US" dirty="0"/>
          </a:p>
          <a:p>
            <a:endParaRPr lang="en-US" dirty="0"/>
          </a:p>
        </p:txBody>
      </p:sp>
      <p:sp>
        <p:nvSpPr>
          <p:cNvPr id="4" name="Date Placeholder 3"/>
          <p:cNvSpPr>
            <a:spLocks noGrp="1"/>
          </p:cNvSpPr>
          <p:nvPr>
            <p:ph type="dt" sz="half" idx="10"/>
          </p:nvPr>
        </p:nvSpPr>
        <p:spPr/>
        <p:txBody>
          <a:bodyPr/>
          <a:lstStyle/>
          <a:p>
            <a:pPr>
              <a:defRPr/>
            </a:pPr>
            <a:fld id="{6FD5402C-36F5-024F-A8BE-B2EB5F7446C1}" type="datetime1">
              <a:rPr lang="en-US" smtClean="0"/>
              <a:pPr>
                <a:defRPr/>
              </a:pPr>
              <a:t>9/4/18</a:t>
            </a:fld>
            <a:endParaRPr lang="en-US"/>
          </a:p>
        </p:txBody>
      </p:sp>
    </p:spTree>
    <p:extLst>
      <p:ext uri="{BB962C8B-B14F-4D97-AF65-F5344CB8AC3E}">
        <p14:creationId xmlns:p14="http://schemas.microsoft.com/office/powerpoint/2010/main" val="13487365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5800" y="152400"/>
            <a:ext cx="7772400" cy="1143000"/>
          </a:xfrm>
        </p:spPr>
        <p:txBody>
          <a:bodyPr/>
          <a:lstStyle/>
          <a:p>
            <a:r>
              <a:rPr lang="en-US" sz="3600" dirty="0" smtClean="0"/>
              <a:t>Evolution of Sexual Reproduction</a:t>
            </a:r>
            <a:endParaRPr lang="en-US" sz="3600" dirty="0"/>
          </a:p>
        </p:txBody>
      </p:sp>
      <p:sp>
        <p:nvSpPr>
          <p:cNvPr id="4" name="Content Placeholder 3"/>
          <p:cNvSpPr>
            <a:spLocks noGrp="1"/>
          </p:cNvSpPr>
          <p:nvPr>
            <p:ph idx="1"/>
          </p:nvPr>
        </p:nvSpPr>
        <p:spPr>
          <a:xfrm>
            <a:off x="228600" y="1295400"/>
            <a:ext cx="8686800" cy="2209800"/>
          </a:xfrm>
        </p:spPr>
        <p:txBody>
          <a:bodyPr/>
          <a:lstStyle/>
          <a:p>
            <a:pPr marL="57150" indent="0">
              <a:buNone/>
            </a:pPr>
            <a:r>
              <a:rPr lang="en-US" sz="2800" dirty="0"/>
              <a:t>With complexity of life comes diversity.</a:t>
            </a:r>
          </a:p>
          <a:p>
            <a:pPr marL="914400" lvl="1" indent="-457200"/>
            <a:r>
              <a:rPr lang="en-US" sz="2400" dirty="0"/>
              <a:t>Would it be easy to increase </a:t>
            </a:r>
            <a:r>
              <a:rPr lang="en-US" sz="2400" dirty="0" smtClean="0"/>
              <a:t>genetic diversity thru mitosis? </a:t>
            </a:r>
            <a:r>
              <a:rPr lang="en-US" sz="2400" dirty="0"/>
              <a:t>Why/Why not</a:t>
            </a:r>
            <a:r>
              <a:rPr lang="en-US" sz="2400" dirty="0" smtClean="0"/>
              <a:t>?</a:t>
            </a:r>
          </a:p>
          <a:p>
            <a:pPr marL="914400" lvl="1" indent="-457200"/>
            <a:r>
              <a:rPr lang="en-US" sz="2400" dirty="0"/>
              <a:t>What if two </a:t>
            </a:r>
            <a:r>
              <a:rPr lang="en-US" sz="2400" i="1" dirty="0"/>
              <a:t>normal</a:t>
            </a:r>
            <a:r>
              <a:rPr lang="en-US" sz="2400" dirty="0"/>
              <a:t> </a:t>
            </a:r>
            <a:r>
              <a:rPr lang="en-US" sz="2400" dirty="0" smtClean="0"/>
              <a:t>(non-sex) cells </a:t>
            </a:r>
            <a:r>
              <a:rPr lang="en-US" sz="2400" dirty="0"/>
              <a:t>came together during sexual reproduction/ fertilization</a:t>
            </a:r>
            <a:r>
              <a:rPr lang="en-US" sz="2400" dirty="0" smtClean="0"/>
              <a:t>?</a:t>
            </a:r>
            <a:endParaRPr lang="en-US" sz="2400" dirty="0"/>
          </a:p>
        </p:txBody>
      </p:sp>
      <p:sp>
        <p:nvSpPr>
          <p:cNvPr id="20" name="Oval 19"/>
          <p:cNvSpPr/>
          <p:nvPr/>
        </p:nvSpPr>
        <p:spPr bwMode="auto">
          <a:xfrm>
            <a:off x="1981200" y="3962400"/>
            <a:ext cx="1143000" cy="990600"/>
          </a:xfrm>
          <a:prstGeom prst="ellipse">
            <a:avLst/>
          </a:prstGeom>
          <a:solidFill>
            <a:srgbClr val="0000FF"/>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25000" smtClean="0">
              <a:ln>
                <a:noFill/>
              </a:ln>
              <a:solidFill>
                <a:schemeClr val="tx1"/>
              </a:solidFill>
              <a:effectLst/>
              <a:latin typeface="Arial" pitchFamily="34" charset="0"/>
              <a:ea typeface="ＭＳ Ｐゴシック" pitchFamily="34" charset="-128"/>
            </a:endParaRPr>
          </a:p>
        </p:txBody>
      </p:sp>
      <p:sp>
        <p:nvSpPr>
          <p:cNvPr id="21" name="Oval 20"/>
          <p:cNvSpPr/>
          <p:nvPr/>
        </p:nvSpPr>
        <p:spPr bwMode="auto">
          <a:xfrm>
            <a:off x="4495800" y="3962400"/>
            <a:ext cx="1143000" cy="990600"/>
          </a:xfrm>
          <a:prstGeom prst="ellipse">
            <a:avLst/>
          </a:prstGeom>
          <a:solidFill>
            <a:srgbClr val="FF0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25000" smtClean="0">
              <a:ln>
                <a:noFill/>
              </a:ln>
              <a:solidFill>
                <a:schemeClr val="tx1"/>
              </a:solidFill>
              <a:effectLst/>
              <a:latin typeface="Arial" pitchFamily="34" charset="0"/>
              <a:ea typeface="ＭＳ Ｐゴシック" pitchFamily="34" charset="-128"/>
            </a:endParaRPr>
          </a:p>
        </p:txBody>
      </p:sp>
      <p:sp>
        <p:nvSpPr>
          <p:cNvPr id="22" name="Left-Right-Up Arrow 21"/>
          <p:cNvSpPr/>
          <p:nvPr/>
        </p:nvSpPr>
        <p:spPr bwMode="auto">
          <a:xfrm rot="10800000">
            <a:off x="3200400" y="4419600"/>
            <a:ext cx="1219200" cy="457200"/>
          </a:xfrm>
          <a:prstGeom prst="leftRightUpArrow">
            <a:avLst/>
          </a:prstGeom>
          <a:solidFill>
            <a:schemeClr val="bg2"/>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25000" smtClean="0">
              <a:ln>
                <a:noFill/>
              </a:ln>
              <a:solidFill>
                <a:schemeClr val="tx1"/>
              </a:solidFill>
              <a:effectLst/>
              <a:latin typeface="Arial" pitchFamily="34" charset="0"/>
              <a:ea typeface="ＭＳ Ｐゴシック" pitchFamily="34" charset="-128"/>
            </a:endParaRPr>
          </a:p>
        </p:txBody>
      </p:sp>
      <p:sp>
        <p:nvSpPr>
          <p:cNvPr id="23" name="Oval 22"/>
          <p:cNvSpPr/>
          <p:nvPr/>
        </p:nvSpPr>
        <p:spPr bwMode="auto">
          <a:xfrm>
            <a:off x="2819400" y="4953000"/>
            <a:ext cx="1143000" cy="990600"/>
          </a:xfrm>
          <a:prstGeom prst="ellipse">
            <a:avLst/>
          </a:prstGeom>
          <a:solidFill>
            <a:schemeClr val="accent6">
              <a:lumMod val="40000"/>
              <a:lumOff val="6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25000" smtClean="0">
              <a:ln>
                <a:noFill/>
              </a:ln>
              <a:solidFill>
                <a:srgbClr val="008000"/>
              </a:solidFill>
              <a:effectLst/>
              <a:latin typeface="Arial" pitchFamily="34" charset="0"/>
              <a:ea typeface="ＭＳ Ｐゴシック" pitchFamily="34" charset="-128"/>
            </a:endParaRPr>
          </a:p>
        </p:txBody>
      </p:sp>
      <p:sp>
        <p:nvSpPr>
          <p:cNvPr id="24" name="TextBox 23"/>
          <p:cNvSpPr txBox="1"/>
          <p:nvPr/>
        </p:nvSpPr>
        <p:spPr>
          <a:xfrm>
            <a:off x="2286000" y="4191000"/>
            <a:ext cx="3429000" cy="461665"/>
          </a:xfrm>
          <a:prstGeom prst="rect">
            <a:avLst/>
          </a:prstGeom>
          <a:noFill/>
        </p:spPr>
        <p:txBody>
          <a:bodyPr wrap="square" rtlCol="0">
            <a:spAutoFit/>
          </a:bodyPr>
          <a:lstStyle/>
          <a:p>
            <a:pPr algn="l"/>
            <a:r>
              <a:rPr lang="en-US" baseline="0" dirty="0" smtClean="0">
                <a:solidFill>
                  <a:schemeClr val="bg1"/>
                </a:solidFill>
              </a:rPr>
              <a:t>2n</a:t>
            </a:r>
            <a:r>
              <a:rPr lang="en-US" baseline="0" dirty="0" smtClean="0"/>
              <a:t>                          2n </a:t>
            </a:r>
            <a:endParaRPr lang="en-US" baseline="0" dirty="0"/>
          </a:p>
        </p:txBody>
      </p:sp>
      <p:sp>
        <p:nvSpPr>
          <p:cNvPr id="25" name="TextBox 24"/>
          <p:cNvSpPr txBox="1"/>
          <p:nvPr/>
        </p:nvSpPr>
        <p:spPr>
          <a:xfrm>
            <a:off x="3124200" y="5181600"/>
            <a:ext cx="685800" cy="461665"/>
          </a:xfrm>
          <a:prstGeom prst="rect">
            <a:avLst/>
          </a:prstGeom>
          <a:noFill/>
        </p:spPr>
        <p:txBody>
          <a:bodyPr wrap="square" rtlCol="0">
            <a:spAutoFit/>
          </a:bodyPr>
          <a:lstStyle/>
          <a:p>
            <a:pPr algn="l"/>
            <a:r>
              <a:rPr lang="en-US" baseline="0" dirty="0" smtClean="0"/>
              <a:t>??</a:t>
            </a:r>
            <a:endParaRPr lang="en-US" baseline="0" dirty="0"/>
          </a:p>
        </p:txBody>
      </p:sp>
      <p:sp>
        <p:nvSpPr>
          <p:cNvPr id="26" name="Oval 25"/>
          <p:cNvSpPr/>
          <p:nvPr/>
        </p:nvSpPr>
        <p:spPr bwMode="auto">
          <a:xfrm>
            <a:off x="5562600" y="4953000"/>
            <a:ext cx="1143000" cy="990600"/>
          </a:xfrm>
          <a:prstGeom prst="ellipse">
            <a:avLst/>
          </a:prstGeom>
          <a:solidFill>
            <a:schemeClr val="accent1">
              <a:lumMod val="9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25000" smtClean="0">
              <a:ln>
                <a:noFill/>
              </a:ln>
              <a:solidFill>
                <a:srgbClr val="008000"/>
              </a:solidFill>
              <a:effectLst/>
              <a:latin typeface="Arial" pitchFamily="34" charset="0"/>
              <a:ea typeface="ＭＳ Ｐゴシック" pitchFamily="34" charset="-128"/>
            </a:endParaRPr>
          </a:p>
        </p:txBody>
      </p:sp>
      <p:sp>
        <p:nvSpPr>
          <p:cNvPr id="27" name="Left-Right-Up Arrow 26"/>
          <p:cNvSpPr/>
          <p:nvPr/>
        </p:nvSpPr>
        <p:spPr bwMode="auto">
          <a:xfrm rot="10800000">
            <a:off x="4191000" y="5257799"/>
            <a:ext cx="1219200" cy="457200"/>
          </a:xfrm>
          <a:prstGeom prst="leftRightUpArrow">
            <a:avLst/>
          </a:prstGeom>
          <a:solidFill>
            <a:schemeClr val="bg2"/>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25000" smtClean="0">
              <a:ln>
                <a:noFill/>
              </a:ln>
              <a:solidFill>
                <a:schemeClr val="tx1"/>
              </a:solidFill>
              <a:effectLst/>
              <a:latin typeface="Arial" pitchFamily="34" charset="0"/>
              <a:ea typeface="ＭＳ Ｐゴシック" pitchFamily="34" charset="-128"/>
            </a:endParaRPr>
          </a:p>
        </p:txBody>
      </p:sp>
      <p:sp>
        <p:nvSpPr>
          <p:cNvPr id="28" name="Oval 27"/>
          <p:cNvSpPr/>
          <p:nvPr/>
        </p:nvSpPr>
        <p:spPr bwMode="auto">
          <a:xfrm>
            <a:off x="4267200" y="5791200"/>
            <a:ext cx="1143000" cy="990600"/>
          </a:xfrm>
          <a:prstGeom prst="ellipse">
            <a:avLst/>
          </a:prstGeom>
          <a:solidFill>
            <a:srgbClr val="FF6D04"/>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25000" smtClean="0">
              <a:ln>
                <a:noFill/>
              </a:ln>
              <a:solidFill>
                <a:srgbClr val="008000"/>
              </a:solidFill>
              <a:effectLst/>
              <a:latin typeface="Arial" pitchFamily="34" charset="0"/>
              <a:ea typeface="ＭＳ Ｐゴシック" pitchFamily="34" charset="-128"/>
            </a:endParaRPr>
          </a:p>
        </p:txBody>
      </p:sp>
      <p:sp>
        <p:nvSpPr>
          <p:cNvPr id="29" name="TextBox 28"/>
          <p:cNvSpPr txBox="1"/>
          <p:nvPr/>
        </p:nvSpPr>
        <p:spPr>
          <a:xfrm>
            <a:off x="5867400" y="5181600"/>
            <a:ext cx="685800" cy="461665"/>
          </a:xfrm>
          <a:prstGeom prst="rect">
            <a:avLst/>
          </a:prstGeom>
          <a:noFill/>
        </p:spPr>
        <p:txBody>
          <a:bodyPr wrap="square" rtlCol="0">
            <a:spAutoFit/>
          </a:bodyPr>
          <a:lstStyle/>
          <a:p>
            <a:pPr algn="l"/>
            <a:r>
              <a:rPr lang="en-US" baseline="0" dirty="0" smtClean="0"/>
              <a:t>??</a:t>
            </a:r>
            <a:endParaRPr lang="en-US" baseline="0" dirty="0"/>
          </a:p>
        </p:txBody>
      </p:sp>
      <p:sp>
        <p:nvSpPr>
          <p:cNvPr id="30" name="TextBox 29"/>
          <p:cNvSpPr txBox="1"/>
          <p:nvPr/>
        </p:nvSpPr>
        <p:spPr>
          <a:xfrm>
            <a:off x="4572000" y="6019800"/>
            <a:ext cx="685800" cy="461665"/>
          </a:xfrm>
          <a:prstGeom prst="rect">
            <a:avLst/>
          </a:prstGeom>
          <a:noFill/>
        </p:spPr>
        <p:txBody>
          <a:bodyPr wrap="square" rtlCol="0">
            <a:spAutoFit/>
          </a:bodyPr>
          <a:lstStyle/>
          <a:p>
            <a:pPr algn="l"/>
            <a:r>
              <a:rPr lang="en-US" baseline="0" dirty="0" smtClean="0"/>
              <a:t>??</a:t>
            </a:r>
            <a:endParaRPr lang="en-US" baseline="0" dirty="0"/>
          </a:p>
        </p:txBody>
      </p:sp>
      <p:sp>
        <p:nvSpPr>
          <p:cNvPr id="31" name="TextBox 30"/>
          <p:cNvSpPr txBox="1"/>
          <p:nvPr/>
        </p:nvSpPr>
        <p:spPr>
          <a:xfrm>
            <a:off x="381000" y="4267200"/>
            <a:ext cx="1524000" cy="400110"/>
          </a:xfrm>
          <a:prstGeom prst="rect">
            <a:avLst/>
          </a:prstGeom>
          <a:noFill/>
        </p:spPr>
        <p:txBody>
          <a:bodyPr wrap="square" rtlCol="0">
            <a:spAutoFit/>
          </a:bodyPr>
          <a:lstStyle/>
          <a:p>
            <a:pPr algn="l"/>
            <a:r>
              <a:rPr lang="en-US" sz="2000" baseline="0" dirty="0" smtClean="0"/>
              <a:t>Parent</a:t>
            </a:r>
            <a:endParaRPr lang="en-US" sz="2000" baseline="0" dirty="0"/>
          </a:p>
        </p:txBody>
      </p:sp>
      <p:sp>
        <p:nvSpPr>
          <p:cNvPr id="32" name="TextBox 31"/>
          <p:cNvSpPr txBox="1"/>
          <p:nvPr/>
        </p:nvSpPr>
        <p:spPr>
          <a:xfrm>
            <a:off x="381000" y="5410200"/>
            <a:ext cx="1524000" cy="400110"/>
          </a:xfrm>
          <a:prstGeom prst="rect">
            <a:avLst/>
          </a:prstGeom>
          <a:noFill/>
        </p:spPr>
        <p:txBody>
          <a:bodyPr wrap="square" rtlCol="0">
            <a:spAutoFit/>
          </a:bodyPr>
          <a:lstStyle/>
          <a:p>
            <a:pPr algn="l"/>
            <a:r>
              <a:rPr lang="en-US" sz="2000" baseline="0" dirty="0" smtClean="0"/>
              <a:t>Gen 1</a:t>
            </a:r>
            <a:endParaRPr lang="en-US" sz="2000" baseline="0" dirty="0"/>
          </a:p>
        </p:txBody>
      </p:sp>
      <p:sp>
        <p:nvSpPr>
          <p:cNvPr id="33" name="TextBox 32"/>
          <p:cNvSpPr txBox="1"/>
          <p:nvPr/>
        </p:nvSpPr>
        <p:spPr>
          <a:xfrm>
            <a:off x="381000" y="6248400"/>
            <a:ext cx="1524000" cy="400110"/>
          </a:xfrm>
          <a:prstGeom prst="rect">
            <a:avLst/>
          </a:prstGeom>
          <a:noFill/>
        </p:spPr>
        <p:txBody>
          <a:bodyPr wrap="square" rtlCol="0">
            <a:spAutoFit/>
          </a:bodyPr>
          <a:lstStyle/>
          <a:p>
            <a:pPr algn="l"/>
            <a:r>
              <a:rPr lang="en-US" sz="2000" baseline="0" dirty="0" smtClean="0"/>
              <a:t>Gen 2</a:t>
            </a:r>
            <a:endParaRPr lang="en-US" sz="2000" baseline="0" dirty="0"/>
          </a:p>
        </p:txBody>
      </p:sp>
    </p:spTree>
    <p:extLst>
      <p:ext uri="{BB962C8B-B14F-4D97-AF65-F5344CB8AC3E}">
        <p14:creationId xmlns:p14="http://schemas.microsoft.com/office/powerpoint/2010/main" val="138095443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5800" y="152400"/>
            <a:ext cx="7772400" cy="1143000"/>
          </a:xfrm>
        </p:spPr>
        <p:txBody>
          <a:bodyPr/>
          <a:lstStyle/>
          <a:p>
            <a:r>
              <a:rPr lang="en-US" sz="3600" dirty="0" smtClean="0"/>
              <a:t>Evolution Needs </a:t>
            </a:r>
            <a:r>
              <a:rPr lang="en-US" sz="3600" dirty="0"/>
              <a:t>V</a:t>
            </a:r>
            <a:r>
              <a:rPr lang="en-US" sz="3600" dirty="0" smtClean="0"/>
              <a:t>ariation</a:t>
            </a:r>
            <a:endParaRPr lang="en-US" sz="3600" dirty="0"/>
          </a:p>
        </p:txBody>
      </p:sp>
      <p:sp>
        <p:nvSpPr>
          <p:cNvPr id="16" name="Content Placeholder 15"/>
          <p:cNvSpPr>
            <a:spLocks noGrp="1"/>
          </p:cNvSpPr>
          <p:nvPr>
            <p:ph idx="1"/>
          </p:nvPr>
        </p:nvSpPr>
        <p:spPr>
          <a:xfrm>
            <a:off x="685800" y="1447800"/>
            <a:ext cx="7772400" cy="4114800"/>
          </a:xfrm>
        </p:spPr>
        <p:txBody>
          <a:bodyPr/>
          <a:lstStyle/>
          <a:p>
            <a:pPr marL="0" indent="0">
              <a:buNone/>
            </a:pPr>
            <a:r>
              <a:rPr lang="en-US" dirty="0" smtClean="0"/>
              <a:t>How is variation produced? </a:t>
            </a:r>
            <a:endParaRPr lang="en-US" dirty="0"/>
          </a:p>
        </p:txBody>
      </p:sp>
      <p:pic>
        <p:nvPicPr>
          <p:cNvPr id="19" name="Picture 18"/>
          <p:cNvPicPr>
            <a:picLocks noChangeAspect="1"/>
          </p:cNvPicPr>
          <p:nvPr/>
        </p:nvPicPr>
        <p:blipFill>
          <a:blip r:embed="rId3"/>
          <a:stretch>
            <a:fillRect/>
          </a:stretch>
        </p:blipFill>
        <p:spPr>
          <a:xfrm>
            <a:off x="685800" y="2057399"/>
            <a:ext cx="7467600" cy="4148667"/>
          </a:xfrm>
          <a:prstGeom prst="rect">
            <a:avLst/>
          </a:prstGeom>
        </p:spPr>
      </p:pic>
    </p:spTree>
    <p:extLst>
      <p:ext uri="{BB962C8B-B14F-4D97-AF65-F5344CB8AC3E}">
        <p14:creationId xmlns:p14="http://schemas.microsoft.com/office/powerpoint/2010/main" val="146121324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sex? </a:t>
            </a:r>
            <a:endParaRPr lang="en-US" dirty="0"/>
          </a:p>
        </p:txBody>
      </p:sp>
      <p:sp>
        <p:nvSpPr>
          <p:cNvPr id="4" name="Date Placeholder 3"/>
          <p:cNvSpPr>
            <a:spLocks noGrp="1"/>
          </p:cNvSpPr>
          <p:nvPr>
            <p:ph type="dt" sz="half" idx="10"/>
          </p:nvPr>
        </p:nvSpPr>
        <p:spPr/>
        <p:txBody>
          <a:bodyPr/>
          <a:lstStyle/>
          <a:p>
            <a:pPr>
              <a:defRPr/>
            </a:pPr>
            <a:fld id="{6FD5402C-36F5-024F-A8BE-B2EB5F7446C1}" type="datetime1">
              <a:rPr lang="en-US" smtClean="0"/>
              <a:pPr>
                <a:defRPr/>
              </a:pPr>
              <a:t>9/4/18</a:t>
            </a:fld>
            <a:endParaRPr lang="en-US"/>
          </a:p>
        </p:txBody>
      </p:sp>
      <p:sp>
        <p:nvSpPr>
          <p:cNvPr id="5" name="Content Placeholder 4"/>
          <p:cNvSpPr>
            <a:spLocks noGrp="1"/>
          </p:cNvSpPr>
          <p:nvPr>
            <p:ph idx="1"/>
          </p:nvPr>
        </p:nvSpPr>
        <p:spPr/>
        <p:txBody>
          <a:bodyPr/>
          <a:lstStyle/>
          <a:p>
            <a:r>
              <a:rPr lang="en-US" dirty="0" smtClean="0"/>
              <a:t>meiosis, </a:t>
            </a:r>
            <a:r>
              <a:rPr lang="en-US" dirty="0" smtClean="0"/>
              <a:t>then fertilization </a:t>
            </a:r>
          </a:p>
          <a:p>
            <a:endParaRPr lang="en-US" dirty="0"/>
          </a:p>
          <a:p>
            <a:r>
              <a:rPr lang="en-US" dirty="0" smtClean="0"/>
              <a:t>meiosis has 3 phases</a:t>
            </a:r>
          </a:p>
          <a:p>
            <a:endParaRPr lang="en-US" dirty="0"/>
          </a:p>
          <a:p>
            <a:r>
              <a:rPr lang="en-US" dirty="0" smtClean="0"/>
              <a:t>How is meiosis different from mitosis?</a:t>
            </a:r>
            <a:endParaRPr lang="en-US" dirty="0"/>
          </a:p>
        </p:txBody>
      </p:sp>
    </p:spTree>
    <p:extLst>
      <p:ext uri="{BB962C8B-B14F-4D97-AF65-F5344CB8AC3E}">
        <p14:creationId xmlns:p14="http://schemas.microsoft.com/office/powerpoint/2010/main" val="40547989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homologous chromosome? </a:t>
            </a:r>
            <a:endParaRPr lang="en-US" dirty="0"/>
          </a:p>
        </p:txBody>
      </p:sp>
      <p:sp>
        <p:nvSpPr>
          <p:cNvPr id="4" name="Date Placeholder 3"/>
          <p:cNvSpPr>
            <a:spLocks noGrp="1"/>
          </p:cNvSpPr>
          <p:nvPr>
            <p:ph type="dt" sz="half" idx="10"/>
          </p:nvPr>
        </p:nvSpPr>
        <p:spPr/>
        <p:txBody>
          <a:bodyPr/>
          <a:lstStyle/>
          <a:p>
            <a:pPr>
              <a:defRPr/>
            </a:pPr>
            <a:fld id="{6FD5402C-36F5-024F-A8BE-B2EB5F7446C1}" type="datetime1">
              <a:rPr lang="en-US" smtClean="0"/>
              <a:pPr>
                <a:defRPr/>
              </a:pPr>
              <a:t>9/4/18</a:t>
            </a:fld>
            <a:endParaRPr lang="en-US"/>
          </a:p>
        </p:txBody>
      </p:sp>
    </p:spTree>
    <p:extLst>
      <p:ext uri="{BB962C8B-B14F-4D97-AF65-F5344CB8AC3E}">
        <p14:creationId xmlns:p14="http://schemas.microsoft.com/office/powerpoint/2010/main" val="41676815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a:xfrm>
            <a:off x="838200" y="76200"/>
            <a:ext cx="7772400" cy="1143000"/>
          </a:xfrm>
        </p:spPr>
        <p:txBody>
          <a:bodyPr/>
          <a:lstStyle/>
          <a:p>
            <a:pPr eaLnBrk="1" hangingPunct="1">
              <a:defRPr/>
            </a:pPr>
            <a:r>
              <a:rPr lang="en-US" sz="4000" dirty="0" smtClean="0"/>
              <a:t>Homologous Chromosomes</a:t>
            </a:r>
            <a:endParaRPr lang="en-US" dirty="0" smtClean="0"/>
          </a:p>
        </p:txBody>
      </p:sp>
      <p:pic>
        <p:nvPicPr>
          <p:cNvPr id="29" name="Picture 1"/>
          <p:cNvPicPr>
            <a:picLocks noChangeAspect="1"/>
          </p:cNvPicPr>
          <p:nvPr/>
        </p:nvPicPr>
        <p:blipFill rotWithShape="1">
          <a:blip r:embed="rId3">
            <a:extLst>
              <a:ext uri="{28A0092B-C50C-407E-A947-70E740481C1C}">
                <a14:useLocalDpi xmlns:a14="http://schemas.microsoft.com/office/drawing/2010/main" val="0"/>
              </a:ext>
            </a:extLst>
          </a:blip>
          <a:srcRect t="21268" b="8019"/>
          <a:stretch/>
        </p:blipFill>
        <p:spPr bwMode="auto">
          <a:xfrm>
            <a:off x="381000" y="1752600"/>
            <a:ext cx="4118091"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1"/>
          <p:cNvPicPr>
            <a:picLocks noChangeAspect="1"/>
          </p:cNvPicPr>
          <p:nvPr/>
        </p:nvPicPr>
        <p:blipFill rotWithShape="1">
          <a:blip r:embed="rId4">
            <a:extLst>
              <a:ext uri="{28A0092B-C50C-407E-A947-70E740481C1C}">
                <a14:useLocalDpi xmlns:a14="http://schemas.microsoft.com/office/drawing/2010/main" val="0"/>
              </a:ext>
            </a:extLst>
          </a:blip>
          <a:srcRect l="33126" t="22655" r="30007" b="22507"/>
          <a:stretch/>
        </p:blipFill>
        <p:spPr bwMode="auto">
          <a:xfrm>
            <a:off x="6934200" y="1340560"/>
            <a:ext cx="1851517" cy="3612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bwMode="auto">
          <a:xfrm>
            <a:off x="2209800" y="2743200"/>
            <a:ext cx="685800" cy="990600"/>
          </a:xfrm>
          <a:prstGeom prst="rect">
            <a:avLst/>
          </a:prstGeom>
          <a:noFill/>
          <a:ln w="2857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25000" smtClean="0">
              <a:ln>
                <a:noFill/>
              </a:ln>
              <a:solidFill>
                <a:schemeClr val="tx1"/>
              </a:solidFill>
              <a:effectLst/>
              <a:latin typeface="Arial" pitchFamily="34" charset="0"/>
              <a:ea typeface="ＭＳ Ｐゴシック" pitchFamily="34" charset="-128"/>
            </a:endParaRPr>
          </a:p>
        </p:txBody>
      </p:sp>
      <p:sp>
        <p:nvSpPr>
          <p:cNvPr id="5" name="Rectangle 4"/>
          <p:cNvSpPr/>
          <p:nvPr/>
        </p:nvSpPr>
        <p:spPr>
          <a:xfrm>
            <a:off x="6629400" y="4953000"/>
            <a:ext cx="2514600" cy="461665"/>
          </a:xfrm>
          <a:prstGeom prst="rect">
            <a:avLst/>
          </a:prstGeom>
        </p:spPr>
        <p:txBody>
          <a:bodyPr wrap="square">
            <a:spAutoFit/>
          </a:bodyPr>
          <a:lstStyle/>
          <a:p>
            <a:r>
              <a:rPr lang="en-US" baseline="0" dirty="0" smtClean="0"/>
              <a:t>Type A    Type O </a:t>
            </a:r>
            <a:endParaRPr lang="en-US" dirty="0"/>
          </a:p>
        </p:txBody>
      </p:sp>
      <p:sp>
        <p:nvSpPr>
          <p:cNvPr id="7" name="TextBox 6"/>
          <p:cNvSpPr txBox="1"/>
          <p:nvPr/>
        </p:nvSpPr>
        <p:spPr>
          <a:xfrm>
            <a:off x="4491151" y="4114800"/>
            <a:ext cx="2557461" cy="461665"/>
          </a:xfrm>
          <a:prstGeom prst="rect">
            <a:avLst/>
          </a:prstGeom>
          <a:noFill/>
        </p:spPr>
        <p:txBody>
          <a:bodyPr wrap="none" rtlCol="0">
            <a:spAutoFit/>
          </a:bodyPr>
          <a:lstStyle/>
          <a:p>
            <a:r>
              <a:rPr lang="en-US" baseline="0" dirty="0" smtClean="0"/>
              <a:t>Blood Type Gene </a:t>
            </a:r>
            <a:endParaRPr lang="en-US" baseline="0" dirty="0"/>
          </a:p>
        </p:txBody>
      </p:sp>
      <p:sp>
        <p:nvSpPr>
          <p:cNvPr id="8" name="TextBox 7"/>
          <p:cNvSpPr txBox="1"/>
          <p:nvPr/>
        </p:nvSpPr>
        <p:spPr>
          <a:xfrm>
            <a:off x="457200" y="5634335"/>
            <a:ext cx="6096000" cy="830997"/>
          </a:xfrm>
          <a:prstGeom prst="rect">
            <a:avLst/>
          </a:prstGeom>
          <a:noFill/>
        </p:spPr>
        <p:txBody>
          <a:bodyPr wrap="square" rtlCol="0">
            <a:spAutoFit/>
          </a:bodyPr>
          <a:lstStyle/>
          <a:p>
            <a:pPr algn="l"/>
            <a:r>
              <a:rPr lang="en-US" baseline="0" dirty="0" smtClean="0"/>
              <a:t>What is the third allele for blood type?</a:t>
            </a:r>
          </a:p>
          <a:p>
            <a:pPr algn="l"/>
            <a:r>
              <a:rPr lang="en-US" baseline="0" dirty="0" smtClean="0"/>
              <a:t>Can a person have all three blood types? </a:t>
            </a:r>
            <a:endParaRPr lang="en-US" baseline="0" dirty="0"/>
          </a:p>
        </p:txBody>
      </p:sp>
    </p:spTree>
    <p:extLst>
      <p:ext uri="{BB962C8B-B14F-4D97-AF65-F5344CB8AC3E}">
        <p14:creationId xmlns:p14="http://schemas.microsoft.com/office/powerpoint/2010/main" val="996087644"/>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a:xfrm>
            <a:off x="685800" y="228600"/>
            <a:ext cx="7772400" cy="1143000"/>
          </a:xfrm>
        </p:spPr>
        <p:txBody>
          <a:bodyPr/>
          <a:lstStyle/>
          <a:p>
            <a:pPr eaLnBrk="1" hangingPunct="1">
              <a:defRPr/>
            </a:pPr>
            <a:r>
              <a:rPr lang="en-US" dirty="0" smtClean="0">
                <a:latin typeface="Arial" charset="0"/>
                <a:ea typeface="Osaka" charset="0"/>
              </a:rPr>
              <a:t>The Cell </a:t>
            </a:r>
            <a:r>
              <a:rPr lang="en-US" dirty="0">
                <a:latin typeface="Arial" charset="0"/>
                <a:ea typeface="Osaka" charset="0"/>
              </a:rPr>
              <a:t>Life </a:t>
            </a:r>
            <a:r>
              <a:rPr lang="en-US" dirty="0" smtClean="0">
                <a:latin typeface="Arial" charset="0"/>
                <a:ea typeface="Osaka" charset="0"/>
              </a:rPr>
              <a:t>Cycle w/ Meiosis</a:t>
            </a:r>
            <a:endParaRPr lang="en-US" dirty="0">
              <a:latin typeface="Arial" charset="0"/>
              <a:ea typeface="Osaka" charset="0"/>
            </a:endParaRPr>
          </a:p>
        </p:txBody>
      </p:sp>
      <p:pic>
        <p:nvPicPr>
          <p:cNvPr id="5" name="Picture 1"/>
          <p:cNvPicPr>
            <a:picLocks noChangeAspect="1"/>
          </p:cNvPicPr>
          <p:nvPr/>
        </p:nvPicPr>
        <p:blipFill rotWithShape="1">
          <a:blip r:embed="rId3">
            <a:extLst>
              <a:ext uri="{28A0092B-C50C-407E-A947-70E740481C1C}">
                <a14:useLocalDpi xmlns:a14="http://schemas.microsoft.com/office/drawing/2010/main" val="0"/>
              </a:ext>
            </a:extLst>
          </a:blip>
          <a:srcRect b="6988"/>
          <a:stretch/>
        </p:blipFill>
        <p:spPr bwMode="auto">
          <a:xfrm>
            <a:off x="2286000" y="1608352"/>
            <a:ext cx="4866826" cy="4792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2000531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a:xfrm>
            <a:off x="609600" y="0"/>
            <a:ext cx="7772400" cy="1143000"/>
          </a:xfrm>
        </p:spPr>
        <p:txBody>
          <a:bodyPr/>
          <a:lstStyle/>
          <a:p>
            <a:pPr eaLnBrk="1" hangingPunct="1">
              <a:defRPr/>
            </a:pPr>
            <a:r>
              <a:rPr lang="en-US" dirty="0" smtClean="0">
                <a:latin typeface="Arial" charset="0"/>
                <a:ea typeface="Osaka" charset="0"/>
              </a:rPr>
              <a:t>Overview of meiosis </a:t>
            </a:r>
            <a:endParaRPr lang="en-US" dirty="0">
              <a:latin typeface="Arial" charset="0"/>
              <a:ea typeface="Osaka" charset="0"/>
            </a:endParaRPr>
          </a:p>
        </p:txBody>
      </p:sp>
      <p:pic>
        <p:nvPicPr>
          <p:cNvPr id="5" name="Picture 1"/>
          <p:cNvPicPr>
            <a:picLocks noChangeAspect="1"/>
          </p:cNvPicPr>
          <p:nvPr/>
        </p:nvPicPr>
        <p:blipFill rotWithShape="1">
          <a:blip r:embed="rId3">
            <a:extLst>
              <a:ext uri="{28A0092B-C50C-407E-A947-70E740481C1C}">
                <a14:useLocalDpi xmlns:a14="http://schemas.microsoft.com/office/drawing/2010/main" val="0"/>
              </a:ext>
            </a:extLst>
          </a:blip>
          <a:srcRect r="50218" b="55332"/>
          <a:stretch/>
        </p:blipFill>
        <p:spPr bwMode="auto">
          <a:xfrm>
            <a:off x="1143000" y="1600200"/>
            <a:ext cx="6400800" cy="3548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914400" y="5638800"/>
            <a:ext cx="2944636" cy="338554"/>
          </a:xfrm>
          <a:prstGeom prst="rect">
            <a:avLst/>
          </a:prstGeom>
          <a:noFill/>
        </p:spPr>
        <p:txBody>
          <a:bodyPr wrap="none" rtlCol="0">
            <a:spAutoFit/>
          </a:bodyPr>
          <a:lstStyle/>
          <a:p>
            <a:r>
              <a:rPr lang="en-US" dirty="0"/>
              <a:t>https://</a:t>
            </a:r>
            <a:r>
              <a:rPr lang="en-US" dirty="0" err="1"/>
              <a:t>youtu.be</a:t>
            </a:r>
            <a:r>
              <a:rPr lang="en-US" dirty="0"/>
              <a:t>/</a:t>
            </a:r>
            <a:r>
              <a:rPr lang="en-US" dirty="0" err="1"/>
              <a:t>nMEyeKQClqI</a:t>
            </a:r>
            <a:endParaRPr lang="en-US" dirty="0"/>
          </a:p>
        </p:txBody>
      </p:sp>
    </p:spTree>
    <p:extLst>
      <p:ext uri="{BB962C8B-B14F-4D97-AF65-F5344CB8AC3E}">
        <p14:creationId xmlns:p14="http://schemas.microsoft.com/office/powerpoint/2010/main" val="411500179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Osaka"/>
        <a:cs typeface=""/>
      </a:majorFont>
      <a:minorFont>
        <a:latin typeface="Arial"/>
        <a:ea typeface="Osak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25000" smtClean="0">
            <a:ln>
              <a:noFill/>
            </a:ln>
            <a:solidFill>
              <a:schemeClr val="tx1"/>
            </a:solidFill>
            <a:effectLst/>
            <a:latin typeface="Arial" pitchFamily="34" charset="0"/>
            <a:ea typeface="ＭＳ Ｐゴシック"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25000" smtClean="0">
            <a:ln>
              <a:noFill/>
            </a:ln>
            <a:solidFill>
              <a:schemeClr val="tx1"/>
            </a:solidFill>
            <a:effectLst/>
            <a:latin typeface="Arial" pitchFamily="34" charset="0"/>
            <a:ea typeface="ＭＳ Ｐゴシック" pitchFamily="3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Macintosh HD:Applications:Microsoft Office 2004:Templates:Presentations:Designs:Blank Presentation</Template>
  <TotalTime>3016</TotalTime>
  <Words>540</Words>
  <Application>Microsoft Macintosh PowerPoint</Application>
  <PresentationFormat>On-screen Show (4:3)</PresentationFormat>
  <Paragraphs>91</Paragraphs>
  <Slides>23</Slides>
  <Notes>10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Blank Presentation</vt:lpstr>
      <vt:lpstr>How old are Cells? </vt:lpstr>
      <vt:lpstr>Ch2. Meiosis   BIOL-12</vt:lpstr>
      <vt:lpstr>Evolution of Sexual Reproduction</vt:lpstr>
      <vt:lpstr>Evolution Needs Variation</vt:lpstr>
      <vt:lpstr>What is sex? </vt:lpstr>
      <vt:lpstr>What is a homologous chromosome? </vt:lpstr>
      <vt:lpstr>Homologous Chromosomes</vt:lpstr>
      <vt:lpstr>The Cell Life Cycle w/ Meiosis</vt:lpstr>
      <vt:lpstr>Overview of meiosis </vt:lpstr>
      <vt:lpstr>What are the consequences of meiosis? </vt:lpstr>
      <vt:lpstr>How does meiosis produce gametes that are genetically different from the parent?</vt:lpstr>
      <vt:lpstr>Meiosis 1 – Prophase 1</vt:lpstr>
      <vt:lpstr>Unique Allele Combinations</vt:lpstr>
      <vt:lpstr>Independent Assortment </vt:lpstr>
      <vt:lpstr>PowerPoint Presentation</vt:lpstr>
      <vt:lpstr>Telophase  &amp; Cytokinesis </vt:lpstr>
      <vt:lpstr>Meiosis II</vt:lpstr>
      <vt:lpstr>PowerPoint Presentation</vt:lpstr>
      <vt:lpstr>Outcome of Meiosis II</vt:lpstr>
      <vt:lpstr>PowerPoint Presentation</vt:lpstr>
      <vt:lpstr>Mitosis vs. Meiosis </vt:lpstr>
      <vt:lpstr>Independent assortment</vt:lpstr>
      <vt:lpstr>Videos to start</vt:lpstr>
    </vt:vector>
  </TitlesOfParts>
  <Company>Melissa Yoder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Biology 100 Lab</dc:title>
  <dc:creator>Melissa Yoder</dc:creator>
  <cp:lastModifiedBy>Sandra Namoff</cp:lastModifiedBy>
  <cp:revision>344</cp:revision>
  <cp:lastPrinted>2015-06-06T20:33:53Z</cp:lastPrinted>
  <dcterms:created xsi:type="dcterms:W3CDTF">2013-01-12T22:16:48Z</dcterms:created>
  <dcterms:modified xsi:type="dcterms:W3CDTF">2018-09-04T17:29:12Z</dcterms:modified>
</cp:coreProperties>
</file>